
<file path=[Content_Types].xml><?xml version="1.0" encoding="utf-8"?>
<Types xmlns="http://schemas.openxmlformats.org/package/2006/content-types">
  <Default Extension="jpeg" ContentType="image/jpe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0"/>
  </p:handoutMasterIdLst>
  <p:sldIdLst>
    <p:sldId id="257" r:id="rId3"/>
    <p:sldId id="265" r:id="rId5"/>
    <p:sldId id="266" r:id="rId6"/>
    <p:sldId id="335" r:id="rId7"/>
    <p:sldId id="359" r:id="rId8"/>
    <p:sldId id="295" r:id="rId9"/>
    <p:sldId id="336" r:id="rId10"/>
    <p:sldId id="297" r:id="rId11"/>
    <p:sldId id="269" r:id="rId12"/>
    <p:sldId id="260" r:id="rId13"/>
    <p:sldId id="270" r:id="rId14"/>
    <p:sldId id="386" r:id="rId15"/>
    <p:sldId id="320" r:id="rId16"/>
    <p:sldId id="271" r:id="rId17"/>
    <p:sldId id="298" r:id="rId18"/>
    <p:sldId id="326" r:id="rId19"/>
    <p:sldId id="302" r:id="rId20"/>
    <p:sldId id="327" r:id="rId21"/>
    <p:sldId id="322" r:id="rId22"/>
    <p:sldId id="323" r:id="rId23"/>
    <p:sldId id="342" r:id="rId24"/>
    <p:sldId id="324" r:id="rId25"/>
    <p:sldId id="339" r:id="rId26"/>
    <p:sldId id="340" r:id="rId27"/>
    <p:sldId id="385" r:id="rId28"/>
    <p:sldId id="384" r:id="rId29"/>
  </p:sldIdLst>
  <p:sldSz cx="10080625" cy="6661150"/>
  <p:notesSz cx="7099300" cy="10234295"/>
  <p:custDataLst>
    <p:tags r:id="rId34"/>
  </p:custDataLst>
  <p:defaultTextStyle>
    <a:defPPr>
      <a:defRPr lang="zh-CN"/>
    </a:defPPr>
    <a:lvl1pPr marL="0" lvl="0" indent="0" algn="l" defTabSz="914400" rtl="0" eaLnBrk="1" fontAlgn="base" latinLnBrk="0" hangingPunct="1">
      <a:lnSpc>
        <a:spcPct val="100000"/>
      </a:lnSpc>
      <a:spcBef>
        <a:spcPct val="0"/>
      </a:spcBef>
      <a:spcAft>
        <a:spcPct val="0"/>
      </a:spcAft>
      <a:buFontTx/>
      <a:buNone/>
      <a:defRPr kern="1200">
        <a:solidFill>
          <a:schemeClr val="tx1"/>
        </a:solidFill>
        <a:latin typeface="Franklin Gothic Book" panose="020B0503020102020204" charset="0"/>
        <a:ea typeface="黑体" panose="02010609060101010101" charset="-122"/>
        <a:cs typeface="+mn-cs"/>
      </a:defRPr>
    </a:lvl1pPr>
    <a:lvl2pPr marL="457200" lvl="1" indent="0" algn="l" defTabSz="914400" rtl="0" eaLnBrk="1" fontAlgn="base" latinLnBrk="0" hangingPunct="1">
      <a:lnSpc>
        <a:spcPct val="100000"/>
      </a:lnSpc>
      <a:spcBef>
        <a:spcPct val="0"/>
      </a:spcBef>
      <a:spcAft>
        <a:spcPct val="0"/>
      </a:spcAft>
      <a:buFontTx/>
      <a:buNone/>
      <a:defRPr sz="1800" kern="1200">
        <a:solidFill>
          <a:schemeClr val="tx1"/>
        </a:solidFill>
        <a:latin typeface="Franklin Gothic Book" panose="020B0503020102020204" charset="0"/>
        <a:ea typeface="黑体" panose="02010609060101010101" charset="-122"/>
        <a:cs typeface="+mn-cs"/>
      </a:defRPr>
    </a:lvl2pPr>
    <a:lvl3pPr marL="914400" lvl="2" indent="0" algn="l" defTabSz="914400" rtl="0" eaLnBrk="1" fontAlgn="base" latinLnBrk="0" hangingPunct="1">
      <a:lnSpc>
        <a:spcPct val="100000"/>
      </a:lnSpc>
      <a:spcBef>
        <a:spcPct val="0"/>
      </a:spcBef>
      <a:spcAft>
        <a:spcPct val="0"/>
      </a:spcAft>
      <a:buFontTx/>
      <a:buNone/>
      <a:defRPr sz="1800" kern="1200">
        <a:solidFill>
          <a:schemeClr val="tx1"/>
        </a:solidFill>
        <a:latin typeface="Franklin Gothic Book" panose="020B0503020102020204" charset="0"/>
        <a:ea typeface="黑体" panose="02010609060101010101" charset="-122"/>
        <a:cs typeface="+mn-cs"/>
      </a:defRPr>
    </a:lvl3pPr>
    <a:lvl4pPr marL="1371600" lvl="3" indent="0" algn="l" defTabSz="914400" rtl="0" eaLnBrk="1" fontAlgn="base" latinLnBrk="0" hangingPunct="1">
      <a:lnSpc>
        <a:spcPct val="100000"/>
      </a:lnSpc>
      <a:spcBef>
        <a:spcPct val="0"/>
      </a:spcBef>
      <a:spcAft>
        <a:spcPct val="0"/>
      </a:spcAft>
      <a:buFontTx/>
      <a:buNone/>
      <a:defRPr sz="1800" kern="1200">
        <a:solidFill>
          <a:schemeClr val="tx1"/>
        </a:solidFill>
        <a:latin typeface="Franklin Gothic Book" panose="020B0503020102020204" charset="0"/>
        <a:ea typeface="黑体" panose="02010609060101010101" charset="-122"/>
        <a:cs typeface="+mn-cs"/>
      </a:defRPr>
    </a:lvl4pPr>
    <a:lvl5pPr marL="1828800" lvl="4" indent="0" algn="l" defTabSz="914400" rtl="0" eaLnBrk="1" fontAlgn="base" latinLnBrk="0" hangingPunct="1">
      <a:lnSpc>
        <a:spcPct val="100000"/>
      </a:lnSpc>
      <a:spcBef>
        <a:spcPct val="0"/>
      </a:spcBef>
      <a:spcAft>
        <a:spcPct val="0"/>
      </a:spcAft>
      <a:buFontTx/>
      <a:buNone/>
      <a:defRPr sz="1800" kern="1200">
        <a:solidFill>
          <a:schemeClr val="tx1"/>
        </a:solidFill>
        <a:latin typeface="Franklin Gothic Book" panose="020B0503020102020204" charset="0"/>
        <a:ea typeface="黑体" panose="02010609060101010101" charset="-122"/>
        <a:cs typeface="+mn-cs"/>
      </a:defRPr>
    </a:lvl5pPr>
    <a:lvl6pPr marL="2286000" lvl="5" indent="0" algn="l" defTabSz="914400" rtl="0" eaLnBrk="1" fontAlgn="base" latinLnBrk="0" hangingPunct="1">
      <a:lnSpc>
        <a:spcPct val="100000"/>
      </a:lnSpc>
      <a:spcBef>
        <a:spcPct val="0"/>
      </a:spcBef>
      <a:spcAft>
        <a:spcPct val="0"/>
      </a:spcAft>
      <a:buFontTx/>
      <a:buNone/>
      <a:defRPr sz="1800" kern="1200">
        <a:solidFill>
          <a:schemeClr val="tx1"/>
        </a:solidFill>
        <a:latin typeface="Franklin Gothic Book" panose="020B0503020102020204" charset="0"/>
        <a:ea typeface="黑体" panose="02010609060101010101" charset="-122"/>
        <a:cs typeface="+mn-cs"/>
      </a:defRPr>
    </a:lvl6pPr>
    <a:lvl7pPr marL="2743200" lvl="6" indent="0" algn="l" defTabSz="914400" rtl="0" eaLnBrk="1" fontAlgn="base" latinLnBrk="0" hangingPunct="1">
      <a:lnSpc>
        <a:spcPct val="100000"/>
      </a:lnSpc>
      <a:spcBef>
        <a:spcPct val="0"/>
      </a:spcBef>
      <a:spcAft>
        <a:spcPct val="0"/>
      </a:spcAft>
      <a:buFontTx/>
      <a:buNone/>
      <a:defRPr sz="1800" kern="1200">
        <a:solidFill>
          <a:schemeClr val="tx1"/>
        </a:solidFill>
        <a:latin typeface="Franklin Gothic Book" panose="020B0503020102020204" charset="0"/>
        <a:ea typeface="黑体" panose="02010609060101010101" charset="-122"/>
        <a:cs typeface="+mn-cs"/>
      </a:defRPr>
    </a:lvl7pPr>
    <a:lvl8pPr marL="3200400" lvl="7" indent="0" algn="l" defTabSz="914400" rtl="0" eaLnBrk="1" fontAlgn="base" latinLnBrk="0" hangingPunct="1">
      <a:lnSpc>
        <a:spcPct val="100000"/>
      </a:lnSpc>
      <a:spcBef>
        <a:spcPct val="0"/>
      </a:spcBef>
      <a:spcAft>
        <a:spcPct val="0"/>
      </a:spcAft>
      <a:buFontTx/>
      <a:buNone/>
      <a:defRPr sz="1800" kern="1200">
        <a:solidFill>
          <a:schemeClr val="tx1"/>
        </a:solidFill>
        <a:latin typeface="Franklin Gothic Book" panose="020B0503020102020204" charset="0"/>
        <a:ea typeface="黑体" panose="02010609060101010101" charset="-122"/>
        <a:cs typeface="+mn-cs"/>
      </a:defRPr>
    </a:lvl8pPr>
    <a:lvl9pPr marL="3657600" lvl="8" indent="0" algn="l" defTabSz="914400" rtl="0" eaLnBrk="1" fontAlgn="base" latinLnBrk="0" hangingPunct="1">
      <a:lnSpc>
        <a:spcPct val="100000"/>
      </a:lnSpc>
      <a:spcBef>
        <a:spcPct val="0"/>
      </a:spcBef>
      <a:spcAft>
        <a:spcPct val="0"/>
      </a:spcAft>
      <a:buFontTx/>
      <a:buNone/>
      <a:defRPr sz="1800" kern="1200">
        <a:solidFill>
          <a:schemeClr val="tx1"/>
        </a:solidFill>
        <a:latin typeface="Franklin Gothic Book" panose="020B0503020102020204" charset="0"/>
        <a:ea typeface="黑体" panose="02010609060101010101"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00FFFF"/>
    <a:srgbClr val="1D85C5"/>
    <a:srgbClr val="198AD7"/>
    <a:srgbClr val="16C7DA"/>
    <a:srgbClr val="30CEBB"/>
    <a:srgbClr val="297297"/>
    <a:srgbClr val="0C9CE4"/>
    <a:srgbClr val="1A93C8"/>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1"/>
    <p:restoredTop sz="88466"/>
  </p:normalViewPr>
  <p:slideViewPr>
    <p:cSldViewPr snapToObjects="1" showGuides="1">
      <p:cViewPr varScale="1">
        <p:scale>
          <a:sx n="103" d="100"/>
          <a:sy n="103" d="100"/>
        </p:scale>
        <p:origin x="-1524" y="-96"/>
      </p:cViewPr>
      <p:guideLst>
        <p:guide orient="horz" pos="2020"/>
        <p:guide pos="3175"/>
      </p:guideLst>
    </p:cSldViewPr>
  </p:slideViewPr>
  <p:outlineViewPr>
    <p:cViewPr>
      <p:scale>
        <a:sx n="33" d="100"/>
        <a:sy n="33" d="100"/>
      </p:scale>
      <p:origin x="0" y="-446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52191BF-C1A9-41A4-9B4D-ADD188F5C333}" type="doc">
      <dgm:prSet loTypeId="urn:microsoft.com/office/officeart/2005/8/layout/venn3#1" loCatId="relationship" qsTypeId="urn:microsoft.com/office/officeart/2005/8/quickstyle/3d6#1" qsCatId="3D" csTypeId="urn:microsoft.com/office/officeart/2005/8/colors/colorful5#1" csCatId="colorful" phldr="1"/>
      <dgm:spPr/>
      <dgm:t>
        <a:bodyPr/>
        <a:lstStyle/>
        <a:p>
          <a:endParaRPr lang="zh-CN" altLang="en-US"/>
        </a:p>
      </dgm:t>
    </dgm:pt>
    <dgm:pt modelId="{2B60709D-02A4-4D0A-B467-0E6A2D380DFF}">
      <dgm:prSet phldrT="[文本]" custT="1"/>
      <dgm:spPr>
        <a:xfrm>
          <a:off x="1373" y="377664"/>
          <a:ext cx="2249493" cy="1129740"/>
        </a:xfrm>
        <a:prstGeom prst="ellipse">
          <a:avLst/>
        </a:prstGeom>
        <a:solidFill>
          <a:srgbClr val="50B4F2">
            <a:alpha val="50000"/>
            <a:hueOff val="0"/>
            <a:satOff val="0"/>
            <a:lumOff val="0"/>
            <a:alphaOff val="0"/>
          </a:srgbClr>
        </a:solidFill>
        <a:ln>
          <a:noFill/>
        </a:ln>
        <a:effectLst/>
        <a:sp3d prstMaterial="plastic">
          <a:bevelT w="50800" h="50800"/>
          <a:bevelB w="50800" h="50800"/>
        </a:sp3d>
      </dgm:spPr>
      <dgm:t>
        <a:bodyPr/>
        <a:lstStyle/>
        <a:p>
          <a:r>
            <a:rPr lang="zh-CN" altLang="en-US" sz="1800" b="0" dirty="0" smtClean="0">
              <a:solidFill>
                <a:srgbClr val="000000"/>
              </a:solidFill>
              <a:latin typeface="微软雅黑" panose="020B0503020204020204" pitchFamily="34" charset="-122"/>
              <a:ea typeface="微软雅黑" panose="020B0503020204020204" pitchFamily="34" charset="-122"/>
              <a:cs typeface="+mn-cs"/>
            </a:rPr>
            <a:t>账单打印</a:t>
          </a:r>
          <a:endParaRPr lang="zh-CN" altLang="en-US" sz="1800" b="0" dirty="0">
            <a:solidFill>
              <a:srgbClr val="000000"/>
            </a:solidFill>
            <a:latin typeface="微软雅黑" panose="020B0503020204020204" pitchFamily="34" charset="-122"/>
            <a:ea typeface="微软雅黑" panose="020B0503020204020204" pitchFamily="34" charset="-122"/>
            <a:cs typeface="+mn-cs"/>
          </a:endParaRPr>
        </a:p>
      </dgm:t>
    </dgm:pt>
    <dgm:pt modelId="{C72697CE-3436-4631-81C4-3E6680DD468D}" cxnId="{94654FBD-E17A-4418-A9B7-7B53D509FF31}" type="parTrans">
      <dgm:prSet/>
      <dgm:spPr/>
      <dgm:t>
        <a:bodyPr/>
        <a:lstStyle/>
        <a:p>
          <a:endParaRPr lang="zh-CN" altLang="en-US"/>
        </a:p>
      </dgm:t>
    </dgm:pt>
    <dgm:pt modelId="{F4F9EF9A-83DA-4CE6-810F-E933B357FC31}" cxnId="{94654FBD-E17A-4418-A9B7-7B53D509FF31}" type="sibTrans">
      <dgm:prSet/>
      <dgm:spPr/>
      <dgm:t>
        <a:bodyPr/>
        <a:lstStyle/>
        <a:p>
          <a:endParaRPr lang="zh-CN" altLang="en-US"/>
        </a:p>
      </dgm:t>
    </dgm:pt>
    <dgm:pt modelId="{73D84157-26FE-4564-8724-491F4B29C766}">
      <dgm:prSet phldrT="[文本]" custT="1"/>
      <dgm:spPr>
        <a:xfrm>
          <a:off x="1562427" y="377664"/>
          <a:ext cx="2249493" cy="1129740"/>
        </a:xfrm>
        <a:prstGeom prst="ellipse">
          <a:avLst/>
        </a:prstGeom>
        <a:solidFill>
          <a:srgbClr val="50B4F2">
            <a:alpha val="50000"/>
            <a:hueOff val="-2263616"/>
            <a:satOff val="-6507"/>
            <a:lumOff val="-2816"/>
            <a:alphaOff val="0"/>
          </a:srgbClr>
        </a:solidFill>
        <a:ln>
          <a:noFill/>
        </a:ln>
        <a:effectLst/>
        <a:sp3d prstMaterial="plastic">
          <a:bevelT w="50800" h="50800"/>
          <a:bevelB w="50800" h="50800"/>
        </a:sp3d>
      </dgm:spPr>
      <dgm:t>
        <a:bodyPr/>
        <a:lstStyle/>
        <a:p>
          <a:r>
            <a:rPr lang="zh-CN" altLang="en-US" sz="2300" b="1" dirty="0" smtClean="0">
              <a:solidFill>
                <a:srgbClr val="FF0000"/>
              </a:solidFill>
              <a:latin typeface="微软雅黑" panose="020B0503020204020204" pitchFamily="34" charset="-122"/>
              <a:ea typeface="微软雅黑" panose="020B0503020204020204" pitchFamily="34" charset="-122"/>
              <a:cs typeface="+mn-cs"/>
            </a:rPr>
            <a:t>呼叫中心</a:t>
          </a:r>
          <a:endParaRPr lang="zh-CN" altLang="en-US" sz="2300" b="1" dirty="0">
            <a:solidFill>
              <a:srgbClr val="FF0000"/>
            </a:solidFill>
            <a:latin typeface="微软雅黑" panose="020B0503020204020204" pitchFamily="34" charset="-122"/>
            <a:ea typeface="微软雅黑" panose="020B0503020204020204" pitchFamily="34" charset="-122"/>
            <a:cs typeface="+mn-cs"/>
          </a:endParaRPr>
        </a:p>
      </dgm:t>
    </dgm:pt>
    <dgm:pt modelId="{10BD16B7-F027-49E7-A628-A60F3155CA17}" cxnId="{1ED58461-8CA6-4874-B907-82EEAB830FAA}" type="parTrans">
      <dgm:prSet/>
      <dgm:spPr/>
      <dgm:t>
        <a:bodyPr/>
        <a:lstStyle/>
        <a:p>
          <a:endParaRPr lang="zh-CN" altLang="en-US"/>
        </a:p>
      </dgm:t>
    </dgm:pt>
    <dgm:pt modelId="{15C88142-E421-4131-ADC4-17B1C82B2E82}" cxnId="{1ED58461-8CA6-4874-B907-82EEAB830FAA}" type="sibTrans">
      <dgm:prSet/>
      <dgm:spPr/>
      <dgm:t>
        <a:bodyPr/>
        <a:lstStyle/>
        <a:p>
          <a:endParaRPr lang="zh-CN" altLang="en-US"/>
        </a:p>
      </dgm:t>
    </dgm:pt>
    <dgm:pt modelId="{249CF1A4-166D-4A2C-9494-64DD38782428}">
      <dgm:prSet phldrT="[文本]" custT="1"/>
      <dgm:spPr>
        <a:xfrm>
          <a:off x="3600562" y="377664"/>
          <a:ext cx="2249493" cy="1129740"/>
        </a:xfrm>
        <a:prstGeom prst="ellipse">
          <a:avLst/>
        </a:prstGeom>
        <a:solidFill>
          <a:srgbClr val="50B4F2">
            <a:alpha val="50000"/>
            <a:hueOff val="-4527233"/>
            <a:satOff val="-13021"/>
            <a:lumOff val="-5640"/>
            <a:alphaOff val="0"/>
          </a:srgbClr>
        </a:solidFill>
        <a:ln>
          <a:noFill/>
        </a:ln>
        <a:effectLst/>
        <a:sp3d prstMaterial="plastic">
          <a:bevelT w="50800" h="50800"/>
          <a:bevelB w="50800" h="50800"/>
        </a:sp3d>
      </dgm:spPr>
      <dgm:t>
        <a:bodyPr/>
        <a:lstStyle/>
        <a:p>
          <a:r>
            <a:rPr lang="zh-CN" altLang="en-US" sz="1800" b="0" dirty="0" smtClean="0">
              <a:solidFill>
                <a:srgbClr val="000000"/>
              </a:solidFill>
              <a:latin typeface="微软雅黑" panose="020B0503020204020204" pitchFamily="34" charset="-122"/>
              <a:ea typeface="微软雅黑" panose="020B0503020204020204" pitchFamily="34" charset="-122"/>
              <a:cs typeface="+mn-cs"/>
            </a:rPr>
            <a:t>制卡打卡</a:t>
          </a:r>
          <a:endParaRPr lang="zh-CN" altLang="en-US" sz="1800" b="0" dirty="0">
            <a:solidFill>
              <a:srgbClr val="000000"/>
            </a:solidFill>
            <a:latin typeface="微软雅黑" panose="020B0503020204020204" pitchFamily="34" charset="-122"/>
            <a:ea typeface="微软雅黑" panose="020B0503020204020204" pitchFamily="34" charset="-122"/>
            <a:cs typeface="+mn-cs"/>
          </a:endParaRPr>
        </a:p>
      </dgm:t>
    </dgm:pt>
    <dgm:pt modelId="{84DB89B0-81A3-4B53-8688-2C81BD13B134}" cxnId="{E34103C8-4DD1-4ECA-A577-8AF2013EF5B8}" type="parTrans">
      <dgm:prSet/>
      <dgm:spPr/>
      <dgm:t>
        <a:bodyPr/>
        <a:lstStyle/>
        <a:p>
          <a:endParaRPr lang="zh-CN" altLang="en-US"/>
        </a:p>
      </dgm:t>
    </dgm:pt>
    <dgm:pt modelId="{28535E37-68AC-4B2B-8646-27E5F56C71C8}" cxnId="{E34103C8-4DD1-4ECA-A577-8AF2013EF5B8}" type="sibTrans">
      <dgm:prSet/>
      <dgm:spPr/>
      <dgm:t>
        <a:bodyPr/>
        <a:lstStyle/>
        <a:p>
          <a:endParaRPr lang="zh-CN" altLang="en-US"/>
        </a:p>
      </dgm:t>
    </dgm:pt>
    <dgm:pt modelId="{2D1CDEBF-1837-4A12-A77A-AAF011D4717B}">
      <dgm:prSet phldrT="[文本]" custT="1"/>
      <dgm:spPr>
        <a:xfrm>
          <a:off x="5400157" y="377664"/>
          <a:ext cx="2249493" cy="1129740"/>
        </a:xfrm>
        <a:prstGeom prst="ellipse">
          <a:avLst/>
        </a:prstGeom>
        <a:solidFill>
          <a:srgbClr val="50B4F2">
            <a:alpha val="50000"/>
            <a:hueOff val="-6790849"/>
            <a:satOff val="-19534"/>
            <a:lumOff val="-8463"/>
            <a:alphaOff val="0"/>
          </a:srgbClr>
        </a:solidFill>
        <a:ln>
          <a:noFill/>
        </a:ln>
        <a:effectLst/>
        <a:sp3d prstMaterial="plastic">
          <a:bevelT w="50800" h="50800"/>
          <a:bevelB w="50800" h="50800"/>
        </a:sp3d>
      </dgm:spPr>
      <dgm:t>
        <a:bodyPr/>
        <a:lstStyle/>
        <a:p>
          <a:r>
            <a:rPr lang="zh-CN" altLang="en-US" sz="1800" b="0" dirty="0" smtClean="0">
              <a:solidFill>
                <a:srgbClr val="000000"/>
              </a:solidFill>
              <a:latin typeface="微软雅黑" panose="020B0503020204020204" pitchFamily="34" charset="-122"/>
              <a:ea typeface="微软雅黑" panose="020B0503020204020204" pitchFamily="34" charset="-122"/>
              <a:cs typeface="+mn-cs"/>
            </a:rPr>
            <a:t>电子商务</a:t>
          </a:r>
          <a:endParaRPr lang="zh-CN" altLang="en-US" sz="1800" b="0" dirty="0">
            <a:solidFill>
              <a:srgbClr val="000000"/>
            </a:solidFill>
            <a:latin typeface="微软雅黑" panose="020B0503020204020204" pitchFamily="34" charset="-122"/>
            <a:ea typeface="微软雅黑" panose="020B0503020204020204" pitchFamily="34" charset="-122"/>
            <a:cs typeface="+mn-cs"/>
          </a:endParaRPr>
        </a:p>
      </dgm:t>
    </dgm:pt>
    <dgm:pt modelId="{659FC362-A4CB-440C-875D-0D0F7D151350}" cxnId="{68F65AE8-88EA-44DD-ADBF-729680471FB5}" type="parTrans">
      <dgm:prSet/>
      <dgm:spPr/>
      <dgm:t>
        <a:bodyPr/>
        <a:lstStyle/>
        <a:p>
          <a:endParaRPr lang="zh-CN" altLang="en-US"/>
        </a:p>
      </dgm:t>
    </dgm:pt>
    <dgm:pt modelId="{1CDE1AE1-2CEB-42F2-B6DA-0561E91FE3FF}" cxnId="{68F65AE8-88EA-44DD-ADBF-729680471FB5}" type="sibTrans">
      <dgm:prSet/>
      <dgm:spPr/>
      <dgm:t>
        <a:bodyPr/>
        <a:lstStyle/>
        <a:p>
          <a:endParaRPr lang="zh-CN" altLang="en-US"/>
        </a:p>
      </dgm:t>
    </dgm:pt>
    <dgm:pt modelId="{948EC326-234F-46A7-B889-C1F59C433753}">
      <dgm:prSet custT="1"/>
      <dgm:spPr>
        <a:xfrm>
          <a:off x="7199751" y="377664"/>
          <a:ext cx="2249493" cy="1129740"/>
        </a:xfrm>
        <a:prstGeom prst="ellipse">
          <a:avLst/>
        </a:prstGeom>
        <a:solidFill>
          <a:srgbClr val="50B4F2">
            <a:alpha val="50000"/>
            <a:hueOff val="-9054466"/>
            <a:satOff val="-26048"/>
            <a:lumOff val="-11287"/>
            <a:alphaOff val="0"/>
          </a:srgbClr>
        </a:solidFill>
        <a:ln>
          <a:noFill/>
        </a:ln>
        <a:effectLst/>
        <a:sp3d prstMaterial="plastic">
          <a:bevelT w="50800" h="50800"/>
          <a:bevelB w="50800" h="50800"/>
        </a:sp3d>
      </dgm:spPr>
      <dgm:t>
        <a:bodyPr/>
        <a:lstStyle/>
        <a:p>
          <a:r>
            <a:rPr lang="zh-CN" altLang="en-US" sz="1800" b="0" dirty="0" smtClean="0">
              <a:solidFill>
                <a:srgbClr val="000000"/>
              </a:solidFill>
              <a:latin typeface="微软雅黑" panose="020B0503020204020204" pitchFamily="34" charset="-122"/>
              <a:ea typeface="微软雅黑" panose="020B0503020204020204" pitchFamily="34" charset="-122"/>
              <a:cs typeface="+mn-cs"/>
            </a:rPr>
            <a:t>红酒代理</a:t>
          </a:r>
          <a:endParaRPr lang="zh-CN" altLang="en-US" sz="1800" b="0" dirty="0">
            <a:solidFill>
              <a:srgbClr val="000000"/>
            </a:solidFill>
            <a:latin typeface="微软雅黑" panose="020B0503020204020204" pitchFamily="34" charset="-122"/>
            <a:ea typeface="微软雅黑" panose="020B0503020204020204" pitchFamily="34" charset="-122"/>
            <a:cs typeface="+mn-cs"/>
          </a:endParaRPr>
        </a:p>
      </dgm:t>
    </dgm:pt>
    <dgm:pt modelId="{260888D8-55C1-4175-BE7E-D76D6710A6F6}" cxnId="{89E9F04E-7293-4D0E-B1FA-FA22DBED551A}" type="parTrans">
      <dgm:prSet/>
      <dgm:spPr/>
      <dgm:t>
        <a:bodyPr/>
        <a:lstStyle/>
        <a:p>
          <a:endParaRPr lang="zh-CN" altLang="en-US"/>
        </a:p>
      </dgm:t>
    </dgm:pt>
    <dgm:pt modelId="{2082D361-5911-446B-A071-37BCAEC2CC1A}" cxnId="{89E9F04E-7293-4D0E-B1FA-FA22DBED551A}" type="sibTrans">
      <dgm:prSet/>
      <dgm:spPr/>
      <dgm:t>
        <a:bodyPr/>
        <a:lstStyle/>
        <a:p>
          <a:endParaRPr lang="zh-CN" altLang="en-US"/>
        </a:p>
      </dgm:t>
    </dgm:pt>
    <dgm:pt modelId="{902BF433-B8F2-48E3-ABDA-69BF4E745EEB}">
      <dgm:prSet custT="1"/>
      <dgm:spPr>
        <a:xfrm>
          <a:off x="8999346" y="377664"/>
          <a:ext cx="2249493" cy="1129740"/>
        </a:xfrm>
        <a:prstGeom prst="ellipse">
          <a:avLst/>
        </a:prstGeom>
        <a:solidFill>
          <a:srgbClr val="50B4F2">
            <a:alpha val="50000"/>
            <a:hueOff val="-11318081"/>
            <a:satOff val="-32562"/>
            <a:lumOff val="-14110"/>
            <a:alphaOff val="0"/>
          </a:srgbClr>
        </a:solidFill>
        <a:ln>
          <a:noFill/>
        </a:ln>
        <a:effectLst/>
        <a:sp3d prstMaterial="plastic">
          <a:bevelT w="50800" h="50800"/>
          <a:bevelB w="50800" h="50800"/>
        </a:sp3d>
      </dgm:spPr>
      <dgm:t>
        <a:bodyPr/>
        <a:lstStyle/>
        <a:p>
          <a:r>
            <a:rPr lang="zh-CN" altLang="en-US" sz="1800" b="0" dirty="0" smtClean="0">
              <a:solidFill>
                <a:srgbClr val="000000"/>
              </a:solidFill>
              <a:latin typeface="微软雅黑" panose="020B0503020204020204" pitchFamily="34" charset="-122"/>
              <a:ea typeface="微软雅黑" panose="020B0503020204020204" pitchFamily="34" charset="-122"/>
              <a:cs typeface="+mn-cs"/>
            </a:rPr>
            <a:t>保险代理</a:t>
          </a:r>
          <a:endParaRPr lang="zh-CN" altLang="en-US" sz="1800" b="0" dirty="0">
            <a:solidFill>
              <a:srgbClr val="000000"/>
            </a:solidFill>
            <a:latin typeface="微软雅黑" panose="020B0503020204020204" pitchFamily="34" charset="-122"/>
            <a:ea typeface="微软雅黑" panose="020B0503020204020204" pitchFamily="34" charset="-122"/>
            <a:cs typeface="+mn-cs"/>
          </a:endParaRPr>
        </a:p>
      </dgm:t>
    </dgm:pt>
    <dgm:pt modelId="{0E379C6F-8B20-4138-816E-9A75B6777CA4}" cxnId="{BA4CBF9E-F143-4E7A-AC93-FB5AC6187B34}" type="parTrans">
      <dgm:prSet/>
      <dgm:spPr/>
      <dgm:t>
        <a:bodyPr/>
        <a:lstStyle/>
        <a:p>
          <a:endParaRPr lang="zh-CN" altLang="en-US"/>
        </a:p>
      </dgm:t>
    </dgm:pt>
    <dgm:pt modelId="{15B7424D-8324-471F-9C0B-7A551CE6FA17}" cxnId="{BA4CBF9E-F143-4E7A-AC93-FB5AC6187B34}" type="sibTrans">
      <dgm:prSet/>
      <dgm:spPr/>
      <dgm:t>
        <a:bodyPr/>
        <a:lstStyle/>
        <a:p>
          <a:endParaRPr lang="zh-CN" altLang="en-US"/>
        </a:p>
      </dgm:t>
    </dgm:pt>
    <dgm:pt modelId="{A11D2EA6-65AB-40E3-98A2-231DD8F672C0}" type="pres">
      <dgm:prSet presAssocID="{B52191BF-C1A9-41A4-9B4D-ADD188F5C333}" presName="Name0" presStyleCnt="0">
        <dgm:presLayoutVars>
          <dgm:dir/>
          <dgm:resizeHandles val="exact"/>
        </dgm:presLayoutVars>
      </dgm:prSet>
      <dgm:spPr/>
      <dgm:t>
        <a:bodyPr/>
        <a:lstStyle/>
        <a:p>
          <a:endParaRPr lang="zh-CN" altLang="en-US"/>
        </a:p>
      </dgm:t>
    </dgm:pt>
    <dgm:pt modelId="{AB29A867-D3BE-4087-9BB7-4F452340BC22}" type="pres">
      <dgm:prSet presAssocID="{2B60709D-02A4-4D0A-B467-0E6A2D380DFF}" presName="Name5" presStyleLbl="vennNode1" presStyleIdx="0" presStyleCnt="6" custScaleY="50222">
        <dgm:presLayoutVars>
          <dgm:bulletEnabled val="1"/>
        </dgm:presLayoutVars>
      </dgm:prSet>
      <dgm:spPr>
        <a:prstGeom prst="ellipse">
          <a:avLst/>
        </a:prstGeom>
      </dgm:spPr>
      <dgm:t>
        <a:bodyPr/>
        <a:lstStyle/>
        <a:p>
          <a:endParaRPr lang="zh-CN" altLang="en-US"/>
        </a:p>
      </dgm:t>
    </dgm:pt>
    <dgm:pt modelId="{D94FD463-5FA3-4079-8818-350CDC5F6EC6}" type="pres">
      <dgm:prSet presAssocID="{F4F9EF9A-83DA-4CE6-810F-E933B357FC31}" presName="space" presStyleCnt="0"/>
      <dgm:spPr/>
    </dgm:pt>
    <dgm:pt modelId="{FF51E6AD-D83A-4CA6-ACCA-F40752BC812D}" type="pres">
      <dgm:prSet presAssocID="{73D84157-26FE-4564-8724-491F4B29C766}" presName="Name5" presStyleLbl="vennNode1" presStyleIdx="1" presStyleCnt="6" custScaleY="50222" custLinFactNeighborX="-53021">
        <dgm:presLayoutVars>
          <dgm:bulletEnabled val="1"/>
        </dgm:presLayoutVars>
      </dgm:prSet>
      <dgm:spPr>
        <a:prstGeom prst="ellipse">
          <a:avLst/>
        </a:prstGeom>
      </dgm:spPr>
      <dgm:t>
        <a:bodyPr/>
        <a:lstStyle/>
        <a:p>
          <a:endParaRPr lang="zh-CN" altLang="en-US"/>
        </a:p>
      </dgm:t>
    </dgm:pt>
    <dgm:pt modelId="{70C7CB78-CE5B-4141-B8A3-2960FD71E5A9}" type="pres">
      <dgm:prSet presAssocID="{15C88142-E421-4131-ADC4-17B1C82B2E82}" presName="space" presStyleCnt="0"/>
      <dgm:spPr/>
    </dgm:pt>
    <dgm:pt modelId="{E240BE66-9B26-4262-9D40-9DF697FADBA6}" type="pres">
      <dgm:prSet presAssocID="{249CF1A4-166D-4A2C-9494-64DD38782428}" presName="Name5" presStyleLbl="vennNode1" presStyleIdx="2" presStyleCnt="6" custScaleY="50222">
        <dgm:presLayoutVars>
          <dgm:bulletEnabled val="1"/>
        </dgm:presLayoutVars>
      </dgm:prSet>
      <dgm:spPr>
        <a:prstGeom prst="ellipse">
          <a:avLst/>
        </a:prstGeom>
      </dgm:spPr>
      <dgm:t>
        <a:bodyPr/>
        <a:lstStyle/>
        <a:p>
          <a:endParaRPr lang="zh-CN" altLang="en-US"/>
        </a:p>
      </dgm:t>
    </dgm:pt>
    <dgm:pt modelId="{EC441ED5-A0D5-481E-9905-4EFFD81CE9F3}" type="pres">
      <dgm:prSet presAssocID="{28535E37-68AC-4B2B-8646-27E5F56C71C8}" presName="space" presStyleCnt="0"/>
      <dgm:spPr/>
    </dgm:pt>
    <dgm:pt modelId="{B7DCE8D5-DE58-4636-93B4-70CBF4F5EC96}" type="pres">
      <dgm:prSet presAssocID="{2D1CDEBF-1837-4A12-A77A-AAF011D4717B}" presName="Name5" presStyleLbl="vennNode1" presStyleIdx="3" presStyleCnt="6" custScaleY="50222">
        <dgm:presLayoutVars>
          <dgm:bulletEnabled val="1"/>
        </dgm:presLayoutVars>
      </dgm:prSet>
      <dgm:spPr>
        <a:prstGeom prst="ellipse">
          <a:avLst/>
        </a:prstGeom>
      </dgm:spPr>
      <dgm:t>
        <a:bodyPr/>
        <a:lstStyle/>
        <a:p>
          <a:endParaRPr lang="zh-CN" altLang="en-US"/>
        </a:p>
      </dgm:t>
    </dgm:pt>
    <dgm:pt modelId="{5971E249-188D-446A-BC42-579E8E934755}" type="pres">
      <dgm:prSet presAssocID="{1CDE1AE1-2CEB-42F2-B6DA-0561E91FE3FF}" presName="space" presStyleCnt="0"/>
      <dgm:spPr/>
    </dgm:pt>
    <dgm:pt modelId="{4455CD53-A6D4-40A8-85ED-25756E12698D}" type="pres">
      <dgm:prSet presAssocID="{948EC326-234F-46A7-B889-C1F59C433753}" presName="Name5" presStyleLbl="vennNode1" presStyleIdx="4" presStyleCnt="6" custScaleY="50222">
        <dgm:presLayoutVars>
          <dgm:bulletEnabled val="1"/>
        </dgm:presLayoutVars>
      </dgm:prSet>
      <dgm:spPr>
        <a:prstGeom prst="ellipse">
          <a:avLst/>
        </a:prstGeom>
      </dgm:spPr>
      <dgm:t>
        <a:bodyPr/>
        <a:lstStyle/>
        <a:p>
          <a:endParaRPr lang="zh-CN" altLang="en-US"/>
        </a:p>
      </dgm:t>
    </dgm:pt>
    <dgm:pt modelId="{AAB9FF4C-A59F-4F68-BBE5-39A9341B7CDF}" type="pres">
      <dgm:prSet presAssocID="{2082D361-5911-446B-A071-37BCAEC2CC1A}" presName="space" presStyleCnt="0"/>
      <dgm:spPr/>
    </dgm:pt>
    <dgm:pt modelId="{16D803A7-96CF-4C65-8175-35E492EC25FB}" type="pres">
      <dgm:prSet presAssocID="{902BF433-B8F2-48E3-ABDA-69BF4E745EEB}" presName="Name5" presStyleLbl="vennNode1" presStyleIdx="5" presStyleCnt="6" custScaleY="50222">
        <dgm:presLayoutVars>
          <dgm:bulletEnabled val="1"/>
        </dgm:presLayoutVars>
      </dgm:prSet>
      <dgm:spPr>
        <a:prstGeom prst="ellipse">
          <a:avLst/>
        </a:prstGeom>
      </dgm:spPr>
      <dgm:t>
        <a:bodyPr/>
        <a:lstStyle/>
        <a:p>
          <a:endParaRPr lang="zh-CN" altLang="en-US"/>
        </a:p>
      </dgm:t>
    </dgm:pt>
  </dgm:ptLst>
  <dgm:cxnLst>
    <dgm:cxn modelId="{562206A9-8911-4919-9A1D-5ADD9745DCC8}" type="presOf" srcId="{249CF1A4-166D-4A2C-9494-64DD38782428}" destId="{E240BE66-9B26-4262-9D40-9DF697FADBA6}" srcOrd="0" destOrd="0" presId="urn:microsoft.com/office/officeart/2005/8/layout/venn3#1"/>
    <dgm:cxn modelId="{68F65AE8-88EA-44DD-ADBF-729680471FB5}" srcId="{B52191BF-C1A9-41A4-9B4D-ADD188F5C333}" destId="{2D1CDEBF-1837-4A12-A77A-AAF011D4717B}" srcOrd="3" destOrd="0" parTransId="{659FC362-A4CB-440C-875D-0D0F7D151350}" sibTransId="{1CDE1AE1-2CEB-42F2-B6DA-0561E91FE3FF}"/>
    <dgm:cxn modelId="{89E9F04E-7293-4D0E-B1FA-FA22DBED551A}" srcId="{B52191BF-C1A9-41A4-9B4D-ADD188F5C333}" destId="{948EC326-234F-46A7-B889-C1F59C433753}" srcOrd="4" destOrd="0" parTransId="{260888D8-55C1-4175-BE7E-D76D6710A6F6}" sibTransId="{2082D361-5911-446B-A071-37BCAEC2CC1A}"/>
    <dgm:cxn modelId="{D4B35ACE-D1CD-4A70-BDBB-AD1F8712B6EA}" type="presOf" srcId="{902BF433-B8F2-48E3-ABDA-69BF4E745EEB}" destId="{16D803A7-96CF-4C65-8175-35E492EC25FB}" srcOrd="0" destOrd="0" presId="urn:microsoft.com/office/officeart/2005/8/layout/venn3#1"/>
    <dgm:cxn modelId="{BA4CBF9E-F143-4E7A-AC93-FB5AC6187B34}" srcId="{B52191BF-C1A9-41A4-9B4D-ADD188F5C333}" destId="{902BF433-B8F2-48E3-ABDA-69BF4E745EEB}" srcOrd="5" destOrd="0" parTransId="{0E379C6F-8B20-4138-816E-9A75B6777CA4}" sibTransId="{15B7424D-8324-471F-9C0B-7A551CE6FA17}"/>
    <dgm:cxn modelId="{6CF056CA-49EA-4BB3-8F9D-69D3203D717A}" type="presOf" srcId="{73D84157-26FE-4564-8724-491F4B29C766}" destId="{FF51E6AD-D83A-4CA6-ACCA-F40752BC812D}" srcOrd="0" destOrd="0" presId="urn:microsoft.com/office/officeart/2005/8/layout/venn3#1"/>
    <dgm:cxn modelId="{63528ED5-F8AD-4DFB-B7A5-860B27A7DED0}" type="presOf" srcId="{B52191BF-C1A9-41A4-9B4D-ADD188F5C333}" destId="{A11D2EA6-65AB-40E3-98A2-231DD8F672C0}" srcOrd="0" destOrd="0" presId="urn:microsoft.com/office/officeart/2005/8/layout/venn3#1"/>
    <dgm:cxn modelId="{92800956-E002-4A9A-9E9F-BE396FBDA858}" type="presOf" srcId="{948EC326-234F-46A7-B889-C1F59C433753}" destId="{4455CD53-A6D4-40A8-85ED-25756E12698D}" srcOrd="0" destOrd="0" presId="urn:microsoft.com/office/officeart/2005/8/layout/venn3#1"/>
    <dgm:cxn modelId="{6D3D117C-69D3-47DF-97D0-9F10FFC0B00C}" type="presOf" srcId="{2D1CDEBF-1837-4A12-A77A-AAF011D4717B}" destId="{B7DCE8D5-DE58-4636-93B4-70CBF4F5EC96}" srcOrd="0" destOrd="0" presId="urn:microsoft.com/office/officeart/2005/8/layout/venn3#1"/>
    <dgm:cxn modelId="{F5083A8D-96CB-42F2-B852-E4E8A834FA41}" type="presOf" srcId="{2B60709D-02A4-4D0A-B467-0E6A2D380DFF}" destId="{AB29A867-D3BE-4087-9BB7-4F452340BC22}" srcOrd="0" destOrd="0" presId="urn:microsoft.com/office/officeart/2005/8/layout/venn3#1"/>
    <dgm:cxn modelId="{E34103C8-4DD1-4ECA-A577-8AF2013EF5B8}" srcId="{B52191BF-C1A9-41A4-9B4D-ADD188F5C333}" destId="{249CF1A4-166D-4A2C-9494-64DD38782428}" srcOrd="2" destOrd="0" parTransId="{84DB89B0-81A3-4B53-8688-2C81BD13B134}" sibTransId="{28535E37-68AC-4B2B-8646-27E5F56C71C8}"/>
    <dgm:cxn modelId="{1ED58461-8CA6-4874-B907-82EEAB830FAA}" srcId="{B52191BF-C1A9-41A4-9B4D-ADD188F5C333}" destId="{73D84157-26FE-4564-8724-491F4B29C766}" srcOrd="1" destOrd="0" parTransId="{10BD16B7-F027-49E7-A628-A60F3155CA17}" sibTransId="{15C88142-E421-4131-ADC4-17B1C82B2E82}"/>
    <dgm:cxn modelId="{94654FBD-E17A-4418-A9B7-7B53D509FF31}" srcId="{B52191BF-C1A9-41A4-9B4D-ADD188F5C333}" destId="{2B60709D-02A4-4D0A-B467-0E6A2D380DFF}" srcOrd="0" destOrd="0" parTransId="{C72697CE-3436-4631-81C4-3E6680DD468D}" sibTransId="{F4F9EF9A-83DA-4CE6-810F-E933B357FC31}"/>
    <dgm:cxn modelId="{9DBC5B2A-2CEC-4A22-B36E-3E4E8D4B6372}" type="presParOf" srcId="{A11D2EA6-65AB-40E3-98A2-231DD8F672C0}" destId="{AB29A867-D3BE-4087-9BB7-4F452340BC22}" srcOrd="0" destOrd="0" presId="urn:microsoft.com/office/officeart/2005/8/layout/venn3#1"/>
    <dgm:cxn modelId="{5457C193-52F9-488A-BA69-29C6D65618F2}" type="presParOf" srcId="{A11D2EA6-65AB-40E3-98A2-231DD8F672C0}" destId="{D94FD463-5FA3-4079-8818-350CDC5F6EC6}" srcOrd="1" destOrd="0" presId="urn:microsoft.com/office/officeart/2005/8/layout/venn3#1"/>
    <dgm:cxn modelId="{04954EF4-5472-40B5-9DBC-24CFF795E19A}" type="presParOf" srcId="{A11D2EA6-65AB-40E3-98A2-231DD8F672C0}" destId="{FF51E6AD-D83A-4CA6-ACCA-F40752BC812D}" srcOrd="2" destOrd="0" presId="urn:microsoft.com/office/officeart/2005/8/layout/venn3#1"/>
    <dgm:cxn modelId="{CD3D3176-53A9-465A-808B-C78156CEE0C9}" type="presParOf" srcId="{A11D2EA6-65AB-40E3-98A2-231DD8F672C0}" destId="{70C7CB78-CE5B-4141-B8A3-2960FD71E5A9}" srcOrd="3" destOrd="0" presId="urn:microsoft.com/office/officeart/2005/8/layout/venn3#1"/>
    <dgm:cxn modelId="{77F6AB13-25D3-45CE-B677-F4E67B080201}" type="presParOf" srcId="{A11D2EA6-65AB-40E3-98A2-231DD8F672C0}" destId="{E240BE66-9B26-4262-9D40-9DF697FADBA6}" srcOrd="4" destOrd="0" presId="urn:microsoft.com/office/officeart/2005/8/layout/venn3#1"/>
    <dgm:cxn modelId="{EB9A12E8-9F2E-4DD4-8691-F7DEFB489DB4}" type="presParOf" srcId="{A11D2EA6-65AB-40E3-98A2-231DD8F672C0}" destId="{EC441ED5-A0D5-481E-9905-4EFFD81CE9F3}" srcOrd="5" destOrd="0" presId="urn:microsoft.com/office/officeart/2005/8/layout/venn3#1"/>
    <dgm:cxn modelId="{F8DBC0CC-5676-4DB0-9A75-D002B0AF1197}" type="presParOf" srcId="{A11D2EA6-65AB-40E3-98A2-231DD8F672C0}" destId="{B7DCE8D5-DE58-4636-93B4-70CBF4F5EC96}" srcOrd="6" destOrd="0" presId="urn:microsoft.com/office/officeart/2005/8/layout/venn3#1"/>
    <dgm:cxn modelId="{0A3361EB-28E4-43CF-825D-A9F7B3F9CA1A}" type="presParOf" srcId="{A11D2EA6-65AB-40E3-98A2-231DD8F672C0}" destId="{5971E249-188D-446A-BC42-579E8E934755}" srcOrd="7" destOrd="0" presId="urn:microsoft.com/office/officeart/2005/8/layout/venn3#1"/>
    <dgm:cxn modelId="{34F2C2B4-4C2F-407B-8C8A-4C371C550432}" type="presParOf" srcId="{A11D2EA6-65AB-40E3-98A2-231DD8F672C0}" destId="{4455CD53-A6D4-40A8-85ED-25756E12698D}" srcOrd="8" destOrd="0" presId="urn:microsoft.com/office/officeart/2005/8/layout/venn3#1"/>
    <dgm:cxn modelId="{713C010C-44CE-4E62-A367-6E3A88473D76}" type="presParOf" srcId="{A11D2EA6-65AB-40E3-98A2-231DD8F672C0}" destId="{AAB9FF4C-A59F-4F68-BBE5-39A9341B7CDF}" srcOrd="9" destOrd="0" presId="urn:microsoft.com/office/officeart/2005/8/layout/venn3#1"/>
    <dgm:cxn modelId="{20B5B028-18DB-495F-AE9F-C577C41AFD1E}" type="presParOf" srcId="{A11D2EA6-65AB-40E3-98A2-231DD8F672C0}" destId="{16D803A7-96CF-4C65-8175-35E492EC25FB}" srcOrd="10" destOrd="0" presId="urn:microsoft.com/office/officeart/2005/8/layout/venn3#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2191BF-C1A9-41A4-9B4D-ADD188F5C333}" type="doc">
      <dgm:prSet loTypeId="urn:microsoft.com/office/officeart/2005/8/layout/venn3#2" loCatId="relationship" qsTypeId="urn:microsoft.com/office/officeart/2005/8/quickstyle/3d6#2" qsCatId="3D" csTypeId="urn:microsoft.com/office/officeart/2005/8/colors/colorful5#2" csCatId="colorful" phldr="1"/>
      <dgm:spPr/>
      <dgm:t>
        <a:bodyPr/>
        <a:lstStyle/>
        <a:p>
          <a:endParaRPr lang="zh-CN" altLang="en-US"/>
        </a:p>
      </dgm:t>
    </dgm:pt>
    <dgm:pt modelId="{2B60709D-02A4-4D0A-B467-0E6A2D380DFF}">
      <dgm:prSet phldrT="[文本]" custT="1"/>
      <dgm:spPr>
        <a:xfrm>
          <a:off x="274537" y="1619"/>
          <a:ext cx="1878304" cy="3206327"/>
        </a:xfrm>
        <a:prstGeom prst="flowChartMultidocument">
          <a:avLst/>
        </a:prstGeom>
        <a:solidFill>
          <a:srgbClr val="50B4F2">
            <a:alpha val="50000"/>
            <a:hueOff val="0"/>
            <a:satOff val="0"/>
            <a:lumOff val="0"/>
            <a:alphaOff val="0"/>
          </a:srgbClr>
        </a:solidFill>
        <a:ln>
          <a:noFill/>
        </a:ln>
        <a:effectLst/>
        <a:sp3d prstMaterial="plastic">
          <a:bevelT w="50800" h="50800"/>
          <a:bevelB w="50800" h="50800"/>
        </a:sp3d>
      </dgm:spPr>
      <dgm:t>
        <a:bodyPr lIns="72000"/>
        <a:lstStyle/>
        <a:p>
          <a:pPr algn="ctr"/>
          <a:r>
            <a:rPr lang="zh-CN" altLang="en-US" sz="1600" dirty="0" smtClean="0">
              <a:solidFill>
                <a:srgbClr val="000000"/>
              </a:solidFill>
              <a:latin typeface="微软雅黑" panose="020B0503020204020204" pitchFamily="34" charset="-122"/>
              <a:ea typeface="微软雅黑" panose="020B0503020204020204" pitchFamily="34" charset="-122"/>
              <a:cs typeface="+mn-cs"/>
            </a:rPr>
            <a:t>     占据全国信用卡市场</a:t>
          </a:r>
          <a:r>
            <a:rPr lang="en-US" altLang="zh-CN" sz="1600" dirty="0" smtClean="0">
              <a:solidFill>
                <a:srgbClr val="000000"/>
              </a:solidFill>
              <a:latin typeface="微软雅黑" panose="020B0503020204020204" pitchFamily="34" charset="-122"/>
              <a:ea typeface="微软雅黑" panose="020B0503020204020204" pitchFamily="34" charset="-122"/>
              <a:cs typeface="+mn-cs"/>
            </a:rPr>
            <a:t>72%</a:t>
          </a:r>
          <a:r>
            <a:rPr lang="zh-CN" altLang="en-US" sz="1600" dirty="0" smtClean="0">
              <a:solidFill>
                <a:srgbClr val="000000"/>
              </a:solidFill>
              <a:latin typeface="微软雅黑" panose="020B0503020204020204" pitchFamily="34" charset="-122"/>
              <a:ea typeface="微软雅黑" panose="020B0503020204020204" pitchFamily="34" charset="-122"/>
              <a:cs typeface="+mn-cs"/>
            </a:rPr>
            <a:t>的份额，行业领先、规模庞大</a:t>
          </a:r>
          <a:r>
            <a:rPr lang="en-US" altLang="zh-CN" sz="1600" dirty="0" smtClean="0">
              <a:solidFill>
                <a:srgbClr val="000000"/>
              </a:solidFill>
              <a:latin typeface="微软雅黑" panose="020B0503020204020204" pitchFamily="34" charset="-122"/>
              <a:ea typeface="微软雅黑" panose="020B0503020204020204" pitchFamily="34" charset="-122"/>
              <a:cs typeface="+mn-cs"/>
            </a:rPr>
            <a:t>;</a:t>
          </a:r>
          <a:r>
            <a:rPr lang="zh-CN" altLang="en-US" sz="1600" dirty="0" smtClean="0">
              <a:solidFill>
                <a:srgbClr val="000000"/>
              </a:solidFill>
              <a:latin typeface="微软雅黑" panose="020B0503020204020204" pitchFamily="34" charset="-122"/>
              <a:ea typeface="微软雅黑" panose="020B0503020204020204" pitchFamily="34" charset="-122"/>
              <a:cs typeface="+mn-cs"/>
            </a:rPr>
            <a:t>  月打印量达到  </a:t>
          </a:r>
          <a:r>
            <a:rPr lang="en-US" altLang="zh-CN" sz="1600" dirty="0" smtClean="0">
              <a:solidFill>
                <a:srgbClr val="000000"/>
              </a:solidFill>
              <a:latin typeface="微软雅黑" panose="020B0503020204020204" pitchFamily="34" charset="-122"/>
              <a:ea typeface="微软雅黑" panose="020B0503020204020204" pitchFamily="34" charset="-122"/>
              <a:cs typeface="+mn-cs"/>
            </a:rPr>
            <a:t>6500</a:t>
          </a:r>
          <a:r>
            <a:rPr lang="zh-CN" altLang="en-US" sz="1600" dirty="0" smtClean="0">
              <a:solidFill>
                <a:srgbClr val="000000"/>
              </a:solidFill>
              <a:latin typeface="微软雅黑" panose="020B0503020204020204" pitchFamily="34" charset="-122"/>
              <a:ea typeface="微软雅黑" panose="020B0503020204020204" pitchFamily="34" charset="-122"/>
              <a:cs typeface="+mn-cs"/>
            </a:rPr>
            <a:t>万。</a:t>
          </a:r>
          <a:endParaRPr lang="en-US" altLang="zh-CN" sz="1600" dirty="0" smtClean="0">
            <a:solidFill>
              <a:srgbClr val="000000"/>
            </a:solidFill>
            <a:latin typeface="微软雅黑" panose="020B0503020204020204" pitchFamily="34" charset="-122"/>
            <a:ea typeface="微软雅黑" panose="020B0503020204020204" pitchFamily="34" charset="-122"/>
            <a:cs typeface="+mn-cs"/>
          </a:endParaRPr>
        </a:p>
        <a:p>
          <a:pPr algn="l"/>
          <a:endParaRPr lang="en-US" altLang="zh-CN" sz="1600" b="1" dirty="0" smtClean="0">
            <a:solidFill>
              <a:srgbClr val="000000"/>
            </a:solidFill>
            <a:latin typeface="微软雅黑" panose="020B0503020204020204" pitchFamily="34" charset="-122"/>
            <a:ea typeface="微软雅黑" panose="020B0503020204020204" pitchFamily="34" charset="-122"/>
            <a:cs typeface="+mn-cs"/>
          </a:endParaRPr>
        </a:p>
        <a:p>
          <a:pPr algn="ctr"/>
          <a:endParaRPr lang="zh-CN" altLang="en-US" sz="2400" b="1" dirty="0">
            <a:solidFill>
              <a:srgbClr val="000000"/>
            </a:solidFill>
            <a:latin typeface="微软雅黑" panose="020B0503020204020204" pitchFamily="34" charset="-122"/>
            <a:ea typeface="微软雅黑" panose="020B0503020204020204" pitchFamily="34" charset="-122"/>
            <a:cs typeface="+mn-cs"/>
          </a:endParaRPr>
        </a:p>
      </dgm:t>
    </dgm:pt>
    <dgm:pt modelId="{C72697CE-3436-4631-81C4-3E6680DD468D}" cxnId="{94654FBD-E17A-4418-A9B7-7B53D509FF31}" type="parTrans">
      <dgm:prSet/>
      <dgm:spPr/>
      <dgm:t>
        <a:bodyPr/>
        <a:lstStyle/>
        <a:p>
          <a:endParaRPr lang="zh-CN" altLang="en-US"/>
        </a:p>
      </dgm:t>
    </dgm:pt>
    <dgm:pt modelId="{F4F9EF9A-83DA-4CE6-810F-E933B357FC31}" cxnId="{94654FBD-E17A-4418-A9B7-7B53D509FF31}" type="sibTrans">
      <dgm:prSet/>
      <dgm:spPr/>
      <dgm:t>
        <a:bodyPr/>
        <a:lstStyle/>
        <a:p>
          <a:endParaRPr lang="zh-CN" altLang="en-US"/>
        </a:p>
      </dgm:t>
    </dgm:pt>
    <dgm:pt modelId="{73D84157-26FE-4564-8724-491F4B29C766}">
      <dgm:prSet phldrT="[文本]" custT="1"/>
      <dgm:spPr>
        <a:xfrm>
          <a:off x="2150286" y="0"/>
          <a:ext cx="1878304" cy="3206327"/>
        </a:xfrm>
        <a:prstGeom prst="flowChartMultidocument">
          <a:avLst/>
        </a:prstGeom>
        <a:solidFill>
          <a:srgbClr val="50B4F2">
            <a:alpha val="50000"/>
            <a:hueOff val="-2263616"/>
            <a:satOff val="-6507"/>
            <a:lumOff val="-2816"/>
            <a:alphaOff val="0"/>
          </a:srgbClr>
        </a:solidFill>
        <a:ln>
          <a:noFill/>
        </a:ln>
        <a:effectLst/>
        <a:sp3d prstMaterial="plastic">
          <a:bevelT w="50800" h="50800"/>
          <a:bevelB w="50800" h="50800"/>
        </a:sp3d>
      </dgm:spPr>
      <dgm:t>
        <a:bodyPr lIns="72000" rIns="0"/>
        <a:lstStyle/>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    3000</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dirty="0" smtClean="0">
            <a:solidFill>
              <a:srgbClr val="FF0000"/>
            </a:solidFill>
            <a:latin typeface="微软雅黑" panose="020B0503020204020204" pitchFamily="34" charset="-122"/>
            <a:ea typeface="微软雅黑" panose="020B0503020204020204" pitchFamily="34" charset="-122"/>
            <a:cs typeface="+mn-cs"/>
          </a:endParaRPr>
        </a:p>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中银华东中心</a:t>
          </a:r>
          <a:endParaRPr lang="en-US" altLang="zh-CN" sz="1400" b="1" dirty="0" smtClean="0">
            <a:solidFill>
              <a:srgbClr val="FF0000"/>
            </a:solidFill>
            <a:latin typeface="微软雅黑" panose="020B0503020204020204" pitchFamily="34" charset="-122"/>
            <a:ea typeface="微软雅黑" panose="020B0503020204020204" pitchFamily="34" charset="-122"/>
            <a:cs typeface="+mn-cs"/>
          </a:endParaRPr>
        </a:p>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    1000</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dirty="0" smtClean="0">
            <a:solidFill>
              <a:srgbClr val="FF0000"/>
            </a:solidFill>
            <a:latin typeface="微软雅黑" panose="020B0503020204020204" pitchFamily="34" charset="-122"/>
            <a:ea typeface="微软雅黑" panose="020B0503020204020204" pitchFamily="34" charset="-122"/>
            <a:cs typeface="+mn-cs"/>
          </a:endParaRPr>
        </a:p>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交通银行</a:t>
          </a:r>
          <a:endParaRPr lang="en-US" altLang="zh-CN" sz="1400" b="1" dirty="0" smtClean="0">
            <a:solidFill>
              <a:srgbClr val="FF0000"/>
            </a:solidFill>
            <a:latin typeface="微软雅黑" panose="020B0503020204020204" pitchFamily="34" charset="-122"/>
            <a:ea typeface="微软雅黑" panose="020B0503020204020204" pitchFamily="34" charset="-122"/>
            <a:cs typeface="+mn-cs"/>
          </a:endParaRPr>
        </a:p>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    800</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dirty="0" smtClean="0">
            <a:solidFill>
              <a:srgbClr val="FF0000"/>
            </a:solidFill>
            <a:latin typeface="微软雅黑" panose="020B0503020204020204" pitchFamily="34" charset="-122"/>
            <a:ea typeface="微软雅黑" panose="020B0503020204020204" pitchFamily="34" charset="-122"/>
            <a:cs typeface="+mn-cs"/>
          </a:endParaRPr>
        </a:p>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兴业银行</a:t>
          </a:r>
          <a:endParaRPr lang="en-US" altLang="zh-CN" sz="1400" b="1" dirty="0" smtClean="0">
            <a:solidFill>
              <a:srgbClr val="FF0000"/>
            </a:solidFill>
            <a:latin typeface="微软雅黑" panose="020B0503020204020204" pitchFamily="34" charset="-122"/>
            <a:ea typeface="微软雅黑" panose="020B0503020204020204" pitchFamily="34" charset="-122"/>
            <a:cs typeface="+mn-cs"/>
          </a:endParaRPr>
        </a:p>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    500</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dirty="0" smtClean="0">
            <a:solidFill>
              <a:srgbClr val="FF0000"/>
            </a:solidFill>
            <a:latin typeface="微软雅黑" panose="020B0503020204020204" pitchFamily="34" charset="-122"/>
            <a:ea typeface="微软雅黑" panose="020B0503020204020204" pitchFamily="34" charset="-122"/>
            <a:cs typeface="+mn-cs"/>
          </a:endParaRPr>
        </a:p>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平安银行</a:t>
          </a:r>
        </a:p>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    1000</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dirty="0" smtClean="0">
            <a:solidFill>
              <a:srgbClr val="FF0000"/>
            </a:solidFill>
            <a:latin typeface="微软雅黑" panose="020B0503020204020204" pitchFamily="34" charset="-122"/>
            <a:ea typeface="微软雅黑" panose="020B0503020204020204" pitchFamily="34" charset="-122"/>
            <a:cs typeface="+mn-cs"/>
          </a:endParaRPr>
        </a:p>
        <a:p>
          <a:pPr algn="l">
            <a:spcAft>
              <a:spcPts val="0"/>
            </a:spcAft>
          </a:pPr>
          <a:r>
            <a:rPr lang="en-US" altLang="zh-CN" sz="1400" b="1"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dirty="0" smtClean="0">
              <a:solidFill>
                <a:srgbClr val="FF0000"/>
              </a:solidFill>
              <a:latin typeface="微软雅黑" panose="020B0503020204020204" pitchFamily="34" charset="-122"/>
              <a:ea typeface="微软雅黑" panose="020B0503020204020204" pitchFamily="34" charset="-122"/>
              <a:cs typeface="+mn-cs"/>
            </a:rPr>
            <a:t>规划武汉中心</a:t>
          </a:r>
          <a:endParaRPr lang="en-US" altLang="zh-CN" sz="1400" b="1" dirty="0" smtClean="0">
            <a:solidFill>
              <a:srgbClr val="FF0000"/>
            </a:solidFill>
            <a:latin typeface="微软雅黑" panose="020B0503020204020204" pitchFamily="34" charset="-122"/>
            <a:ea typeface="微软雅黑" panose="020B0503020204020204" pitchFamily="34" charset="-122"/>
            <a:cs typeface="+mn-cs"/>
          </a:endParaRPr>
        </a:p>
        <a:p>
          <a:pPr algn="l">
            <a:spcAft>
              <a:spcPts val="0"/>
            </a:spcAft>
          </a:pPr>
          <a:endParaRPr lang="en-US" altLang="zh-CN" sz="1400" dirty="0" smtClean="0">
            <a:solidFill>
              <a:srgbClr val="000000"/>
            </a:solidFill>
            <a:latin typeface="微软雅黑" panose="020B0503020204020204" pitchFamily="34" charset="-122"/>
            <a:ea typeface="微软雅黑" panose="020B0503020204020204" pitchFamily="34" charset="-122"/>
            <a:cs typeface="+mn-cs"/>
          </a:endParaRPr>
        </a:p>
        <a:p>
          <a:pPr algn="l">
            <a:spcAft>
              <a:spcPts val="0"/>
            </a:spcAft>
          </a:pPr>
          <a:endParaRPr lang="zh-CN" altLang="en-US" sz="1400" b="1" dirty="0">
            <a:solidFill>
              <a:srgbClr val="000000"/>
            </a:solidFill>
            <a:latin typeface="微软雅黑" panose="020B0503020204020204" pitchFamily="34" charset="-122"/>
            <a:ea typeface="微软雅黑" panose="020B0503020204020204" pitchFamily="34" charset="-122"/>
            <a:cs typeface="+mn-cs"/>
          </a:endParaRPr>
        </a:p>
      </dgm:t>
    </dgm:pt>
    <dgm:pt modelId="{10BD16B7-F027-49E7-A628-A60F3155CA17}" cxnId="{1ED58461-8CA6-4874-B907-82EEAB830FAA}" type="parTrans">
      <dgm:prSet/>
      <dgm:spPr/>
      <dgm:t>
        <a:bodyPr/>
        <a:lstStyle/>
        <a:p>
          <a:endParaRPr lang="zh-CN" altLang="en-US"/>
        </a:p>
      </dgm:t>
    </dgm:pt>
    <dgm:pt modelId="{15C88142-E421-4131-ADC4-17B1C82B2E82}" cxnId="{1ED58461-8CA6-4874-B907-82EEAB830FAA}" type="sibTrans">
      <dgm:prSet/>
      <dgm:spPr/>
      <dgm:t>
        <a:bodyPr/>
        <a:lstStyle/>
        <a:p>
          <a:endParaRPr lang="zh-CN" altLang="en-US"/>
        </a:p>
      </dgm:t>
    </dgm:pt>
    <dgm:pt modelId="{249CF1A4-166D-4A2C-9494-64DD38782428}">
      <dgm:prSet phldrT="[文本]" custT="1"/>
      <dgm:spPr>
        <a:xfrm>
          <a:off x="4030513" y="0"/>
          <a:ext cx="1878304" cy="3206327"/>
        </a:xfrm>
        <a:prstGeom prst="flowChartMultidocument">
          <a:avLst/>
        </a:prstGeom>
        <a:solidFill>
          <a:srgbClr val="50B4F2">
            <a:alpha val="50000"/>
            <a:hueOff val="-4527233"/>
            <a:satOff val="-13021"/>
            <a:lumOff val="-5640"/>
            <a:alphaOff val="0"/>
          </a:srgbClr>
        </a:solidFill>
        <a:ln>
          <a:noFill/>
        </a:ln>
        <a:effectLst/>
        <a:sp3d prstMaterial="plastic">
          <a:bevelT w="50800" h="50800"/>
          <a:bevelB w="50800" h="50800"/>
        </a:sp3d>
      </dgm:spPr>
      <dgm:t>
        <a:bodyPr lIns="108000"/>
        <a:lstStyle/>
        <a:p>
          <a:pPr algn="l">
            <a:spcAft>
              <a:spcPts val="0"/>
            </a:spcAft>
          </a:pPr>
          <a:r>
            <a:rPr lang="zh-CN" altLang="en-US" sz="1500" dirty="0" smtClean="0">
              <a:solidFill>
                <a:srgbClr val="000000"/>
              </a:solidFill>
              <a:latin typeface="微软雅黑" panose="020B0503020204020204" pitchFamily="34" charset="-122"/>
              <a:ea typeface="微软雅黑" panose="020B0503020204020204" pitchFamily="34" charset="-122"/>
              <a:cs typeface="+mn-cs"/>
            </a:rPr>
            <a:t>目前已经拥有包括银联、</a:t>
          </a:r>
          <a:r>
            <a:rPr lang="en-US" altLang="zh-CN" sz="1500" dirty="0" smtClean="0">
              <a:solidFill>
                <a:srgbClr val="000000"/>
              </a:solidFill>
              <a:latin typeface="微软雅黑" panose="020B0503020204020204" pitchFamily="34" charset="-122"/>
              <a:ea typeface="微软雅黑" panose="020B0503020204020204" pitchFamily="34" charset="-122"/>
              <a:cs typeface="+mn-cs"/>
            </a:rPr>
            <a:t>VISA</a:t>
          </a:r>
          <a:r>
            <a:rPr lang="zh-CN" altLang="en-US" sz="1500" dirty="0" smtClean="0">
              <a:solidFill>
                <a:srgbClr val="000000"/>
              </a:solidFill>
              <a:latin typeface="微软雅黑" panose="020B0503020204020204" pitchFamily="34" charset="-122"/>
              <a:ea typeface="微软雅黑" panose="020B0503020204020204" pitchFamily="34" charset="-122"/>
              <a:cs typeface="+mn-cs"/>
            </a:rPr>
            <a:t>、万事达、社保等相关资质。</a:t>
          </a:r>
          <a:endParaRPr lang="en-US" altLang="zh-CN" sz="1500" dirty="0" smtClean="0">
            <a:solidFill>
              <a:srgbClr val="000000"/>
            </a:solidFill>
            <a:latin typeface="微软雅黑" panose="020B0503020204020204" pitchFamily="34" charset="-122"/>
            <a:ea typeface="微软雅黑" panose="020B0503020204020204" pitchFamily="34" charset="-122"/>
            <a:cs typeface="+mn-cs"/>
          </a:endParaRPr>
        </a:p>
        <a:p>
          <a:pPr algn="l">
            <a:spcAft>
              <a:spcPts val="0"/>
            </a:spcAft>
          </a:pPr>
          <a:r>
            <a:rPr lang="zh-CN" altLang="en-US" sz="1500" dirty="0" smtClean="0">
              <a:solidFill>
                <a:srgbClr val="000000"/>
              </a:solidFill>
              <a:latin typeface="微软雅黑" panose="020B0503020204020204" pitchFamily="34" charset="-122"/>
              <a:ea typeface="微软雅黑" panose="020B0503020204020204" pitchFamily="34" charset="-122"/>
              <a:cs typeface="+mn-cs"/>
            </a:rPr>
            <a:t>主要从事银行卡、社保卡、交通卡等卡片的制作。</a:t>
          </a:r>
          <a:endParaRPr lang="en-US" altLang="zh-CN" sz="1500" dirty="0" smtClean="0">
            <a:solidFill>
              <a:srgbClr val="000000"/>
            </a:solidFill>
            <a:latin typeface="微软雅黑" panose="020B0503020204020204" pitchFamily="34" charset="-122"/>
            <a:ea typeface="微软雅黑" panose="020B0503020204020204" pitchFamily="34" charset="-122"/>
            <a:cs typeface="+mn-cs"/>
          </a:endParaRPr>
        </a:p>
        <a:p>
          <a:pPr algn="l">
            <a:spcAft>
              <a:spcPts val="0"/>
            </a:spcAft>
          </a:pPr>
          <a:endParaRPr lang="en-US" altLang="zh-CN" sz="1500" b="1" dirty="0" smtClean="0">
            <a:solidFill>
              <a:srgbClr val="000000"/>
            </a:solidFill>
            <a:latin typeface="微软雅黑" panose="020B0503020204020204" pitchFamily="34" charset="-122"/>
            <a:ea typeface="微软雅黑" panose="020B0503020204020204" pitchFamily="34" charset="-122"/>
            <a:cs typeface="+mn-cs"/>
          </a:endParaRPr>
        </a:p>
        <a:p>
          <a:pPr algn="l">
            <a:spcAft>
              <a:spcPts val="0"/>
            </a:spcAft>
          </a:pPr>
          <a:endParaRPr lang="zh-CN" altLang="en-US" sz="1500" b="1" dirty="0">
            <a:solidFill>
              <a:srgbClr val="000000"/>
            </a:solidFill>
            <a:latin typeface="微软雅黑" panose="020B0503020204020204" pitchFamily="34" charset="-122"/>
            <a:ea typeface="微软雅黑" panose="020B0503020204020204" pitchFamily="34" charset="-122"/>
            <a:cs typeface="+mn-cs"/>
          </a:endParaRPr>
        </a:p>
      </dgm:t>
    </dgm:pt>
    <dgm:pt modelId="{84DB89B0-81A3-4B53-8688-2C81BD13B134}" cxnId="{E34103C8-4DD1-4ECA-A577-8AF2013EF5B8}" type="parTrans">
      <dgm:prSet/>
      <dgm:spPr/>
      <dgm:t>
        <a:bodyPr/>
        <a:lstStyle/>
        <a:p>
          <a:endParaRPr lang="zh-CN" altLang="en-US"/>
        </a:p>
      </dgm:t>
    </dgm:pt>
    <dgm:pt modelId="{28535E37-68AC-4B2B-8646-27E5F56C71C8}" cxnId="{E34103C8-4DD1-4ECA-A577-8AF2013EF5B8}" type="sibTrans">
      <dgm:prSet/>
      <dgm:spPr/>
      <dgm:t>
        <a:bodyPr/>
        <a:lstStyle/>
        <a:p>
          <a:endParaRPr lang="zh-CN" altLang="en-US"/>
        </a:p>
      </dgm:t>
    </dgm:pt>
    <dgm:pt modelId="{2D1CDEBF-1837-4A12-A77A-AAF011D4717B}">
      <dgm:prSet phldrT="[文本]" custT="1"/>
      <dgm:spPr>
        <a:xfrm>
          <a:off x="5883050" y="0"/>
          <a:ext cx="1878304" cy="3206327"/>
        </a:xfrm>
        <a:prstGeom prst="flowChartMultidocument">
          <a:avLst/>
        </a:prstGeom>
        <a:solidFill>
          <a:srgbClr val="50B4F2">
            <a:alpha val="50000"/>
            <a:hueOff val="-6790849"/>
            <a:satOff val="-19534"/>
            <a:lumOff val="-8463"/>
            <a:alphaOff val="0"/>
          </a:srgbClr>
        </a:solidFill>
        <a:ln>
          <a:noFill/>
        </a:ln>
        <a:effectLst/>
        <a:sp3d prstMaterial="plastic">
          <a:bevelT w="50800" h="50800"/>
          <a:bevelB w="50800" h="50800"/>
        </a:sp3d>
      </dgm:spPr>
      <dgm:t>
        <a:bodyPr lIns="108000"/>
        <a:lstStyle/>
        <a:p>
          <a:pPr algn="l"/>
          <a:r>
            <a:rPr lang="zh-CN" altLang="en-US" sz="1600" dirty="0" smtClean="0">
              <a:solidFill>
                <a:srgbClr val="000000"/>
              </a:solidFill>
              <a:latin typeface="微软雅黑" panose="020B0503020204020204" pitchFamily="34" charset="-122"/>
              <a:ea typeface="微软雅黑" panose="020B0503020204020204" pitchFamily="34" charset="-122"/>
              <a:cs typeface="+mn-cs"/>
            </a:rPr>
            <a:t>    主要开展直邮、夹寄广告、网上广告发布、电子账单、积分支付、电子商城、外呼营销等业务。</a:t>
          </a:r>
          <a:endParaRPr lang="en-US" altLang="zh-CN" sz="1600" dirty="0" smtClean="0">
            <a:solidFill>
              <a:srgbClr val="000000"/>
            </a:solidFill>
            <a:latin typeface="微软雅黑" panose="020B0503020204020204" pitchFamily="34" charset="-122"/>
            <a:ea typeface="微软雅黑" panose="020B0503020204020204" pitchFamily="34" charset="-122"/>
            <a:cs typeface="+mn-cs"/>
          </a:endParaRPr>
        </a:p>
        <a:p>
          <a:pPr algn="l"/>
          <a:endParaRPr lang="en-US" altLang="zh-CN" sz="1600" dirty="0" smtClean="0">
            <a:solidFill>
              <a:srgbClr val="000000"/>
            </a:solidFill>
            <a:latin typeface="微软雅黑" panose="020B0503020204020204" pitchFamily="34" charset="-122"/>
            <a:ea typeface="微软雅黑" panose="020B0503020204020204" pitchFamily="34" charset="-122"/>
            <a:cs typeface="+mn-cs"/>
          </a:endParaRPr>
        </a:p>
        <a:p>
          <a:pPr algn="ctr"/>
          <a:endParaRPr lang="en-US" altLang="zh-CN" sz="1600" b="1" dirty="0" smtClean="0">
            <a:solidFill>
              <a:srgbClr val="000000"/>
            </a:solidFill>
            <a:latin typeface="微软雅黑" panose="020B0503020204020204" pitchFamily="34" charset="-122"/>
            <a:ea typeface="微软雅黑" panose="020B0503020204020204" pitchFamily="34" charset="-122"/>
            <a:cs typeface="+mn-cs"/>
          </a:endParaRPr>
        </a:p>
      </dgm:t>
    </dgm:pt>
    <dgm:pt modelId="{659FC362-A4CB-440C-875D-0D0F7D151350}" cxnId="{68F65AE8-88EA-44DD-ADBF-729680471FB5}" type="parTrans">
      <dgm:prSet/>
      <dgm:spPr/>
      <dgm:t>
        <a:bodyPr/>
        <a:lstStyle/>
        <a:p>
          <a:endParaRPr lang="zh-CN" altLang="en-US"/>
        </a:p>
      </dgm:t>
    </dgm:pt>
    <dgm:pt modelId="{1CDE1AE1-2CEB-42F2-B6DA-0561E91FE3FF}" cxnId="{68F65AE8-88EA-44DD-ADBF-729680471FB5}" type="sibTrans">
      <dgm:prSet/>
      <dgm:spPr/>
      <dgm:t>
        <a:bodyPr/>
        <a:lstStyle/>
        <a:p>
          <a:endParaRPr lang="zh-CN" altLang="en-US"/>
        </a:p>
      </dgm:t>
    </dgm:pt>
    <dgm:pt modelId="{948EC326-234F-46A7-B889-C1F59C433753}">
      <dgm:prSet custT="1"/>
      <dgm:spPr>
        <a:xfrm>
          <a:off x="7749434" y="0"/>
          <a:ext cx="1878304" cy="3206327"/>
        </a:xfrm>
        <a:prstGeom prst="flowChartMultidocument">
          <a:avLst/>
        </a:prstGeom>
        <a:solidFill>
          <a:srgbClr val="50B4F2">
            <a:alpha val="50000"/>
            <a:hueOff val="-9054466"/>
            <a:satOff val="-26048"/>
            <a:lumOff val="-11287"/>
            <a:alphaOff val="0"/>
          </a:srgbClr>
        </a:solidFill>
        <a:ln>
          <a:noFill/>
        </a:ln>
        <a:effectLst/>
        <a:sp3d prstMaterial="plastic">
          <a:bevelT w="50800" h="50800"/>
          <a:bevelB w="50800" h="50800"/>
        </a:sp3d>
      </dgm:spPr>
      <dgm:t>
        <a:bodyPr/>
        <a:lstStyle/>
        <a:p>
          <a:r>
            <a:rPr lang="zh-CN" altLang="en-US" sz="1600" dirty="0" smtClean="0">
              <a:solidFill>
                <a:srgbClr val="000000"/>
              </a:solidFill>
              <a:latin typeface="微软雅黑" panose="020B0503020204020204" pitchFamily="34" charset="-122"/>
              <a:ea typeface="微软雅黑" panose="020B0503020204020204" pitchFamily="34" charset="-122"/>
              <a:cs typeface="+mn-cs"/>
            </a:rPr>
            <a:t>  皮埃蒙特是唯一一家专业的意大利葡萄酒品牌运营公司。与意大利</a:t>
          </a:r>
          <a:r>
            <a:rPr lang="en-US" altLang="zh-CN" sz="1600" dirty="0" smtClean="0">
              <a:solidFill>
                <a:srgbClr val="000000"/>
              </a:solidFill>
              <a:latin typeface="微软雅黑" panose="020B0503020204020204" pitchFamily="34" charset="-122"/>
              <a:ea typeface="微软雅黑" panose="020B0503020204020204" pitchFamily="34" charset="-122"/>
              <a:cs typeface="+mn-cs"/>
            </a:rPr>
            <a:t>12</a:t>
          </a:r>
          <a:r>
            <a:rPr lang="zh-CN" altLang="en-US" sz="1600" dirty="0" smtClean="0">
              <a:solidFill>
                <a:srgbClr val="000000"/>
              </a:solidFill>
              <a:latin typeface="微软雅黑" panose="020B0503020204020204" pitchFamily="34" charset="-122"/>
              <a:ea typeface="微软雅黑" panose="020B0503020204020204" pitchFamily="34" charset="-122"/>
              <a:cs typeface="+mn-cs"/>
            </a:rPr>
            <a:t>家红酒庄签订了</a:t>
          </a:r>
          <a:r>
            <a:rPr lang="en-US" altLang="zh-CN" sz="1600" dirty="0" smtClean="0">
              <a:solidFill>
                <a:srgbClr val="000000"/>
              </a:solidFill>
              <a:latin typeface="微软雅黑" panose="020B0503020204020204" pitchFamily="34" charset="-122"/>
              <a:ea typeface="微软雅黑" panose="020B0503020204020204" pitchFamily="34" charset="-122"/>
              <a:cs typeface="+mn-cs"/>
            </a:rPr>
            <a:t>5-10</a:t>
          </a:r>
          <a:r>
            <a:rPr lang="zh-CN" altLang="en-US" sz="1600" dirty="0" smtClean="0">
              <a:solidFill>
                <a:srgbClr val="000000"/>
              </a:solidFill>
              <a:latin typeface="微软雅黑" panose="020B0503020204020204" pitchFamily="34" charset="-122"/>
              <a:ea typeface="微软雅黑" panose="020B0503020204020204" pitchFamily="34" charset="-122"/>
              <a:cs typeface="+mn-cs"/>
            </a:rPr>
            <a:t>年中国总代理的协议。</a:t>
          </a:r>
          <a:endParaRPr lang="en-US" altLang="zh-CN" sz="1600" b="1" dirty="0" smtClean="0">
            <a:solidFill>
              <a:srgbClr val="000000"/>
            </a:solidFill>
            <a:latin typeface="微软雅黑" panose="020B0503020204020204" pitchFamily="34" charset="-122"/>
            <a:ea typeface="微软雅黑" panose="020B0503020204020204" pitchFamily="34" charset="-122"/>
            <a:cs typeface="+mn-cs"/>
          </a:endParaRPr>
        </a:p>
        <a:p>
          <a:endParaRPr lang="zh-CN" altLang="en-US" sz="1600" b="1" dirty="0">
            <a:solidFill>
              <a:srgbClr val="000000"/>
            </a:solidFill>
            <a:latin typeface="微软雅黑" panose="020B0503020204020204" pitchFamily="34" charset="-122"/>
            <a:ea typeface="微软雅黑" panose="020B0503020204020204" pitchFamily="34" charset="-122"/>
            <a:cs typeface="+mn-cs"/>
          </a:endParaRPr>
        </a:p>
      </dgm:t>
    </dgm:pt>
    <dgm:pt modelId="{260888D8-55C1-4175-BE7E-D76D6710A6F6}" cxnId="{89E9F04E-7293-4D0E-B1FA-FA22DBED551A}" type="parTrans">
      <dgm:prSet/>
      <dgm:spPr/>
      <dgm:t>
        <a:bodyPr/>
        <a:lstStyle/>
        <a:p>
          <a:endParaRPr lang="zh-CN" altLang="en-US"/>
        </a:p>
      </dgm:t>
    </dgm:pt>
    <dgm:pt modelId="{2082D361-5911-446B-A071-37BCAEC2CC1A}" cxnId="{89E9F04E-7293-4D0E-B1FA-FA22DBED551A}" type="sibTrans">
      <dgm:prSet/>
      <dgm:spPr/>
      <dgm:t>
        <a:bodyPr/>
        <a:lstStyle/>
        <a:p>
          <a:endParaRPr lang="zh-CN" altLang="en-US"/>
        </a:p>
      </dgm:t>
    </dgm:pt>
    <dgm:pt modelId="{902BF433-B8F2-48E3-ABDA-69BF4E745EEB}">
      <dgm:prSet custT="1"/>
      <dgm:spPr>
        <a:xfrm>
          <a:off x="9579404" y="0"/>
          <a:ext cx="1878304" cy="3206327"/>
        </a:xfrm>
        <a:prstGeom prst="flowChartMultidocument">
          <a:avLst/>
        </a:prstGeom>
        <a:solidFill>
          <a:srgbClr val="50B4F2">
            <a:alpha val="50000"/>
            <a:hueOff val="-11318081"/>
            <a:satOff val="-32562"/>
            <a:lumOff val="-14110"/>
            <a:alphaOff val="0"/>
          </a:srgbClr>
        </a:solidFill>
        <a:ln>
          <a:noFill/>
        </a:ln>
        <a:effectLst/>
        <a:sp3d prstMaterial="plastic">
          <a:bevelT w="50800" h="50800"/>
          <a:bevelB w="50800" h="50800"/>
        </a:sp3d>
      </dgm:spPr>
      <dgm:t>
        <a:bodyPr lIns="144000"/>
        <a:lstStyle/>
        <a:p>
          <a:pPr algn="l"/>
          <a:r>
            <a:rPr lang="zh-CN" altLang="en-US" sz="1500" dirty="0" smtClean="0">
              <a:solidFill>
                <a:srgbClr val="000000"/>
              </a:solidFill>
              <a:latin typeface="微软雅黑" panose="020B0503020204020204" pitchFamily="34" charset="-122"/>
              <a:ea typeface="微软雅黑" panose="020B0503020204020204" pitchFamily="34" charset="-122"/>
              <a:cs typeface="+mn-cs"/>
            </a:rPr>
            <a:t>      </a:t>
          </a:r>
          <a:r>
            <a:rPr lang="zh-CN" altLang="en-US" sz="1400" dirty="0" smtClean="0">
              <a:solidFill>
                <a:srgbClr val="000000"/>
              </a:solidFill>
              <a:latin typeface="微软雅黑" panose="020B0503020204020204" pitchFamily="34" charset="-122"/>
              <a:ea typeface="微软雅黑" panose="020B0503020204020204" pitchFamily="34" charset="-122"/>
              <a:cs typeface="+mn-cs"/>
            </a:rPr>
            <a:t>远洋保险代理主要与银行汽车卡及</a:t>
          </a:r>
          <a:r>
            <a:rPr lang="en-US" altLang="zh-CN" sz="1400" dirty="0" smtClean="0">
              <a:solidFill>
                <a:srgbClr val="000000"/>
              </a:solidFill>
              <a:latin typeface="微软雅黑" panose="020B0503020204020204" pitchFamily="34" charset="-122"/>
              <a:ea typeface="微软雅黑" panose="020B0503020204020204" pitchFamily="34" charset="-122"/>
              <a:cs typeface="+mn-cs"/>
            </a:rPr>
            <a:t>ETC</a:t>
          </a:r>
          <a:r>
            <a:rPr lang="zh-CN" altLang="en-US" sz="1400" dirty="0" smtClean="0">
              <a:solidFill>
                <a:srgbClr val="000000"/>
              </a:solidFill>
              <a:latin typeface="微软雅黑" panose="020B0503020204020204" pitchFamily="34" charset="-122"/>
              <a:ea typeface="微软雅黑" panose="020B0503020204020204" pitchFamily="34" charset="-122"/>
              <a:cs typeface="+mn-cs"/>
            </a:rPr>
            <a:t>联名卡合作，以信用卡增值服务的方式，推出保险优惠活动，吸引有车一族进行办卡并购买保险。</a:t>
          </a:r>
          <a:endParaRPr lang="en-US" altLang="zh-CN" sz="1400" dirty="0" smtClean="0">
            <a:solidFill>
              <a:srgbClr val="000000"/>
            </a:solidFill>
            <a:latin typeface="微软雅黑" panose="020B0503020204020204" pitchFamily="34" charset="-122"/>
            <a:ea typeface="微软雅黑" panose="020B0503020204020204" pitchFamily="34" charset="-122"/>
            <a:cs typeface="+mn-cs"/>
          </a:endParaRPr>
        </a:p>
        <a:p>
          <a:pPr algn="l"/>
          <a:endParaRPr lang="en-US" altLang="zh-CN" sz="1400" dirty="0" smtClean="0">
            <a:solidFill>
              <a:srgbClr val="000000"/>
            </a:solidFill>
            <a:latin typeface="微软雅黑" panose="020B0503020204020204" pitchFamily="34" charset="-122"/>
            <a:ea typeface="微软雅黑" panose="020B0503020204020204" pitchFamily="34" charset="-122"/>
            <a:cs typeface="+mn-cs"/>
          </a:endParaRPr>
        </a:p>
        <a:p>
          <a:pPr algn="ctr"/>
          <a:endParaRPr lang="zh-CN" altLang="en-US" sz="1400" b="1" dirty="0">
            <a:solidFill>
              <a:srgbClr val="000000"/>
            </a:solidFill>
            <a:latin typeface="微软雅黑" panose="020B0503020204020204" pitchFamily="34" charset="-122"/>
            <a:ea typeface="微软雅黑" panose="020B0503020204020204" pitchFamily="34" charset="-122"/>
            <a:cs typeface="+mn-cs"/>
          </a:endParaRPr>
        </a:p>
      </dgm:t>
    </dgm:pt>
    <dgm:pt modelId="{0E379C6F-8B20-4138-816E-9A75B6777CA4}" cxnId="{BA4CBF9E-F143-4E7A-AC93-FB5AC6187B34}" type="parTrans">
      <dgm:prSet/>
      <dgm:spPr/>
      <dgm:t>
        <a:bodyPr/>
        <a:lstStyle/>
        <a:p>
          <a:endParaRPr lang="zh-CN" altLang="en-US"/>
        </a:p>
      </dgm:t>
    </dgm:pt>
    <dgm:pt modelId="{15B7424D-8324-471F-9C0B-7A551CE6FA17}" cxnId="{BA4CBF9E-F143-4E7A-AC93-FB5AC6187B34}" type="sibTrans">
      <dgm:prSet/>
      <dgm:spPr/>
      <dgm:t>
        <a:bodyPr/>
        <a:lstStyle/>
        <a:p>
          <a:endParaRPr lang="zh-CN" altLang="en-US"/>
        </a:p>
      </dgm:t>
    </dgm:pt>
    <dgm:pt modelId="{A11D2EA6-65AB-40E3-98A2-231DD8F672C0}" type="pres">
      <dgm:prSet presAssocID="{B52191BF-C1A9-41A4-9B4D-ADD188F5C333}" presName="Name0" presStyleCnt="0">
        <dgm:presLayoutVars>
          <dgm:dir/>
          <dgm:resizeHandles val="exact"/>
        </dgm:presLayoutVars>
      </dgm:prSet>
      <dgm:spPr/>
      <dgm:t>
        <a:bodyPr/>
        <a:lstStyle/>
        <a:p>
          <a:endParaRPr lang="zh-CN" altLang="en-US"/>
        </a:p>
      </dgm:t>
    </dgm:pt>
    <dgm:pt modelId="{AB29A867-D3BE-4087-9BB7-4F452340BC22}" type="pres">
      <dgm:prSet presAssocID="{2B60709D-02A4-4D0A-B467-0E6A2D380DFF}" presName="Name5" presStyleLbl="vennNode1" presStyleIdx="0" presStyleCnt="6" custScaleX="345230" custScaleY="589319" custLinFactNeighborX="-84033" custLinFactNeighborY="-81">
        <dgm:presLayoutVars>
          <dgm:bulletEnabled val="1"/>
        </dgm:presLayoutVars>
      </dgm:prSet>
      <dgm:spPr>
        <a:prstGeom prst="flowChartMultidocument">
          <a:avLst/>
        </a:prstGeom>
      </dgm:spPr>
      <dgm:t>
        <a:bodyPr/>
        <a:lstStyle/>
        <a:p>
          <a:endParaRPr lang="zh-CN" altLang="en-US"/>
        </a:p>
      </dgm:t>
    </dgm:pt>
    <dgm:pt modelId="{D94FD463-5FA3-4079-8818-350CDC5F6EC6}" type="pres">
      <dgm:prSet presAssocID="{F4F9EF9A-83DA-4CE6-810F-E933B357FC31}" presName="space" presStyleCnt="0"/>
      <dgm:spPr/>
    </dgm:pt>
    <dgm:pt modelId="{FF51E6AD-D83A-4CA6-ACCA-F40752BC812D}" type="pres">
      <dgm:prSet presAssocID="{73D84157-26FE-4564-8724-491F4B29C766}" presName="Name5" presStyleLbl="vennNode1" presStyleIdx="1" presStyleCnt="6" custScaleX="345230" custScaleY="589319" custLinFactNeighborX="13618" custLinFactNeighborY="-4150">
        <dgm:presLayoutVars>
          <dgm:bulletEnabled val="1"/>
        </dgm:presLayoutVars>
      </dgm:prSet>
      <dgm:spPr>
        <a:prstGeom prst="flowChartMultidocument">
          <a:avLst/>
        </a:prstGeom>
      </dgm:spPr>
      <dgm:t>
        <a:bodyPr/>
        <a:lstStyle/>
        <a:p>
          <a:endParaRPr lang="zh-CN" altLang="en-US"/>
        </a:p>
      </dgm:t>
    </dgm:pt>
    <dgm:pt modelId="{70C7CB78-CE5B-4141-B8A3-2960FD71E5A9}" type="pres">
      <dgm:prSet presAssocID="{15C88142-E421-4131-ADC4-17B1C82B2E82}" presName="space" presStyleCnt="0"/>
      <dgm:spPr/>
    </dgm:pt>
    <dgm:pt modelId="{E240BE66-9B26-4262-9D40-9DF697FADBA6}" type="pres">
      <dgm:prSet presAssocID="{249CF1A4-166D-4A2C-9494-64DD38782428}" presName="Name5" presStyleLbl="vennNode1" presStyleIdx="2" presStyleCnt="6" custScaleX="345230" custScaleY="589319" custLinFactX="3077" custLinFactNeighborX="100000" custLinFactNeighborY="-4150">
        <dgm:presLayoutVars>
          <dgm:bulletEnabled val="1"/>
        </dgm:presLayoutVars>
      </dgm:prSet>
      <dgm:spPr>
        <a:prstGeom prst="flowChartMultidocument">
          <a:avLst/>
        </a:prstGeom>
      </dgm:spPr>
      <dgm:t>
        <a:bodyPr/>
        <a:lstStyle/>
        <a:p>
          <a:endParaRPr lang="zh-CN" altLang="en-US"/>
        </a:p>
      </dgm:t>
    </dgm:pt>
    <dgm:pt modelId="{EC441ED5-A0D5-481E-9905-4EFFD81CE9F3}" type="pres">
      <dgm:prSet presAssocID="{28535E37-68AC-4B2B-8646-27E5F56C71C8}" presName="space" presStyleCnt="0"/>
      <dgm:spPr/>
    </dgm:pt>
    <dgm:pt modelId="{B7DCE8D5-DE58-4636-93B4-70CBF4F5EC96}" type="pres">
      <dgm:prSet presAssocID="{2D1CDEBF-1837-4A12-A77A-AAF011D4717B}" presName="Name5" presStyleLbl="vennNode1" presStyleIdx="3" presStyleCnt="6" custScaleX="345230" custScaleY="589319" custLinFactX="18341" custLinFactNeighborX="100000" custLinFactNeighborY="-4150">
        <dgm:presLayoutVars>
          <dgm:bulletEnabled val="1"/>
        </dgm:presLayoutVars>
      </dgm:prSet>
      <dgm:spPr>
        <a:prstGeom prst="flowChartMultidocument">
          <a:avLst/>
        </a:prstGeom>
      </dgm:spPr>
      <dgm:t>
        <a:bodyPr/>
        <a:lstStyle/>
        <a:p>
          <a:endParaRPr lang="zh-CN" altLang="en-US"/>
        </a:p>
      </dgm:t>
    </dgm:pt>
    <dgm:pt modelId="{5971E249-188D-446A-BC42-579E8E934755}" type="pres">
      <dgm:prSet presAssocID="{1CDE1AE1-2CEB-42F2-B6DA-0561E91FE3FF}" presName="space" presStyleCnt="0"/>
      <dgm:spPr/>
    </dgm:pt>
    <dgm:pt modelId="{4455CD53-A6D4-40A8-85ED-25756E12698D}" type="pres">
      <dgm:prSet presAssocID="{948EC326-234F-46A7-B889-C1F59C433753}" presName="Name5" presStyleLbl="vennNode1" presStyleIdx="4" presStyleCnt="6" custScaleX="345230" custScaleY="589319" custLinFactX="36150" custLinFactNeighborX="100000" custLinFactNeighborY="-4150">
        <dgm:presLayoutVars>
          <dgm:bulletEnabled val="1"/>
        </dgm:presLayoutVars>
      </dgm:prSet>
      <dgm:spPr>
        <a:prstGeom prst="flowChartMultidocument">
          <a:avLst/>
        </a:prstGeom>
      </dgm:spPr>
      <dgm:t>
        <a:bodyPr/>
        <a:lstStyle/>
        <a:p>
          <a:endParaRPr lang="zh-CN" altLang="en-US"/>
        </a:p>
      </dgm:t>
    </dgm:pt>
    <dgm:pt modelId="{AAB9FF4C-A59F-4F68-BBE5-39A9341B7CDF}" type="pres">
      <dgm:prSet presAssocID="{2082D361-5911-446B-A071-37BCAEC2CC1A}" presName="space" presStyleCnt="0"/>
      <dgm:spPr/>
    </dgm:pt>
    <dgm:pt modelId="{16D803A7-96CF-4C65-8175-35E492EC25FB}" type="pres">
      <dgm:prSet presAssocID="{902BF433-B8F2-48E3-ABDA-69BF4E745EEB}" presName="Name5" presStyleLbl="vennNode1" presStyleIdx="5" presStyleCnt="6" custScaleX="345230" custScaleY="589319" custLinFactX="54224" custLinFactNeighborX="100000" custLinFactNeighborY="-4043">
        <dgm:presLayoutVars>
          <dgm:bulletEnabled val="1"/>
        </dgm:presLayoutVars>
      </dgm:prSet>
      <dgm:spPr>
        <a:prstGeom prst="flowChartMultidocument">
          <a:avLst/>
        </a:prstGeom>
      </dgm:spPr>
      <dgm:t>
        <a:bodyPr/>
        <a:lstStyle/>
        <a:p>
          <a:endParaRPr lang="zh-CN" altLang="en-US"/>
        </a:p>
      </dgm:t>
    </dgm:pt>
  </dgm:ptLst>
  <dgm:cxnLst>
    <dgm:cxn modelId="{E34103C8-4DD1-4ECA-A577-8AF2013EF5B8}" srcId="{B52191BF-C1A9-41A4-9B4D-ADD188F5C333}" destId="{249CF1A4-166D-4A2C-9494-64DD38782428}" srcOrd="2" destOrd="0" parTransId="{84DB89B0-81A3-4B53-8688-2C81BD13B134}" sibTransId="{28535E37-68AC-4B2B-8646-27E5F56C71C8}"/>
    <dgm:cxn modelId="{1ED58461-8CA6-4874-B907-82EEAB830FAA}" srcId="{B52191BF-C1A9-41A4-9B4D-ADD188F5C333}" destId="{73D84157-26FE-4564-8724-491F4B29C766}" srcOrd="1" destOrd="0" parTransId="{10BD16B7-F027-49E7-A628-A60F3155CA17}" sibTransId="{15C88142-E421-4131-ADC4-17B1C82B2E82}"/>
    <dgm:cxn modelId="{13A76B0A-EA96-4F09-AC33-FFA869FBA1D9}" type="presOf" srcId="{B52191BF-C1A9-41A4-9B4D-ADD188F5C333}" destId="{A11D2EA6-65AB-40E3-98A2-231DD8F672C0}" srcOrd="0" destOrd="0" presId="urn:microsoft.com/office/officeart/2005/8/layout/venn3#2"/>
    <dgm:cxn modelId="{E9207CB5-9893-4255-84AB-C3D4F5D29663}" type="presOf" srcId="{249CF1A4-166D-4A2C-9494-64DD38782428}" destId="{E240BE66-9B26-4262-9D40-9DF697FADBA6}" srcOrd="0" destOrd="0" presId="urn:microsoft.com/office/officeart/2005/8/layout/venn3#2"/>
    <dgm:cxn modelId="{5B387040-DE0F-4400-A622-2811CC9F1237}" type="presOf" srcId="{2D1CDEBF-1837-4A12-A77A-AAF011D4717B}" destId="{B7DCE8D5-DE58-4636-93B4-70CBF4F5EC96}" srcOrd="0" destOrd="0" presId="urn:microsoft.com/office/officeart/2005/8/layout/venn3#2"/>
    <dgm:cxn modelId="{55996EBB-7F30-453B-A01B-8945691B1132}" type="presOf" srcId="{2B60709D-02A4-4D0A-B467-0E6A2D380DFF}" destId="{AB29A867-D3BE-4087-9BB7-4F452340BC22}" srcOrd="0" destOrd="0" presId="urn:microsoft.com/office/officeart/2005/8/layout/venn3#2"/>
    <dgm:cxn modelId="{68F65AE8-88EA-44DD-ADBF-729680471FB5}" srcId="{B52191BF-C1A9-41A4-9B4D-ADD188F5C333}" destId="{2D1CDEBF-1837-4A12-A77A-AAF011D4717B}" srcOrd="3" destOrd="0" parTransId="{659FC362-A4CB-440C-875D-0D0F7D151350}" sibTransId="{1CDE1AE1-2CEB-42F2-B6DA-0561E91FE3FF}"/>
    <dgm:cxn modelId="{AEA47B72-E94C-421D-ABB1-CAFADCE16739}" type="presOf" srcId="{948EC326-234F-46A7-B889-C1F59C433753}" destId="{4455CD53-A6D4-40A8-85ED-25756E12698D}" srcOrd="0" destOrd="0" presId="urn:microsoft.com/office/officeart/2005/8/layout/venn3#2"/>
    <dgm:cxn modelId="{89E9F04E-7293-4D0E-B1FA-FA22DBED551A}" srcId="{B52191BF-C1A9-41A4-9B4D-ADD188F5C333}" destId="{948EC326-234F-46A7-B889-C1F59C433753}" srcOrd="4" destOrd="0" parTransId="{260888D8-55C1-4175-BE7E-D76D6710A6F6}" sibTransId="{2082D361-5911-446B-A071-37BCAEC2CC1A}"/>
    <dgm:cxn modelId="{F64D74C8-3E71-4D18-9F03-C5102EA746C7}" type="presOf" srcId="{902BF433-B8F2-48E3-ABDA-69BF4E745EEB}" destId="{16D803A7-96CF-4C65-8175-35E492EC25FB}" srcOrd="0" destOrd="0" presId="urn:microsoft.com/office/officeart/2005/8/layout/venn3#2"/>
    <dgm:cxn modelId="{94654FBD-E17A-4418-A9B7-7B53D509FF31}" srcId="{B52191BF-C1A9-41A4-9B4D-ADD188F5C333}" destId="{2B60709D-02A4-4D0A-B467-0E6A2D380DFF}" srcOrd="0" destOrd="0" parTransId="{C72697CE-3436-4631-81C4-3E6680DD468D}" sibTransId="{F4F9EF9A-83DA-4CE6-810F-E933B357FC31}"/>
    <dgm:cxn modelId="{BA4CBF9E-F143-4E7A-AC93-FB5AC6187B34}" srcId="{B52191BF-C1A9-41A4-9B4D-ADD188F5C333}" destId="{902BF433-B8F2-48E3-ABDA-69BF4E745EEB}" srcOrd="5" destOrd="0" parTransId="{0E379C6F-8B20-4138-816E-9A75B6777CA4}" sibTransId="{15B7424D-8324-471F-9C0B-7A551CE6FA17}"/>
    <dgm:cxn modelId="{BE9F854D-DD9C-49A0-ABBE-B81047BC472D}" type="presOf" srcId="{73D84157-26FE-4564-8724-491F4B29C766}" destId="{FF51E6AD-D83A-4CA6-ACCA-F40752BC812D}" srcOrd="0" destOrd="0" presId="urn:microsoft.com/office/officeart/2005/8/layout/venn3#2"/>
    <dgm:cxn modelId="{06751FA2-6D5B-4BEE-A1BB-509471561E32}" type="presParOf" srcId="{A11D2EA6-65AB-40E3-98A2-231DD8F672C0}" destId="{AB29A867-D3BE-4087-9BB7-4F452340BC22}" srcOrd="0" destOrd="0" presId="urn:microsoft.com/office/officeart/2005/8/layout/venn3#2"/>
    <dgm:cxn modelId="{CA61A0ED-3E1F-4D33-B153-AC566934255E}" type="presParOf" srcId="{A11D2EA6-65AB-40E3-98A2-231DD8F672C0}" destId="{D94FD463-5FA3-4079-8818-350CDC5F6EC6}" srcOrd="1" destOrd="0" presId="urn:microsoft.com/office/officeart/2005/8/layout/venn3#2"/>
    <dgm:cxn modelId="{E6A66A95-B474-4459-AAEB-EAE9B53EBD02}" type="presParOf" srcId="{A11D2EA6-65AB-40E3-98A2-231DD8F672C0}" destId="{FF51E6AD-D83A-4CA6-ACCA-F40752BC812D}" srcOrd="2" destOrd="0" presId="urn:microsoft.com/office/officeart/2005/8/layout/venn3#2"/>
    <dgm:cxn modelId="{8B7905D4-9AAC-4BFE-8753-89AE7FF61B14}" type="presParOf" srcId="{A11D2EA6-65AB-40E3-98A2-231DD8F672C0}" destId="{70C7CB78-CE5B-4141-B8A3-2960FD71E5A9}" srcOrd="3" destOrd="0" presId="urn:microsoft.com/office/officeart/2005/8/layout/venn3#2"/>
    <dgm:cxn modelId="{E7B41419-2C62-4C3D-BB6D-8C3B6027D3A6}" type="presParOf" srcId="{A11D2EA6-65AB-40E3-98A2-231DD8F672C0}" destId="{E240BE66-9B26-4262-9D40-9DF697FADBA6}" srcOrd="4" destOrd="0" presId="urn:microsoft.com/office/officeart/2005/8/layout/venn3#2"/>
    <dgm:cxn modelId="{12A8D1E2-E417-4676-951A-8331209B9F15}" type="presParOf" srcId="{A11D2EA6-65AB-40E3-98A2-231DD8F672C0}" destId="{EC441ED5-A0D5-481E-9905-4EFFD81CE9F3}" srcOrd="5" destOrd="0" presId="urn:microsoft.com/office/officeart/2005/8/layout/venn3#2"/>
    <dgm:cxn modelId="{C1A2F800-ECB2-449B-A575-AED802C98ED0}" type="presParOf" srcId="{A11D2EA6-65AB-40E3-98A2-231DD8F672C0}" destId="{B7DCE8D5-DE58-4636-93B4-70CBF4F5EC96}" srcOrd="6" destOrd="0" presId="urn:microsoft.com/office/officeart/2005/8/layout/venn3#2"/>
    <dgm:cxn modelId="{F5E8CA8C-2528-4E6B-8B33-637FCB1FCDC1}" type="presParOf" srcId="{A11D2EA6-65AB-40E3-98A2-231DD8F672C0}" destId="{5971E249-188D-446A-BC42-579E8E934755}" srcOrd="7" destOrd="0" presId="urn:microsoft.com/office/officeart/2005/8/layout/venn3#2"/>
    <dgm:cxn modelId="{3C5BBF02-D286-4D23-BAE5-EDDB481D7437}" type="presParOf" srcId="{A11D2EA6-65AB-40E3-98A2-231DD8F672C0}" destId="{4455CD53-A6D4-40A8-85ED-25756E12698D}" srcOrd="8" destOrd="0" presId="urn:microsoft.com/office/officeart/2005/8/layout/venn3#2"/>
    <dgm:cxn modelId="{D62E5360-77F4-444F-BD81-654D4B1B4BE8}" type="presParOf" srcId="{A11D2EA6-65AB-40E3-98A2-231DD8F672C0}" destId="{AAB9FF4C-A59F-4F68-BBE5-39A9341B7CDF}" srcOrd="9" destOrd="0" presId="urn:microsoft.com/office/officeart/2005/8/layout/venn3#2"/>
    <dgm:cxn modelId="{6F9A92D8-8A85-455F-9126-7EAE8D62DCBA}" type="presParOf" srcId="{A11D2EA6-65AB-40E3-98A2-231DD8F672C0}" destId="{16D803A7-96CF-4C65-8175-35E492EC25FB}" srcOrd="10" destOrd="0" presId="urn:microsoft.com/office/officeart/2005/8/layout/venn3#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1FFE17-2CC2-4B89-A541-6796C83B912C}"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zh-CN" altLang="en-US"/>
        </a:p>
      </dgm:t>
    </dgm:pt>
    <dgm:pt modelId="{525B3987-BE04-4AD5-9D25-8380EE6AC04D}">
      <dgm:prSet phldrT="[文本]" custT="1"/>
      <dgm:spPr/>
      <dgm:t>
        <a:bodyPr/>
        <a:lstStyle/>
        <a:p>
          <a:r>
            <a:rPr lang="zh-CN" altLang="en-US" sz="2000" dirty="0" smtClean="0"/>
            <a:t>按照国家规定为员工缴纳养老保险、医疗保险、 工伤保险、失业保险、生育保险和住房公积金。</a:t>
          </a:r>
          <a:endParaRPr lang="zh-CN" altLang="en-US" sz="2000" dirty="0"/>
        </a:p>
      </dgm:t>
    </dgm:pt>
    <dgm:pt modelId="{33B53EED-68DB-4DCC-9D38-B41BED5A702F}" cxnId="{4E4EDFEC-E938-462B-95BA-82D46947F8B1}" type="parTrans">
      <dgm:prSet/>
      <dgm:spPr/>
      <dgm:t>
        <a:bodyPr/>
        <a:lstStyle/>
        <a:p>
          <a:endParaRPr lang="zh-CN" altLang="en-US"/>
        </a:p>
      </dgm:t>
    </dgm:pt>
    <dgm:pt modelId="{DDCE919F-E6E3-4727-82B7-89FDCE7BEED2}" cxnId="{4E4EDFEC-E938-462B-95BA-82D46947F8B1}" type="sibTrans">
      <dgm:prSet/>
      <dgm:spPr/>
      <dgm:t>
        <a:bodyPr/>
        <a:lstStyle/>
        <a:p>
          <a:endParaRPr lang="zh-CN" altLang="en-US"/>
        </a:p>
      </dgm:t>
    </dgm:pt>
    <dgm:pt modelId="{7E0A153C-7B23-4EF0-853C-DF460007D44A}">
      <dgm:prSet phldrT="[文本]" custT="1"/>
      <dgm:spPr/>
      <dgm:t>
        <a:bodyPr/>
        <a:lstStyle/>
        <a:p>
          <a:pPr rtl="0"/>
          <a:r>
            <a:rPr lang="zh-CN" sz="2400" dirty="0" smtClean="0"/>
            <a:t>缴纳保额</a:t>
          </a:r>
          <a:r>
            <a:rPr lang="en-US" sz="2400" dirty="0" smtClean="0"/>
            <a:t>15</a:t>
          </a:r>
          <a:r>
            <a:rPr lang="zh-CN" sz="2400" dirty="0" smtClean="0"/>
            <a:t>万的团体意外伤害险</a:t>
          </a:r>
          <a:endParaRPr lang="zh-CN" altLang="en-US" sz="2400" dirty="0"/>
        </a:p>
      </dgm:t>
    </dgm:pt>
    <dgm:pt modelId="{462AEDDF-D214-4CEC-B8D5-E9B2F77BF57A}" cxnId="{83DD976E-A0D5-4EF4-87F5-6E0FA7406AE4}" type="parTrans">
      <dgm:prSet/>
      <dgm:spPr/>
      <dgm:t>
        <a:bodyPr/>
        <a:lstStyle/>
        <a:p>
          <a:endParaRPr lang="zh-CN" altLang="en-US"/>
        </a:p>
      </dgm:t>
    </dgm:pt>
    <dgm:pt modelId="{3B794939-9534-4DE6-BC0C-557A3AE56588}" cxnId="{83DD976E-A0D5-4EF4-87F5-6E0FA7406AE4}" type="sibTrans">
      <dgm:prSet/>
      <dgm:spPr/>
      <dgm:t>
        <a:bodyPr/>
        <a:lstStyle/>
        <a:p>
          <a:endParaRPr lang="zh-CN" altLang="en-US"/>
        </a:p>
      </dgm:t>
    </dgm:pt>
    <dgm:pt modelId="{E6F8CD48-1CF2-452A-9760-20380B4146D7}" type="pres">
      <dgm:prSet presAssocID="{3D1FFE17-2CC2-4B89-A541-6796C83B912C}" presName="linear" presStyleCnt="0">
        <dgm:presLayoutVars>
          <dgm:dir/>
          <dgm:resizeHandles val="exact"/>
        </dgm:presLayoutVars>
      </dgm:prSet>
      <dgm:spPr/>
      <dgm:t>
        <a:bodyPr/>
        <a:lstStyle/>
        <a:p>
          <a:endParaRPr lang="zh-CN" altLang="en-US"/>
        </a:p>
      </dgm:t>
    </dgm:pt>
    <dgm:pt modelId="{0698CFCF-6A84-4607-B358-8095D096F8A6}" type="pres">
      <dgm:prSet presAssocID="{525B3987-BE04-4AD5-9D25-8380EE6AC04D}" presName="comp" presStyleCnt="0"/>
      <dgm:spPr/>
    </dgm:pt>
    <dgm:pt modelId="{9F13C948-85DC-4353-A1E5-7D1EDB640623}" type="pres">
      <dgm:prSet presAssocID="{525B3987-BE04-4AD5-9D25-8380EE6AC04D}" presName="box" presStyleLbl="node1" presStyleIdx="0" presStyleCnt="2" custLinFactNeighborX="23703" custLinFactNeighborY="-5499"/>
      <dgm:spPr/>
      <dgm:t>
        <a:bodyPr/>
        <a:lstStyle/>
        <a:p>
          <a:endParaRPr lang="zh-CN" altLang="en-US"/>
        </a:p>
      </dgm:t>
    </dgm:pt>
    <dgm:pt modelId="{259F412B-5B31-49A0-BCA2-DF88F7BA6317}" type="pres">
      <dgm:prSet presAssocID="{525B3987-BE04-4AD5-9D25-8380EE6AC04D}" presName="img" presStyleLbl="fgImgPlace1" presStyleIdx="0" presStyleCnt="2"/>
      <dgm:spPr/>
    </dgm:pt>
    <dgm:pt modelId="{BCF1327E-AFFE-42AB-8C10-93BC7CED227F}" type="pres">
      <dgm:prSet presAssocID="{525B3987-BE04-4AD5-9D25-8380EE6AC04D}" presName="text" presStyleLbl="node1" presStyleIdx="0" presStyleCnt="2">
        <dgm:presLayoutVars>
          <dgm:bulletEnabled val="1"/>
        </dgm:presLayoutVars>
      </dgm:prSet>
      <dgm:spPr/>
      <dgm:t>
        <a:bodyPr/>
        <a:lstStyle/>
        <a:p>
          <a:endParaRPr lang="zh-CN" altLang="en-US"/>
        </a:p>
      </dgm:t>
    </dgm:pt>
    <dgm:pt modelId="{464EF182-9C05-4497-8EB5-FE633D6E67BC}" type="pres">
      <dgm:prSet presAssocID="{DDCE919F-E6E3-4727-82B7-89FDCE7BEED2}" presName="spacer" presStyleCnt="0"/>
      <dgm:spPr/>
    </dgm:pt>
    <dgm:pt modelId="{DC309BAF-38B8-4BD2-B642-2BD6F03E54F4}" type="pres">
      <dgm:prSet presAssocID="{7E0A153C-7B23-4EF0-853C-DF460007D44A}" presName="comp" presStyleCnt="0"/>
      <dgm:spPr/>
    </dgm:pt>
    <dgm:pt modelId="{BCE76F2B-1CD6-4E66-A311-1E2877E5CF5B}" type="pres">
      <dgm:prSet presAssocID="{7E0A153C-7B23-4EF0-853C-DF460007D44A}" presName="box" presStyleLbl="node1" presStyleIdx="1" presStyleCnt="2"/>
      <dgm:spPr/>
      <dgm:t>
        <a:bodyPr/>
        <a:lstStyle/>
        <a:p>
          <a:endParaRPr lang="zh-CN" altLang="en-US"/>
        </a:p>
      </dgm:t>
    </dgm:pt>
    <dgm:pt modelId="{0E21AF7B-A546-4555-85C0-A9B0DE8D38E0}" type="pres">
      <dgm:prSet presAssocID="{7E0A153C-7B23-4EF0-853C-DF460007D44A}" presName="img" presStyleLbl="fgImgPlace1" presStyleIdx="1" presStyleCnt="2"/>
      <dgm:spPr/>
    </dgm:pt>
    <dgm:pt modelId="{DC59F44B-5BC8-4CF1-956D-21766658B736}" type="pres">
      <dgm:prSet presAssocID="{7E0A153C-7B23-4EF0-853C-DF460007D44A}" presName="text" presStyleLbl="node1" presStyleIdx="1" presStyleCnt="2">
        <dgm:presLayoutVars>
          <dgm:bulletEnabled val="1"/>
        </dgm:presLayoutVars>
      </dgm:prSet>
      <dgm:spPr/>
      <dgm:t>
        <a:bodyPr/>
        <a:lstStyle/>
        <a:p>
          <a:endParaRPr lang="zh-CN" altLang="en-US"/>
        </a:p>
      </dgm:t>
    </dgm:pt>
  </dgm:ptLst>
  <dgm:cxnLst>
    <dgm:cxn modelId="{CF3F2AFC-E8BF-47D2-A102-EF4D9ED04C91}" type="presOf" srcId="{525B3987-BE04-4AD5-9D25-8380EE6AC04D}" destId="{9F13C948-85DC-4353-A1E5-7D1EDB640623}" srcOrd="0" destOrd="0" presId="urn:microsoft.com/office/officeart/2005/8/layout/vList4#1"/>
    <dgm:cxn modelId="{C9AD2444-15DF-417F-B725-FC54A4777762}" type="presOf" srcId="{3D1FFE17-2CC2-4B89-A541-6796C83B912C}" destId="{E6F8CD48-1CF2-452A-9760-20380B4146D7}" srcOrd="0" destOrd="0" presId="urn:microsoft.com/office/officeart/2005/8/layout/vList4#1"/>
    <dgm:cxn modelId="{4E4EDFEC-E938-462B-95BA-82D46947F8B1}" srcId="{3D1FFE17-2CC2-4B89-A541-6796C83B912C}" destId="{525B3987-BE04-4AD5-9D25-8380EE6AC04D}" srcOrd="0" destOrd="0" parTransId="{33B53EED-68DB-4DCC-9D38-B41BED5A702F}" sibTransId="{DDCE919F-E6E3-4727-82B7-89FDCE7BEED2}"/>
    <dgm:cxn modelId="{8F39433B-DFD6-4BC0-AE82-71A20B2DE87F}" type="presOf" srcId="{7E0A153C-7B23-4EF0-853C-DF460007D44A}" destId="{BCE76F2B-1CD6-4E66-A311-1E2877E5CF5B}" srcOrd="0" destOrd="0" presId="urn:microsoft.com/office/officeart/2005/8/layout/vList4#1"/>
    <dgm:cxn modelId="{573DF7D6-760F-4F45-A1C7-D20E8ADE5B49}" type="presOf" srcId="{525B3987-BE04-4AD5-9D25-8380EE6AC04D}" destId="{BCF1327E-AFFE-42AB-8C10-93BC7CED227F}" srcOrd="1" destOrd="0" presId="urn:microsoft.com/office/officeart/2005/8/layout/vList4#1"/>
    <dgm:cxn modelId="{183582CB-2E8C-4F9C-8E00-BFB2B2F5B35F}" type="presOf" srcId="{7E0A153C-7B23-4EF0-853C-DF460007D44A}" destId="{DC59F44B-5BC8-4CF1-956D-21766658B736}" srcOrd="1" destOrd="0" presId="urn:microsoft.com/office/officeart/2005/8/layout/vList4#1"/>
    <dgm:cxn modelId="{83DD976E-A0D5-4EF4-87F5-6E0FA7406AE4}" srcId="{3D1FFE17-2CC2-4B89-A541-6796C83B912C}" destId="{7E0A153C-7B23-4EF0-853C-DF460007D44A}" srcOrd="1" destOrd="0" parTransId="{462AEDDF-D214-4CEC-B8D5-E9B2F77BF57A}" sibTransId="{3B794939-9534-4DE6-BC0C-557A3AE56588}"/>
    <dgm:cxn modelId="{01876921-804D-4F80-A94D-A545EE85BF24}" type="presParOf" srcId="{E6F8CD48-1CF2-452A-9760-20380B4146D7}" destId="{0698CFCF-6A84-4607-B358-8095D096F8A6}" srcOrd="0" destOrd="0" presId="urn:microsoft.com/office/officeart/2005/8/layout/vList4#1"/>
    <dgm:cxn modelId="{292906A1-C049-4F13-918F-2AF862B31EC9}" type="presParOf" srcId="{0698CFCF-6A84-4607-B358-8095D096F8A6}" destId="{9F13C948-85DC-4353-A1E5-7D1EDB640623}" srcOrd="0" destOrd="0" presId="urn:microsoft.com/office/officeart/2005/8/layout/vList4#1"/>
    <dgm:cxn modelId="{ED49E292-E5B4-46E1-ADC7-55F7C7868531}" type="presParOf" srcId="{0698CFCF-6A84-4607-B358-8095D096F8A6}" destId="{259F412B-5B31-49A0-BCA2-DF88F7BA6317}" srcOrd="1" destOrd="0" presId="urn:microsoft.com/office/officeart/2005/8/layout/vList4#1"/>
    <dgm:cxn modelId="{B1E9B14E-EC8F-4637-A43F-E0226A4889F4}" type="presParOf" srcId="{0698CFCF-6A84-4607-B358-8095D096F8A6}" destId="{BCF1327E-AFFE-42AB-8C10-93BC7CED227F}" srcOrd="2" destOrd="0" presId="urn:microsoft.com/office/officeart/2005/8/layout/vList4#1"/>
    <dgm:cxn modelId="{AFC758E5-76A0-4CC8-B363-9E5B3BFDDD79}" type="presParOf" srcId="{E6F8CD48-1CF2-452A-9760-20380B4146D7}" destId="{464EF182-9C05-4497-8EB5-FE633D6E67BC}" srcOrd="1" destOrd="0" presId="urn:microsoft.com/office/officeart/2005/8/layout/vList4#1"/>
    <dgm:cxn modelId="{81D1F646-B82E-435C-B00D-B8D139C798C6}" type="presParOf" srcId="{E6F8CD48-1CF2-452A-9760-20380B4146D7}" destId="{DC309BAF-38B8-4BD2-B642-2BD6F03E54F4}" srcOrd="2" destOrd="0" presId="urn:microsoft.com/office/officeart/2005/8/layout/vList4#1"/>
    <dgm:cxn modelId="{44C1C5EF-202C-4BE7-B3EB-4568AD3AA833}" type="presParOf" srcId="{DC309BAF-38B8-4BD2-B642-2BD6F03E54F4}" destId="{BCE76F2B-1CD6-4E66-A311-1E2877E5CF5B}" srcOrd="0" destOrd="0" presId="urn:microsoft.com/office/officeart/2005/8/layout/vList4#1"/>
    <dgm:cxn modelId="{9198C18E-10F3-4AE5-9D50-C9DAB48014A1}" type="presParOf" srcId="{DC309BAF-38B8-4BD2-B642-2BD6F03E54F4}" destId="{0E21AF7B-A546-4555-85C0-A9B0DE8D38E0}" srcOrd="1" destOrd="0" presId="urn:microsoft.com/office/officeart/2005/8/layout/vList4#1"/>
    <dgm:cxn modelId="{C8F3CB38-8E2C-4D92-8DFE-E914FFD8AA0A}" type="presParOf" srcId="{DC309BAF-38B8-4BD2-B642-2BD6F03E54F4}" destId="{DC59F44B-5BC8-4CF1-956D-21766658B736}"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9A867-D3BE-4087-9BB7-4F452340BC22}">
      <dsp:nvSpPr>
        <dsp:cNvPr id="0" name=""/>
        <dsp:cNvSpPr/>
      </dsp:nvSpPr>
      <dsp:spPr>
        <a:xfrm>
          <a:off x="1195" y="486842"/>
          <a:ext cx="1958090" cy="983392"/>
        </a:xfrm>
        <a:prstGeom prst="ellipse">
          <a:avLst/>
        </a:prstGeom>
        <a:solidFill>
          <a:srgbClr val="50B4F2">
            <a:alpha val="50000"/>
            <a:hueOff val="0"/>
            <a:satOff val="0"/>
            <a:lumOff val="0"/>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07760" tIns="22860" rIns="107760" bIns="22860" numCol="1" spcCol="1270" anchor="ctr" anchorCtr="0">
          <a:noAutofit/>
        </a:bodyPr>
        <a:lstStyle/>
        <a:p>
          <a:pPr lvl="0" algn="ctr" defTabSz="800100">
            <a:lnSpc>
              <a:spcPct val="90000"/>
            </a:lnSpc>
            <a:spcBef>
              <a:spcPct val="0"/>
            </a:spcBef>
            <a:spcAft>
              <a:spcPct val="35000"/>
            </a:spcAft>
          </a:pPr>
          <a:r>
            <a:rPr lang="zh-CN" altLang="en-US" sz="1800" b="0" kern="1200" dirty="0" smtClean="0">
              <a:solidFill>
                <a:srgbClr val="000000"/>
              </a:solidFill>
              <a:latin typeface="微软雅黑" panose="020B0503020204020204" pitchFamily="34" charset="-122"/>
              <a:ea typeface="微软雅黑" panose="020B0503020204020204" pitchFamily="34" charset="-122"/>
              <a:cs typeface="+mn-cs"/>
            </a:rPr>
            <a:t>账单打印</a:t>
          </a:r>
          <a:endParaRPr lang="zh-CN" altLang="en-US" sz="1800" b="0" kern="1200" dirty="0">
            <a:solidFill>
              <a:srgbClr val="000000"/>
            </a:solidFill>
            <a:latin typeface="微软雅黑" panose="020B0503020204020204" pitchFamily="34" charset="-122"/>
            <a:ea typeface="微软雅黑" panose="020B0503020204020204" pitchFamily="34" charset="-122"/>
            <a:cs typeface="+mn-cs"/>
          </a:endParaRPr>
        </a:p>
      </dsp:txBody>
      <dsp:txXfrm>
        <a:off x="287951" y="630856"/>
        <a:ext cx="1384578" cy="695364"/>
      </dsp:txXfrm>
    </dsp:sp>
    <dsp:sp modelId="{FF51E6AD-D83A-4CA6-ACCA-F40752BC812D}">
      <dsp:nvSpPr>
        <dsp:cNvPr id="0" name=""/>
        <dsp:cNvSpPr/>
      </dsp:nvSpPr>
      <dsp:spPr>
        <a:xfrm>
          <a:off x="1360027" y="486842"/>
          <a:ext cx="1958090" cy="983392"/>
        </a:xfrm>
        <a:prstGeom prst="ellipse">
          <a:avLst/>
        </a:prstGeom>
        <a:solidFill>
          <a:srgbClr val="50B4F2">
            <a:alpha val="50000"/>
            <a:hueOff val="-2263616"/>
            <a:satOff val="-6508"/>
            <a:lumOff val="-2817"/>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07760" tIns="29210" rIns="107760" bIns="29210" numCol="1" spcCol="1270" anchor="ctr" anchorCtr="0">
          <a:noAutofit/>
        </a:bodyPr>
        <a:lstStyle/>
        <a:p>
          <a:pPr lvl="0" algn="ctr" defTabSz="1022350">
            <a:lnSpc>
              <a:spcPct val="90000"/>
            </a:lnSpc>
            <a:spcBef>
              <a:spcPct val="0"/>
            </a:spcBef>
            <a:spcAft>
              <a:spcPct val="35000"/>
            </a:spcAft>
          </a:pPr>
          <a:r>
            <a:rPr lang="zh-CN" altLang="en-US" sz="2300" b="1" kern="1200" dirty="0" smtClean="0">
              <a:solidFill>
                <a:srgbClr val="FF0000"/>
              </a:solidFill>
              <a:latin typeface="微软雅黑" panose="020B0503020204020204" pitchFamily="34" charset="-122"/>
              <a:ea typeface="微软雅黑" panose="020B0503020204020204" pitchFamily="34" charset="-122"/>
              <a:cs typeface="+mn-cs"/>
            </a:rPr>
            <a:t>呼叫中心</a:t>
          </a:r>
          <a:endParaRPr lang="zh-CN" altLang="en-US" sz="2300" b="1" kern="1200" dirty="0">
            <a:solidFill>
              <a:srgbClr val="FF0000"/>
            </a:solidFill>
            <a:latin typeface="微软雅黑" panose="020B0503020204020204" pitchFamily="34" charset="-122"/>
            <a:ea typeface="微软雅黑" panose="020B0503020204020204" pitchFamily="34" charset="-122"/>
            <a:cs typeface="+mn-cs"/>
          </a:endParaRPr>
        </a:p>
      </dsp:txBody>
      <dsp:txXfrm>
        <a:off x="1646783" y="630856"/>
        <a:ext cx="1384578" cy="695364"/>
      </dsp:txXfrm>
    </dsp:sp>
    <dsp:sp modelId="{E240BE66-9B26-4262-9D40-9DF697FADBA6}">
      <dsp:nvSpPr>
        <dsp:cNvPr id="0" name=""/>
        <dsp:cNvSpPr/>
      </dsp:nvSpPr>
      <dsp:spPr>
        <a:xfrm>
          <a:off x="3134139" y="486842"/>
          <a:ext cx="1958090" cy="983392"/>
        </a:xfrm>
        <a:prstGeom prst="ellipse">
          <a:avLst/>
        </a:prstGeom>
        <a:solidFill>
          <a:srgbClr val="50B4F2">
            <a:alpha val="50000"/>
            <a:hueOff val="-4527233"/>
            <a:satOff val="-13022"/>
            <a:lumOff val="-5641"/>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07760" tIns="22860" rIns="107760" bIns="22860" numCol="1" spcCol="1270" anchor="ctr" anchorCtr="0">
          <a:noAutofit/>
        </a:bodyPr>
        <a:lstStyle/>
        <a:p>
          <a:pPr lvl="0" algn="ctr" defTabSz="800100">
            <a:lnSpc>
              <a:spcPct val="90000"/>
            </a:lnSpc>
            <a:spcBef>
              <a:spcPct val="0"/>
            </a:spcBef>
            <a:spcAft>
              <a:spcPct val="35000"/>
            </a:spcAft>
          </a:pPr>
          <a:r>
            <a:rPr lang="zh-CN" altLang="en-US" sz="1800" b="0" kern="1200" dirty="0" smtClean="0">
              <a:solidFill>
                <a:srgbClr val="000000"/>
              </a:solidFill>
              <a:latin typeface="微软雅黑" panose="020B0503020204020204" pitchFamily="34" charset="-122"/>
              <a:ea typeface="微软雅黑" panose="020B0503020204020204" pitchFamily="34" charset="-122"/>
              <a:cs typeface="+mn-cs"/>
            </a:rPr>
            <a:t>制卡打卡</a:t>
          </a:r>
          <a:endParaRPr lang="zh-CN" altLang="en-US" sz="1800" b="0" kern="1200" dirty="0">
            <a:solidFill>
              <a:srgbClr val="000000"/>
            </a:solidFill>
            <a:latin typeface="微软雅黑" panose="020B0503020204020204" pitchFamily="34" charset="-122"/>
            <a:ea typeface="微软雅黑" panose="020B0503020204020204" pitchFamily="34" charset="-122"/>
            <a:cs typeface="+mn-cs"/>
          </a:endParaRPr>
        </a:p>
      </dsp:txBody>
      <dsp:txXfrm>
        <a:off x="3420895" y="630856"/>
        <a:ext cx="1384578" cy="695364"/>
      </dsp:txXfrm>
    </dsp:sp>
    <dsp:sp modelId="{B7DCE8D5-DE58-4636-93B4-70CBF4F5EC96}">
      <dsp:nvSpPr>
        <dsp:cNvPr id="0" name=""/>
        <dsp:cNvSpPr/>
      </dsp:nvSpPr>
      <dsp:spPr>
        <a:xfrm>
          <a:off x="4700611" y="486842"/>
          <a:ext cx="1958090" cy="983392"/>
        </a:xfrm>
        <a:prstGeom prst="ellipse">
          <a:avLst/>
        </a:prstGeom>
        <a:solidFill>
          <a:srgbClr val="50B4F2">
            <a:alpha val="50000"/>
            <a:hueOff val="-6790849"/>
            <a:satOff val="-19535"/>
            <a:lumOff val="-8464"/>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07760" tIns="22860" rIns="107760" bIns="22860" numCol="1" spcCol="1270" anchor="ctr" anchorCtr="0">
          <a:noAutofit/>
        </a:bodyPr>
        <a:lstStyle/>
        <a:p>
          <a:pPr lvl="0" algn="ctr" defTabSz="800100">
            <a:lnSpc>
              <a:spcPct val="90000"/>
            </a:lnSpc>
            <a:spcBef>
              <a:spcPct val="0"/>
            </a:spcBef>
            <a:spcAft>
              <a:spcPct val="35000"/>
            </a:spcAft>
          </a:pPr>
          <a:r>
            <a:rPr lang="zh-CN" altLang="en-US" sz="1800" b="0" kern="1200" dirty="0" smtClean="0">
              <a:solidFill>
                <a:srgbClr val="000000"/>
              </a:solidFill>
              <a:latin typeface="微软雅黑" panose="020B0503020204020204" pitchFamily="34" charset="-122"/>
              <a:ea typeface="微软雅黑" panose="020B0503020204020204" pitchFamily="34" charset="-122"/>
              <a:cs typeface="+mn-cs"/>
            </a:rPr>
            <a:t>电子商务</a:t>
          </a:r>
          <a:endParaRPr lang="zh-CN" altLang="en-US" sz="1800" b="0" kern="1200" dirty="0">
            <a:solidFill>
              <a:srgbClr val="000000"/>
            </a:solidFill>
            <a:latin typeface="微软雅黑" panose="020B0503020204020204" pitchFamily="34" charset="-122"/>
            <a:ea typeface="微软雅黑" panose="020B0503020204020204" pitchFamily="34" charset="-122"/>
            <a:cs typeface="+mn-cs"/>
          </a:endParaRPr>
        </a:p>
      </dsp:txBody>
      <dsp:txXfrm>
        <a:off x="4987367" y="630856"/>
        <a:ext cx="1384578" cy="695364"/>
      </dsp:txXfrm>
    </dsp:sp>
    <dsp:sp modelId="{4455CD53-A6D4-40A8-85ED-25756E12698D}">
      <dsp:nvSpPr>
        <dsp:cNvPr id="0" name=""/>
        <dsp:cNvSpPr/>
      </dsp:nvSpPr>
      <dsp:spPr>
        <a:xfrm>
          <a:off x="6267084" y="486842"/>
          <a:ext cx="1958090" cy="983392"/>
        </a:xfrm>
        <a:prstGeom prst="ellipse">
          <a:avLst/>
        </a:prstGeom>
        <a:solidFill>
          <a:srgbClr val="50B4F2">
            <a:alpha val="50000"/>
            <a:hueOff val="-9054466"/>
            <a:satOff val="-26049"/>
            <a:lumOff val="-11288"/>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07760" tIns="22860" rIns="107760" bIns="22860" numCol="1" spcCol="1270" anchor="ctr" anchorCtr="0">
          <a:noAutofit/>
        </a:bodyPr>
        <a:lstStyle/>
        <a:p>
          <a:pPr lvl="0" algn="ctr" defTabSz="800100">
            <a:lnSpc>
              <a:spcPct val="90000"/>
            </a:lnSpc>
            <a:spcBef>
              <a:spcPct val="0"/>
            </a:spcBef>
            <a:spcAft>
              <a:spcPct val="35000"/>
            </a:spcAft>
          </a:pPr>
          <a:r>
            <a:rPr lang="zh-CN" altLang="en-US" sz="1800" b="0" kern="1200" dirty="0" smtClean="0">
              <a:solidFill>
                <a:srgbClr val="000000"/>
              </a:solidFill>
              <a:latin typeface="微软雅黑" panose="020B0503020204020204" pitchFamily="34" charset="-122"/>
              <a:ea typeface="微软雅黑" panose="020B0503020204020204" pitchFamily="34" charset="-122"/>
              <a:cs typeface="+mn-cs"/>
            </a:rPr>
            <a:t>红酒代理</a:t>
          </a:r>
          <a:endParaRPr lang="zh-CN" altLang="en-US" sz="1800" b="0" kern="1200" dirty="0">
            <a:solidFill>
              <a:srgbClr val="000000"/>
            </a:solidFill>
            <a:latin typeface="微软雅黑" panose="020B0503020204020204" pitchFamily="34" charset="-122"/>
            <a:ea typeface="微软雅黑" panose="020B0503020204020204" pitchFamily="34" charset="-122"/>
            <a:cs typeface="+mn-cs"/>
          </a:endParaRPr>
        </a:p>
      </dsp:txBody>
      <dsp:txXfrm>
        <a:off x="6553840" y="630856"/>
        <a:ext cx="1384578" cy="695364"/>
      </dsp:txXfrm>
    </dsp:sp>
    <dsp:sp modelId="{16D803A7-96CF-4C65-8175-35E492EC25FB}">
      <dsp:nvSpPr>
        <dsp:cNvPr id="0" name=""/>
        <dsp:cNvSpPr/>
      </dsp:nvSpPr>
      <dsp:spPr>
        <a:xfrm>
          <a:off x="7833556" y="486842"/>
          <a:ext cx="1958090" cy="983392"/>
        </a:xfrm>
        <a:prstGeom prst="ellipse">
          <a:avLst/>
        </a:prstGeom>
        <a:solidFill>
          <a:srgbClr val="50B4F2">
            <a:alpha val="50000"/>
            <a:hueOff val="-11318081"/>
            <a:satOff val="-32563"/>
            <a:lumOff val="-14111"/>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07760" tIns="22860" rIns="107760" bIns="22860" numCol="1" spcCol="1270" anchor="ctr" anchorCtr="0">
          <a:noAutofit/>
        </a:bodyPr>
        <a:lstStyle/>
        <a:p>
          <a:pPr lvl="0" algn="ctr" defTabSz="800100">
            <a:lnSpc>
              <a:spcPct val="90000"/>
            </a:lnSpc>
            <a:spcBef>
              <a:spcPct val="0"/>
            </a:spcBef>
            <a:spcAft>
              <a:spcPct val="35000"/>
            </a:spcAft>
          </a:pPr>
          <a:r>
            <a:rPr lang="zh-CN" altLang="en-US" sz="1800" b="0" kern="1200" dirty="0" smtClean="0">
              <a:solidFill>
                <a:srgbClr val="000000"/>
              </a:solidFill>
              <a:latin typeface="微软雅黑" panose="020B0503020204020204" pitchFamily="34" charset="-122"/>
              <a:ea typeface="微软雅黑" panose="020B0503020204020204" pitchFamily="34" charset="-122"/>
              <a:cs typeface="+mn-cs"/>
            </a:rPr>
            <a:t>保险代理</a:t>
          </a:r>
          <a:endParaRPr lang="zh-CN" altLang="en-US" sz="1800" b="0" kern="1200" dirty="0">
            <a:solidFill>
              <a:srgbClr val="000000"/>
            </a:solidFill>
            <a:latin typeface="微软雅黑" panose="020B0503020204020204" pitchFamily="34" charset="-122"/>
            <a:ea typeface="微软雅黑" panose="020B0503020204020204" pitchFamily="34" charset="-122"/>
            <a:cs typeface="+mn-cs"/>
          </a:endParaRPr>
        </a:p>
      </dsp:txBody>
      <dsp:txXfrm>
        <a:off x="8120312" y="630856"/>
        <a:ext cx="1384578" cy="6953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9A867-D3BE-4087-9BB7-4F452340BC22}">
      <dsp:nvSpPr>
        <dsp:cNvPr id="0" name=""/>
        <dsp:cNvSpPr/>
      </dsp:nvSpPr>
      <dsp:spPr>
        <a:xfrm>
          <a:off x="68498" y="0"/>
          <a:ext cx="1703649" cy="2908185"/>
        </a:xfrm>
        <a:prstGeom prst="flowChartMultidocument">
          <a:avLst/>
        </a:prstGeom>
        <a:solidFill>
          <a:srgbClr val="50B4F2">
            <a:alpha val="50000"/>
            <a:hueOff val="0"/>
            <a:satOff val="0"/>
            <a:lumOff val="0"/>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72000" tIns="20320" rIns="27158"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rgbClr val="000000"/>
              </a:solidFill>
              <a:latin typeface="微软雅黑" panose="020B0503020204020204" pitchFamily="34" charset="-122"/>
              <a:ea typeface="微软雅黑" panose="020B0503020204020204" pitchFamily="34" charset="-122"/>
              <a:cs typeface="+mn-cs"/>
            </a:rPr>
            <a:t>     占据全国信用卡市场</a:t>
          </a:r>
          <a:r>
            <a:rPr lang="en-US" altLang="zh-CN" sz="1600" kern="1200" dirty="0" smtClean="0">
              <a:solidFill>
                <a:srgbClr val="000000"/>
              </a:solidFill>
              <a:latin typeface="微软雅黑" panose="020B0503020204020204" pitchFamily="34" charset="-122"/>
              <a:ea typeface="微软雅黑" panose="020B0503020204020204" pitchFamily="34" charset="-122"/>
              <a:cs typeface="+mn-cs"/>
            </a:rPr>
            <a:t>72%</a:t>
          </a:r>
          <a:r>
            <a:rPr lang="zh-CN" altLang="en-US" sz="1600" kern="1200" dirty="0" smtClean="0">
              <a:solidFill>
                <a:srgbClr val="000000"/>
              </a:solidFill>
              <a:latin typeface="微软雅黑" panose="020B0503020204020204" pitchFamily="34" charset="-122"/>
              <a:ea typeface="微软雅黑" panose="020B0503020204020204" pitchFamily="34" charset="-122"/>
              <a:cs typeface="+mn-cs"/>
            </a:rPr>
            <a:t>的份额，行业领先、规模庞大</a:t>
          </a:r>
          <a:r>
            <a:rPr lang="en-US" altLang="zh-CN" sz="1600" kern="1200" dirty="0" smtClean="0">
              <a:solidFill>
                <a:srgbClr val="000000"/>
              </a:solidFill>
              <a:latin typeface="微软雅黑" panose="020B0503020204020204" pitchFamily="34" charset="-122"/>
              <a:ea typeface="微软雅黑" panose="020B0503020204020204" pitchFamily="34" charset="-122"/>
              <a:cs typeface="+mn-cs"/>
            </a:rPr>
            <a:t>;</a:t>
          </a:r>
          <a:r>
            <a:rPr lang="zh-CN" altLang="en-US" sz="1600" kern="1200" dirty="0" smtClean="0">
              <a:solidFill>
                <a:srgbClr val="000000"/>
              </a:solidFill>
              <a:latin typeface="微软雅黑" panose="020B0503020204020204" pitchFamily="34" charset="-122"/>
              <a:ea typeface="微软雅黑" panose="020B0503020204020204" pitchFamily="34" charset="-122"/>
              <a:cs typeface="+mn-cs"/>
            </a:rPr>
            <a:t>  月打印量达到  </a:t>
          </a:r>
          <a:r>
            <a:rPr lang="en-US" altLang="zh-CN" sz="1600" kern="1200" dirty="0" smtClean="0">
              <a:solidFill>
                <a:srgbClr val="000000"/>
              </a:solidFill>
              <a:latin typeface="微软雅黑" panose="020B0503020204020204" pitchFamily="34" charset="-122"/>
              <a:ea typeface="微软雅黑" panose="020B0503020204020204" pitchFamily="34" charset="-122"/>
              <a:cs typeface="+mn-cs"/>
            </a:rPr>
            <a:t>6500</a:t>
          </a:r>
          <a:r>
            <a:rPr lang="zh-CN" altLang="en-US" sz="1600" kern="1200" dirty="0" smtClean="0">
              <a:solidFill>
                <a:srgbClr val="000000"/>
              </a:solidFill>
              <a:latin typeface="微软雅黑" panose="020B0503020204020204" pitchFamily="34" charset="-122"/>
              <a:ea typeface="微软雅黑" panose="020B0503020204020204" pitchFamily="34" charset="-122"/>
              <a:cs typeface="+mn-cs"/>
            </a:rPr>
            <a:t>万。</a:t>
          </a:r>
          <a:endParaRPr lang="en-US" altLang="zh-CN" sz="1600" kern="1200" dirty="0" smtClean="0">
            <a:solidFill>
              <a:srgbClr val="000000"/>
            </a:solidFill>
            <a:latin typeface="微软雅黑" panose="020B0503020204020204" pitchFamily="34" charset="-122"/>
            <a:ea typeface="微软雅黑" panose="020B0503020204020204" pitchFamily="34" charset="-122"/>
            <a:cs typeface="+mn-cs"/>
          </a:endParaRPr>
        </a:p>
        <a:p>
          <a:pPr lvl="0" algn="l" defTabSz="711200">
            <a:lnSpc>
              <a:spcPct val="90000"/>
            </a:lnSpc>
            <a:spcBef>
              <a:spcPct val="0"/>
            </a:spcBef>
            <a:spcAft>
              <a:spcPct val="35000"/>
            </a:spcAft>
          </a:pPr>
          <a:endParaRPr lang="en-US" altLang="zh-CN" sz="1600" b="1" kern="1200" dirty="0" smtClean="0">
            <a:solidFill>
              <a:srgbClr val="000000"/>
            </a:solidFill>
            <a:latin typeface="微软雅黑" panose="020B0503020204020204" pitchFamily="34" charset="-122"/>
            <a:ea typeface="微软雅黑" panose="020B0503020204020204" pitchFamily="34" charset="-122"/>
            <a:cs typeface="+mn-cs"/>
          </a:endParaRPr>
        </a:p>
        <a:p>
          <a:pPr lvl="0" algn="ctr" defTabSz="711200">
            <a:lnSpc>
              <a:spcPct val="90000"/>
            </a:lnSpc>
            <a:spcBef>
              <a:spcPct val="0"/>
            </a:spcBef>
            <a:spcAft>
              <a:spcPct val="35000"/>
            </a:spcAft>
          </a:pPr>
          <a:endParaRPr lang="zh-CN" altLang="en-US" sz="2400" b="1" kern="1200" dirty="0">
            <a:solidFill>
              <a:srgbClr val="000000"/>
            </a:solidFill>
            <a:latin typeface="微软雅黑" panose="020B0503020204020204" pitchFamily="34" charset="-122"/>
            <a:ea typeface="微软雅黑" panose="020B0503020204020204" pitchFamily="34" charset="-122"/>
            <a:cs typeface="+mn-cs"/>
          </a:endParaRPr>
        </a:p>
      </dsp:txBody>
      <dsp:txXfrm>
        <a:off x="68498" y="494795"/>
        <a:ext cx="1466637" cy="2303256"/>
      </dsp:txXfrm>
    </dsp:sp>
    <dsp:sp modelId="{FF51E6AD-D83A-4CA6-ACCA-F40752BC812D}">
      <dsp:nvSpPr>
        <dsp:cNvPr id="0" name=""/>
        <dsp:cNvSpPr/>
      </dsp:nvSpPr>
      <dsp:spPr>
        <a:xfrm>
          <a:off x="1769828" y="0"/>
          <a:ext cx="1703649" cy="2908185"/>
        </a:xfrm>
        <a:prstGeom prst="flowChartMultidocument">
          <a:avLst/>
        </a:prstGeom>
        <a:solidFill>
          <a:srgbClr val="50B4F2">
            <a:alpha val="50000"/>
            <a:hueOff val="-2263616"/>
            <a:satOff val="-6508"/>
            <a:lumOff val="-2817"/>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72000" tIns="17780" rIns="0" bIns="17780" numCol="1" spcCol="1270" anchor="ctr" anchorCtr="0">
          <a:noAutofit/>
        </a:bodyPr>
        <a:lstStyle/>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    3000</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kern="1200" dirty="0" smtClean="0">
            <a:solidFill>
              <a:srgbClr val="FF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中银华东中心</a:t>
          </a:r>
          <a:endParaRPr lang="en-US" altLang="zh-CN" sz="1400" b="1" kern="1200" dirty="0" smtClean="0">
            <a:solidFill>
              <a:srgbClr val="FF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    1000</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kern="1200" dirty="0" smtClean="0">
            <a:solidFill>
              <a:srgbClr val="FF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交通银行</a:t>
          </a:r>
          <a:endParaRPr lang="en-US" altLang="zh-CN" sz="1400" b="1" kern="1200" dirty="0" smtClean="0">
            <a:solidFill>
              <a:srgbClr val="FF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    800</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kern="1200" dirty="0" smtClean="0">
            <a:solidFill>
              <a:srgbClr val="FF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兴业银行</a:t>
          </a:r>
          <a:endParaRPr lang="en-US" altLang="zh-CN" sz="1400" b="1" kern="1200" dirty="0" smtClean="0">
            <a:solidFill>
              <a:srgbClr val="FF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    500</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kern="1200" dirty="0" smtClean="0">
            <a:solidFill>
              <a:srgbClr val="FF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平安银行</a:t>
          </a:r>
        </a:p>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    1000</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席位</a:t>
          </a:r>
          <a:endParaRPr lang="en-US" altLang="zh-CN" sz="1400" b="1" kern="1200" dirty="0" smtClean="0">
            <a:solidFill>
              <a:srgbClr val="FF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r>
            <a:rPr lang="en-US" altLang="zh-CN" sz="1400" b="1" kern="1200" dirty="0" smtClean="0">
              <a:solidFill>
                <a:srgbClr val="FF0000"/>
              </a:solidFill>
              <a:latin typeface="微软雅黑" panose="020B0503020204020204" pitchFamily="34" charset="-122"/>
              <a:ea typeface="微软雅黑" panose="020B0503020204020204" pitchFamily="34" charset="-122"/>
              <a:cs typeface="+mn-cs"/>
            </a:rPr>
            <a:t>----</a:t>
          </a:r>
          <a:r>
            <a:rPr lang="zh-CN" altLang="en-US" sz="1400" b="1" kern="1200" dirty="0" smtClean="0">
              <a:solidFill>
                <a:srgbClr val="FF0000"/>
              </a:solidFill>
              <a:latin typeface="微软雅黑" panose="020B0503020204020204" pitchFamily="34" charset="-122"/>
              <a:ea typeface="微软雅黑" panose="020B0503020204020204" pitchFamily="34" charset="-122"/>
              <a:cs typeface="+mn-cs"/>
            </a:rPr>
            <a:t>规划武汉中心</a:t>
          </a:r>
          <a:endParaRPr lang="en-US" altLang="zh-CN" sz="1400" b="1" kern="1200" dirty="0" smtClean="0">
            <a:solidFill>
              <a:srgbClr val="FF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endParaRPr lang="en-US" altLang="zh-CN" sz="1400" kern="1200" dirty="0" smtClean="0">
            <a:solidFill>
              <a:srgbClr val="000000"/>
            </a:solidFill>
            <a:latin typeface="微软雅黑" panose="020B0503020204020204" pitchFamily="34" charset="-122"/>
            <a:ea typeface="微软雅黑" panose="020B0503020204020204" pitchFamily="34" charset="-122"/>
            <a:cs typeface="+mn-cs"/>
          </a:endParaRPr>
        </a:p>
        <a:p>
          <a:pPr lvl="0" algn="l" defTabSz="622300">
            <a:lnSpc>
              <a:spcPct val="90000"/>
            </a:lnSpc>
            <a:spcBef>
              <a:spcPct val="0"/>
            </a:spcBef>
            <a:spcAft>
              <a:spcPts val="0"/>
            </a:spcAft>
          </a:pPr>
          <a:endParaRPr lang="zh-CN" altLang="en-US" sz="1400" b="1" kern="1200" dirty="0">
            <a:solidFill>
              <a:srgbClr val="000000"/>
            </a:solidFill>
            <a:latin typeface="微软雅黑" panose="020B0503020204020204" pitchFamily="34" charset="-122"/>
            <a:ea typeface="微软雅黑" panose="020B0503020204020204" pitchFamily="34" charset="-122"/>
            <a:cs typeface="+mn-cs"/>
          </a:endParaRPr>
        </a:p>
      </dsp:txBody>
      <dsp:txXfrm>
        <a:off x="1769828" y="494795"/>
        <a:ext cx="1466637" cy="2303256"/>
      </dsp:txXfrm>
    </dsp:sp>
    <dsp:sp modelId="{E240BE66-9B26-4262-9D40-9DF697FADBA6}">
      <dsp:nvSpPr>
        <dsp:cNvPr id="0" name=""/>
        <dsp:cNvSpPr/>
      </dsp:nvSpPr>
      <dsp:spPr>
        <a:xfrm>
          <a:off x="3475222" y="0"/>
          <a:ext cx="1703649" cy="2908185"/>
        </a:xfrm>
        <a:prstGeom prst="flowChartMultidocument">
          <a:avLst/>
        </a:prstGeom>
        <a:solidFill>
          <a:srgbClr val="50B4F2">
            <a:alpha val="50000"/>
            <a:hueOff val="-4527233"/>
            <a:satOff val="-13022"/>
            <a:lumOff val="-5641"/>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08000" tIns="19050" rIns="27158" bIns="19050" numCol="1" spcCol="1270" anchor="ctr" anchorCtr="0">
          <a:noAutofit/>
        </a:bodyPr>
        <a:lstStyle/>
        <a:p>
          <a:pPr lvl="0" algn="l" defTabSz="666750">
            <a:lnSpc>
              <a:spcPct val="90000"/>
            </a:lnSpc>
            <a:spcBef>
              <a:spcPct val="0"/>
            </a:spcBef>
            <a:spcAft>
              <a:spcPts val="0"/>
            </a:spcAft>
          </a:pPr>
          <a:r>
            <a:rPr lang="zh-CN" altLang="en-US" sz="1500" kern="1200" dirty="0" smtClean="0">
              <a:solidFill>
                <a:srgbClr val="000000"/>
              </a:solidFill>
              <a:latin typeface="微软雅黑" panose="020B0503020204020204" pitchFamily="34" charset="-122"/>
              <a:ea typeface="微软雅黑" panose="020B0503020204020204" pitchFamily="34" charset="-122"/>
              <a:cs typeface="+mn-cs"/>
            </a:rPr>
            <a:t>目前已经拥有包括银联、</a:t>
          </a:r>
          <a:r>
            <a:rPr lang="en-US" altLang="zh-CN" sz="1500" kern="1200" dirty="0" smtClean="0">
              <a:solidFill>
                <a:srgbClr val="000000"/>
              </a:solidFill>
              <a:latin typeface="微软雅黑" panose="020B0503020204020204" pitchFamily="34" charset="-122"/>
              <a:ea typeface="微软雅黑" panose="020B0503020204020204" pitchFamily="34" charset="-122"/>
              <a:cs typeface="+mn-cs"/>
            </a:rPr>
            <a:t>VISA</a:t>
          </a:r>
          <a:r>
            <a:rPr lang="zh-CN" altLang="en-US" sz="1500" kern="1200" dirty="0" smtClean="0">
              <a:solidFill>
                <a:srgbClr val="000000"/>
              </a:solidFill>
              <a:latin typeface="微软雅黑" panose="020B0503020204020204" pitchFamily="34" charset="-122"/>
              <a:ea typeface="微软雅黑" panose="020B0503020204020204" pitchFamily="34" charset="-122"/>
              <a:cs typeface="+mn-cs"/>
            </a:rPr>
            <a:t>、万事达、社保等相关资质。</a:t>
          </a:r>
          <a:endParaRPr lang="en-US" altLang="zh-CN" sz="1500" kern="1200" dirty="0" smtClean="0">
            <a:solidFill>
              <a:srgbClr val="000000"/>
            </a:solidFill>
            <a:latin typeface="微软雅黑" panose="020B0503020204020204" pitchFamily="34" charset="-122"/>
            <a:ea typeface="微软雅黑" panose="020B0503020204020204" pitchFamily="34" charset="-122"/>
            <a:cs typeface="+mn-cs"/>
          </a:endParaRPr>
        </a:p>
        <a:p>
          <a:pPr lvl="0" algn="l" defTabSz="666750">
            <a:lnSpc>
              <a:spcPct val="90000"/>
            </a:lnSpc>
            <a:spcBef>
              <a:spcPct val="0"/>
            </a:spcBef>
            <a:spcAft>
              <a:spcPts val="0"/>
            </a:spcAft>
          </a:pPr>
          <a:r>
            <a:rPr lang="zh-CN" altLang="en-US" sz="1500" kern="1200" dirty="0" smtClean="0">
              <a:solidFill>
                <a:srgbClr val="000000"/>
              </a:solidFill>
              <a:latin typeface="微软雅黑" panose="020B0503020204020204" pitchFamily="34" charset="-122"/>
              <a:ea typeface="微软雅黑" panose="020B0503020204020204" pitchFamily="34" charset="-122"/>
              <a:cs typeface="+mn-cs"/>
            </a:rPr>
            <a:t>主要从事银行卡、社保卡、交通卡等卡片的制作。</a:t>
          </a:r>
          <a:endParaRPr lang="en-US" altLang="zh-CN" sz="1500" kern="1200" dirty="0" smtClean="0">
            <a:solidFill>
              <a:srgbClr val="000000"/>
            </a:solidFill>
            <a:latin typeface="微软雅黑" panose="020B0503020204020204" pitchFamily="34" charset="-122"/>
            <a:ea typeface="微软雅黑" panose="020B0503020204020204" pitchFamily="34" charset="-122"/>
            <a:cs typeface="+mn-cs"/>
          </a:endParaRPr>
        </a:p>
        <a:p>
          <a:pPr lvl="0" algn="l" defTabSz="666750">
            <a:lnSpc>
              <a:spcPct val="90000"/>
            </a:lnSpc>
            <a:spcBef>
              <a:spcPct val="0"/>
            </a:spcBef>
            <a:spcAft>
              <a:spcPts val="0"/>
            </a:spcAft>
          </a:pPr>
          <a:endParaRPr lang="en-US" altLang="zh-CN" sz="1500" b="1" kern="1200" dirty="0" smtClean="0">
            <a:solidFill>
              <a:srgbClr val="000000"/>
            </a:solidFill>
            <a:latin typeface="微软雅黑" panose="020B0503020204020204" pitchFamily="34" charset="-122"/>
            <a:ea typeface="微软雅黑" panose="020B0503020204020204" pitchFamily="34" charset="-122"/>
            <a:cs typeface="+mn-cs"/>
          </a:endParaRPr>
        </a:p>
        <a:p>
          <a:pPr lvl="0" algn="l" defTabSz="666750">
            <a:lnSpc>
              <a:spcPct val="90000"/>
            </a:lnSpc>
            <a:spcBef>
              <a:spcPct val="0"/>
            </a:spcBef>
            <a:spcAft>
              <a:spcPts val="0"/>
            </a:spcAft>
          </a:pPr>
          <a:endParaRPr lang="zh-CN" altLang="en-US" sz="1500" b="1" kern="1200" dirty="0">
            <a:solidFill>
              <a:srgbClr val="000000"/>
            </a:solidFill>
            <a:latin typeface="微软雅黑" panose="020B0503020204020204" pitchFamily="34" charset="-122"/>
            <a:ea typeface="微软雅黑" panose="020B0503020204020204" pitchFamily="34" charset="-122"/>
            <a:cs typeface="+mn-cs"/>
          </a:endParaRPr>
        </a:p>
      </dsp:txBody>
      <dsp:txXfrm>
        <a:off x="3475222" y="494795"/>
        <a:ext cx="1466637" cy="2303256"/>
      </dsp:txXfrm>
    </dsp:sp>
    <dsp:sp modelId="{B7DCE8D5-DE58-4636-93B4-70CBF4F5EC96}">
      <dsp:nvSpPr>
        <dsp:cNvPr id="0" name=""/>
        <dsp:cNvSpPr/>
      </dsp:nvSpPr>
      <dsp:spPr>
        <a:xfrm>
          <a:off x="5155499" y="0"/>
          <a:ext cx="1703649" cy="2908185"/>
        </a:xfrm>
        <a:prstGeom prst="flowChartMultidocument">
          <a:avLst/>
        </a:prstGeom>
        <a:solidFill>
          <a:srgbClr val="50B4F2">
            <a:alpha val="50000"/>
            <a:hueOff val="-6790849"/>
            <a:satOff val="-19535"/>
            <a:lumOff val="-8464"/>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08000" tIns="20320" rIns="27158" bIns="20320" numCol="1" spcCol="1270" anchor="ctr" anchorCtr="0">
          <a:noAutofit/>
        </a:bodyPr>
        <a:lstStyle/>
        <a:p>
          <a:pPr lvl="0" algn="l" defTabSz="711200">
            <a:lnSpc>
              <a:spcPct val="90000"/>
            </a:lnSpc>
            <a:spcBef>
              <a:spcPct val="0"/>
            </a:spcBef>
            <a:spcAft>
              <a:spcPct val="35000"/>
            </a:spcAft>
          </a:pPr>
          <a:r>
            <a:rPr lang="zh-CN" altLang="en-US" sz="1600" kern="1200" dirty="0" smtClean="0">
              <a:solidFill>
                <a:srgbClr val="000000"/>
              </a:solidFill>
              <a:latin typeface="微软雅黑" panose="020B0503020204020204" pitchFamily="34" charset="-122"/>
              <a:ea typeface="微软雅黑" panose="020B0503020204020204" pitchFamily="34" charset="-122"/>
              <a:cs typeface="+mn-cs"/>
            </a:rPr>
            <a:t>    主要开展直邮、夹寄广告、网上广告发布、电子账单、积分支付、电子商城、外呼营销等业务。</a:t>
          </a:r>
          <a:endParaRPr lang="en-US" altLang="zh-CN" sz="1600" kern="1200" dirty="0" smtClean="0">
            <a:solidFill>
              <a:srgbClr val="000000"/>
            </a:solidFill>
            <a:latin typeface="微软雅黑" panose="020B0503020204020204" pitchFamily="34" charset="-122"/>
            <a:ea typeface="微软雅黑" panose="020B0503020204020204" pitchFamily="34" charset="-122"/>
            <a:cs typeface="+mn-cs"/>
          </a:endParaRPr>
        </a:p>
        <a:p>
          <a:pPr lvl="0" algn="l" defTabSz="711200">
            <a:lnSpc>
              <a:spcPct val="90000"/>
            </a:lnSpc>
            <a:spcBef>
              <a:spcPct val="0"/>
            </a:spcBef>
            <a:spcAft>
              <a:spcPct val="35000"/>
            </a:spcAft>
          </a:pPr>
          <a:endParaRPr lang="en-US" altLang="zh-CN" sz="1600" kern="1200" dirty="0" smtClean="0">
            <a:solidFill>
              <a:srgbClr val="000000"/>
            </a:solidFill>
            <a:latin typeface="微软雅黑" panose="020B0503020204020204" pitchFamily="34" charset="-122"/>
            <a:ea typeface="微软雅黑" panose="020B0503020204020204" pitchFamily="34" charset="-122"/>
            <a:cs typeface="+mn-cs"/>
          </a:endParaRPr>
        </a:p>
        <a:p>
          <a:pPr lvl="0" algn="ctr" defTabSz="711200">
            <a:lnSpc>
              <a:spcPct val="90000"/>
            </a:lnSpc>
            <a:spcBef>
              <a:spcPct val="0"/>
            </a:spcBef>
            <a:spcAft>
              <a:spcPct val="35000"/>
            </a:spcAft>
          </a:pPr>
          <a:endParaRPr lang="en-US" altLang="zh-CN" sz="1600" b="1" kern="1200" dirty="0" smtClean="0">
            <a:solidFill>
              <a:srgbClr val="000000"/>
            </a:solidFill>
            <a:latin typeface="微软雅黑" panose="020B0503020204020204" pitchFamily="34" charset="-122"/>
            <a:ea typeface="微软雅黑" panose="020B0503020204020204" pitchFamily="34" charset="-122"/>
            <a:cs typeface="+mn-cs"/>
          </a:endParaRPr>
        </a:p>
      </dsp:txBody>
      <dsp:txXfrm>
        <a:off x="5155499" y="494795"/>
        <a:ext cx="1466637" cy="2303256"/>
      </dsp:txXfrm>
    </dsp:sp>
    <dsp:sp modelId="{4455CD53-A6D4-40A8-85ED-25756E12698D}">
      <dsp:nvSpPr>
        <dsp:cNvPr id="0" name=""/>
        <dsp:cNvSpPr/>
      </dsp:nvSpPr>
      <dsp:spPr>
        <a:xfrm>
          <a:off x="6848336" y="0"/>
          <a:ext cx="1703649" cy="2908185"/>
        </a:xfrm>
        <a:prstGeom prst="flowChartMultidocument">
          <a:avLst/>
        </a:prstGeom>
        <a:solidFill>
          <a:srgbClr val="50B4F2">
            <a:alpha val="50000"/>
            <a:hueOff val="-9054466"/>
            <a:satOff val="-26049"/>
            <a:lumOff val="-11288"/>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27158" tIns="20320" rIns="27158" bIns="20320" numCol="1" spcCol="1270" anchor="ctr" anchorCtr="0">
          <a:noAutofit/>
        </a:bodyPr>
        <a:lstStyle/>
        <a:p>
          <a:pPr lvl="0" algn="ctr" defTabSz="711200">
            <a:lnSpc>
              <a:spcPct val="90000"/>
            </a:lnSpc>
            <a:spcBef>
              <a:spcPct val="0"/>
            </a:spcBef>
            <a:spcAft>
              <a:spcPct val="35000"/>
            </a:spcAft>
          </a:pPr>
          <a:r>
            <a:rPr lang="zh-CN" altLang="en-US" sz="1600" kern="1200" dirty="0" smtClean="0">
              <a:solidFill>
                <a:srgbClr val="000000"/>
              </a:solidFill>
              <a:latin typeface="微软雅黑" panose="020B0503020204020204" pitchFamily="34" charset="-122"/>
              <a:ea typeface="微软雅黑" panose="020B0503020204020204" pitchFamily="34" charset="-122"/>
              <a:cs typeface="+mn-cs"/>
            </a:rPr>
            <a:t>  皮埃蒙特是唯一一家专业的意大利葡萄酒品牌运营公司。与意大利</a:t>
          </a:r>
          <a:r>
            <a:rPr lang="en-US" altLang="zh-CN" sz="1600" kern="1200" dirty="0" smtClean="0">
              <a:solidFill>
                <a:srgbClr val="000000"/>
              </a:solidFill>
              <a:latin typeface="微软雅黑" panose="020B0503020204020204" pitchFamily="34" charset="-122"/>
              <a:ea typeface="微软雅黑" panose="020B0503020204020204" pitchFamily="34" charset="-122"/>
              <a:cs typeface="+mn-cs"/>
            </a:rPr>
            <a:t>12</a:t>
          </a:r>
          <a:r>
            <a:rPr lang="zh-CN" altLang="en-US" sz="1600" kern="1200" dirty="0" smtClean="0">
              <a:solidFill>
                <a:srgbClr val="000000"/>
              </a:solidFill>
              <a:latin typeface="微软雅黑" panose="020B0503020204020204" pitchFamily="34" charset="-122"/>
              <a:ea typeface="微软雅黑" panose="020B0503020204020204" pitchFamily="34" charset="-122"/>
              <a:cs typeface="+mn-cs"/>
            </a:rPr>
            <a:t>家红酒庄签订了</a:t>
          </a:r>
          <a:r>
            <a:rPr lang="en-US" altLang="zh-CN" sz="1600" kern="1200" dirty="0" smtClean="0">
              <a:solidFill>
                <a:srgbClr val="000000"/>
              </a:solidFill>
              <a:latin typeface="微软雅黑" panose="020B0503020204020204" pitchFamily="34" charset="-122"/>
              <a:ea typeface="微软雅黑" panose="020B0503020204020204" pitchFamily="34" charset="-122"/>
              <a:cs typeface="+mn-cs"/>
            </a:rPr>
            <a:t>5-10</a:t>
          </a:r>
          <a:r>
            <a:rPr lang="zh-CN" altLang="en-US" sz="1600" kern="1200" dirty="0" smtClean="0">
              <a:solidFill>
                <a:srgbClr val="000000"/>
              </a:solidFill>
              <a:latin typeface="微软雅黑" panose="020B0503020204020204" pitchFamily="34" charset="-122"/>
              <a:ea typeface="微软雅黑" panose="020B0503020204020204" pitchFamily="34" charset="-122"/>
              <a:cs typeface="+mn-cs"/>
            </a:rPr>
            <a:t>年中国总代理的协议。</a:t>
          </a:r>
          <a:endParaRPr lang="en-US" altLang="zh-CN" sz="1600" b="1" kern="1200" dirty="0" smtClean="0">
            <a:solidFill>
              <a:srgbClr val="000000"/>
            </a:solidFill>
            <a:latin typeface="微软雅黑" panose="020B0503020204020204" pitchFamily="34" charset="-122"/>
            <a:ea typeface="微软雅黑" panose="020B0503020204020204" pitchFamily="34" charset="-122"/>
            <a:cs typeface="+mn-cs"/>
          </a:endParaRPr>
        </a:p>
        <a:p>
          <a:pPr lvl="0" algn="ctr" defTabSz="711200">
            <a:lnSpc>
              <a:spcPct val="90000"/>
            </a:lnSpc>
            <a:spcBef>
              <a:spcPct val="0"/>
            </a:spcBef>
            <a:spcAft>
              <a:spcPct val="35000"/>
            </a:spcAft>
          </a:pPr>
          <a:endParaRPr lang="zh-CN" altLang="en-US" sz="1600" b="1" kern="1200" dirty="0">
            <a:solidFill>
              <a:srgbClr val="000000"/>
            </a:solidFill>
            <a:latin typeface="微软雅黑" panose="020B0503020204020204" pitchFamily="34" charset="-122"/>
            <a:ea typeface="微软雅黑" panose="020B0503020204020204" pitchFamily="34" charset="-122"/>
            <a:cs typeface="+mn-cs"/>
          </a:endParaRPr>
        </a:p>
      </dsp:txBody>
      <dsp:txXfrm>
        <a:off x="6848336" y="494795"/>
        <a:ext cx="1466637" cy="2303256"/>
      </dsp:txXfrm>
    </dsp:sp>
    <dsp:sp modelId="{16D803A7-96CF-4C65-8175-35E492EC25FB}">
      <dsp:nvSpPr>
        <dsp:cNvPr id="0" name=""/>
        <dsp:cNvSpPr/>
      </dsp:nvSpPr>
      <dsp:spPr>
        <a:xfrm>
          <a:off x="8327634" y="0"/>
          <a:ext cx="1703649" cy="2908185"/>
        </a:xfrm>
        <a:prstGeom prst="flowChartMultidocument">
          <a:avLst/>
        </a:prstGeom>
        <a:solidFill>
          <a:srgbClr val="50B4F2">
            <a:alpha val="50000"/>
            <a:hueOff val="-11318081"/>
            <a:satOff val="-32563"/>
            <a:lumOff val="-14111"/>
            <a:alphaOff val="0"/>
          </a:srgb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tx1"/>
        </a:fontRef>
      </dsp:style>
      <dsp:txBody>
        <a:bodyPr spcFirstLastPara="0" vert="horz" wrap="square" lIns="144000" tIns="19050" rIns="27158" bIns="19050" numCol="1" spcCol="1270" anchor="ctr" anchorCtr="0">
          <a:noAutofit/>
        </a:bodyPr>
        <a:lstStyle/>
        <a:p>
          <a:pPr lvl="0" algn="l" defTabSz="666750">
            <a:lnSpc>
              <a:spcPct val="90000"/>
            </a:lnSpc>
            <a:spcBef>
              <a:spcPct val="0"/>
            </a:spcBef>
            <a:spcAft>
              <a:spcPct val="35000"/>
            </a:spcAft>
          </a:pPr>
          <a:r>
            <a:rPr lang="zh-CN" altLang="en-US" sz="1500" kern="1200" dirty="0" smtClean="0">
              <a:solidFill>
                <a:srgbClr val="000000"/>
              </a:solidFill>
              <a:latin typeface="微软雅黑" panose="020B0503020204020204" pitchFamily="34" charset="-122"/>
              <a:ea typeface="微软雅黑" panose="020B0503020204020204" pitchFamily="34" charset="-122"/>
              <a:cs typeface="+mn-cs"/>
            </a:rPr>
            <a:t>      </a:t>
          </a:r>
          <a:r>
            <a:rPr lang="zh-CN" altLang="en-US" sz="1400" kern="1200" dirty="0" smtClean="0">
              <a:solidFill>
                <a:srgbClr val="000000"/>
              </a:solidFill>
              <a:latin typeface="微软雅黑" panose="020B0503020204020204" pitchFamily="34" charset="-122"/>
              <a:ea typeface="微软雅黑" panose="020B0503020204020204" pitchFamily="34" charset="-122"/>
              <a:cs typeface="+mn-cs"/>
            </a:rPr>
            <a:t>远洋保险代理主要与银行汽车卡及</a:t>
          </a:r>
          <a:r>
            <a:rPr lang="en-US" altLang="zh-CN" sz="1400" kern="1200" dirty="0" smtClean="0">
              <a:solidFill>
                <a:srgbClr val="000000"/>
              </a:solidFill>
              <a:latin typeface="微软雅黑" panose="020B0503020204020204" pitchFamily="34" charset="-122"/>
              <a:ea typeface="微软雅黑" panose="020B0503020204020204" pitchFamily="34" charset="-122"/>
              <a:cs typeface="+mn-cs"/>
            </a:rPr>
            <a:t>ETC</a:t>
          </a:r>
          <a:r>
            <a:rPr lang="zh-CN" altLang="en-US" sz="1400" kern="1200" dirty="0" smtClean="0">
              <a:solidFill>
                <a:srgbClr val="000000"/>
              </a:solidFill>
              <a:latin typeface="微软雅黑" panose="020B0503020204020204" pitchFamily="34" charset="-122"/>
              <a:ea typeface="微软雅黑" panose="020B0503020204020204" pitchFamily="34" charset="-122"/>
              <a:cs typeface="+mn-cs"/>
            </a:rPr>
            <a:t>联名卡合作，以信用卡增值服务的方式，推出保险优惠活动，吸引有车一族进行办卡并购买保险。</a:t>
          </a:r>
          <a:endParaRPr lang="en-US" altLang="zh-CN" sz="1400" kern="1200" dirty="0" smtClean="0">
            <a:solidFill>
              <a:srgbClr val="000000"/>
            </a:solidFill>
            <a:latin typeface="微软雅黑" panose="020B0503020204020204" pitchFamily="34" charset="-122"/>
            <a:ea typeface="微软雅黑" panose="020B0503020204020204" pitchFamily="34" charset="-122"/>
            <a:cs typeface="+mn-cs"/>
          </a:endParaRPr>
        </a:p>
        <a:p>
          <a:pPr lvl="0" algn="l" defTabSz="666750">
            <a:lnSpc>
              <a:spcPct val="90000"/>
            </a:lnSpc>
            <a:spcBef>
              <a:spcPct val="0"/>
            </a:spcBef>
            <a:spcAft>
              <a:spcPct val="35000"/>
            </a:spcAft>
          </a:pPr>
          <a:endParaRPr lang="en-US" altLang="zh-CN" sz="1400" kern="1200" dirty="0" smtClean="0">
            <a:solidFill>
              <a:srgbClr val="000000"/>
            </a:solidFill>
            <a:latin typeface="微软雅黑" panose="020B0503020204020204" pitchFamily="34" charset="-122"/>
            <a:ea typeface="微软雅黑" panose="020B0503020204020204" pitchFamily="34" charset="-122"/>
            <a:cs typeface="+mn-cs"/>
          </a:endParaRPr>
        </a:p>
        <a:p>
          <a:pPr lvl="0" algn="ctr" defTabSz="666750">
            <a:lnSpc>
              <a:spcPct val="90000"/>
            </a:lnSpc>
            <a:spcBef>
              <a:spcPct val="0"/>
            </a:spcBef>
            <a:spcAft>
              <a:spcPct val="35000"/>
            </a:spcAft>
          </a:pPr>
          <a:endParaRPr lang="zh-CN" altLang="en-US" sz="1400" b="1" kern="1200" dirty="0">
            <a:solidFill>
              <a:srgbClr val="000000"/>
            </a:solidFill>
            <a:latin typeface="微软雅黑" panose="020B0503020204020204" pitchFamily="34" charset="-122"/>
            <a:ea typeface="微软雅黑" panose="020B0503020204020204" pitchFamily="34" charset="-122"/>
            <a:cs typeface="+mn-cs"/>
          </a:endParaRPr>
        </a:p>
      </dsp:txBody>
      <dsp:txXfrm>
        <a:off x="8327634" y="494795"/>
        <a:ext cx="1466637" cy="23032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3C948-85DC-4353-A1E5-7D1EDB640623}">
      <dsp:nvSpPr>
        <dsp:cNvPr id="0" name=""/>
        <dsp:cNvSpPr/>
      </dsp:nvSpPr>
      <dsp:spPr>
        <a:xfrm>
          <a:off x="0" y="0"/>
          <a:ext cx="6720417" cy="11903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CN" altLang="en-US" sz="2000" kern="1200" dirty="0" smtClean="0"/>
            <a:t>按照国家规定为员工缴纳养老保险、医疗保险、 工伤保险、失业保险、生育保险和住房公积金。</a:t>
          </a:r>
          <a:endParaRPr lang="zh-CN" altLang="en-US" sz="2000" kern="1200" dirty="0"/>
        </a:p>
      </dsp:txBody>
      <dsp:txXfrm>
        <a:off x="1463117" y="0"/>
        <a:ext cx="5257299" cy="1190343"/>
      </dsp:txXfrm>
    </dsp:sp>
    <dsp:sp modelId="{259F412B-5B31-49A0-BCA2-DF88F7BA6317}">
      <dsp:nvSpPr>
        <dsp:cNvPr id="0" name=""/>
        <dsp:cNvSpPr/>
      </dsp:nvSpPr>
      <dsp:spPr>
        <a:xfrm>
          <a:off x="119034" y="119034"/>
          <a:ext cx="1344083" cy="952274"/>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E76F2B-1CD6-4E66-A311-1E2877E5CF5B}">
      <dsp:nvSpPr>
        <dsp:cNvPr id="0" name=""/>
        <dsp:cNvSpPr/>
      </dsp:nvSpPr>
      <dsp:spPr>
        <a:xfrm>
          <a:off x="0" y="1309377"/>
          <a:ext cx="6720417" cy="119034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zh-CN" sz="2400" kern="1200" dirty="0" smtClean="0"/>
            <a:t>缴纳保额</a:t>
          </a:r>
          <a:r>
            <a:rPr lang="en-US" sz="2400" kern="1200" dirty="0" smtClean="0"/>
            <a:t>15</a:t>
          </a:r>
          <a:r>
            <a:rPr lang="zh-CN" sz="2400" kern="1200" dirty="0" smtClean="0"/>
            <a:t>万的团体意外伤害险</a:t>
          </a:r>
          <a:endParaRPr lang="zh-CN" altLang="en-US" sz="2400" kern="1200" dirty="0"/>
        </a:p>
      </dsp:txBody>
      <dsp:txXfrm>
        <a:off x="1463117" y="1309377"/>
        <a:ext cx="5257299" cy="1190343"/>
      </dsp:txXfrm>
    </dsp:sp>
    <dsp:sp modelId="{0E21AF7B-A546-4555-85C0-A9B0DE8D38E0}">
      <dsp:nvSpPr>
        <dsp:cNvPr id="0" name=""/>
        <dsp:cNvSpPr/>
      </dsp:nvSpPr>
      <dsp:spPr>
        <a:xfrm>
          <a:off x="119034" y="1428411"/>
          <a:ext cx="1344083" cy="952274"/>
        </a:xfrm>
        <a:prstGeom prst="roundRect">
          <a:avLst>
            <a:gd name="adj" fmla="val 1000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1">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2">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1">
  <dgm:title val=""/>
  <dgm:desc val=""/>
  <dgm:catLst>
    <dgm:cat type="3D" pri="11600"/>
  </dgm:catLst>
  <dgm:scene3d>
    <a:camera prst="perspectiveRelaxedModerately" zoom="92000"/>
    <a:lightRig rig="balanced" dir="t">
      <a:rot lat="0" lon="0" rev="12700000"/>
    </a:lightRig>
  </dgm:scene3d>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1">
        <a:scrgbClr r="0" g="0" b="0"/>
      </a:fillRef>
      <a:effectRef idx="0">
        <a:scrgbClr r="0" g="0" b="0"/>
      </a:effectRef>
      <a:fontRef idx="minor"/>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6#2">
  <dgm:title val=""/>
  <dgm:desc val=""/>
  <dgm:catLst>
    <dgm:cat type="3D" pri="11600"/>
  </dgm:catLst>
  <dgm:scene3d>
    <a:camera prst="perspectiveRelaxedModerately" zoom="92000"/>
    <a:lightRig rig="balanced" dir="t">
      <a:rot lat="0" lon="0" rev="12700000"/>
    </a:lightRig>
  </dgm:scene3d>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1">
        <a:scrgbClr r="0" g="0" b="0"/>
      </a:fillRef>
      <a:effectRef idx="0">
        <a:scrgbClr r="0" g="0" b="0"/>
      </a:effectRef>
      <a:fontRef idx="minor"/>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2763"/>
          </a:xfrm>
          <a:prstGeom prst="rect">
            <a:avLst/>
          </a:prstGeom>
        </p:spPr>
        <p:txBody>
          <a:bodyPr vert="horz" lIns="99048" tIns="49524" rIns="99048" bIns="49524" rtlCol="0"/>
          <a:lstStyle>
            <a:lvl1pPr algn="l">
              <a:defRPr sz="1300"/>
            </a:lvl1pPr>
          </a:lstStyle>
          <a:p>
            <a:pPr fontAlgn="auto"/>
            <a:endParaRPr lang="zh-CN" altLang="en-US" strike="noStrike" noProof="1"/>
          </a:p>
        </p:txBody>
      </p:sp>
      <p:sp>
        <p:nvSpPr>
          <p:cNvPr id="3" name="日期占位符 2"/>
          <p:cNvSpPr>
            <a:spLocks noGrp="1"/>
          </p:cNvSpPr>
          <p:nvPr>
            <p:ph type="dt" sz="quarter" idx="1"/>
          </p:nvPr>
        </p:nvSpPr>
        <p:spPr>
          <a:xfrm>
            <a:off x="4021138" y="0"/>
            <a:ext cx="3076575" cy="512763"/>
          </a:xfrm>
          <a:prstGeom prst="rect">
            <a:avLst/>
          </a:prstGeom>
        </p:spPr>
        <p:txBody>
          <a:bodyPr vert="horz" lIns="99048" tIns="49524" rIns="99048" bIns="49524" rtlCol="0"/>
          <a:lstStyle>
            <a:lvl1pPr algn="r">
              <a:defRPr sz="1300"/>
            </a:lvl1pPr>
          </a:lstStyle>
          <a:p>
            <a:pPr fontAlgn="auto"/>
            <a:fld id="{4589DAFA-199C-4BF4-972D-D45EFD9D13A5}"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2"/>
          </p:nvPr>
        </p:nvSpPr>
        <p:spPr>
          <a:xfrm>
            <a:off x="0" y="9721850"/>
            <a:ext cx="3076575" cy="512763"/>
          </a:xfrm>
          <a:prstGeom prst="rect">
            <a:avLst/>
          </a:prstGeom>
        </p:spPr>
        <p:txBody>
          <a:bodyPr vert="horz" lIns="99048" tIns="49524" rIns="99048" bIns="49524" rtlCol="0" anchor="b"/>
          <a:lstStyle>
            <a:lvl1pPr algn="l">
              <a:defRPr sz="1300"/>
            </a:lvl1pPr>
          </a:lstStyle>
          <a:p>
            <a:pPr fontAlgn="auto"/>
            <a:endParaRPr lang="zh-CN" altLang="en-US" strike="noStrike" noProof="1"/>
          </a:p>
        </p:txBody>
      </p:sp>
      <p:sp>
        <p:nvSpPr>
          <p:cNvPr id="5" name="灯片编号占位符 4"/>
          <p:cNvSpPr>
            <a:spLocks noGrp="1"/>
          </p:cNvSpPr>
          <p:nvPr>
            <p:ph type="sldNum" sz="quarter" idx="3"/>
          </p:nvPr>
        </p:nvSpPr>
        <p:spPr>
          <a:xfrm>
            <a:off x="4021138" y="9721850"/>
            <a:ext cx="3076575" cy="512763"/>
          </a:xfrm>
          <a:prstGeom prst="rect">
            <a:avLst/>
          </a:prstGeom>
        </p:spPr>
        <p:txBody>
          <a:bodyPr vert="horz" lIns="99048" tIns="49524" rIns="99048" bIns="49524" rtlCol="0" anchor="b"/>
          <a:lstStyle>
            <a:lvl1pPr algn="r">
              <a:defRPr sz="1300"/>
            </a:lvl1pPr>
          </a:lstStyle>
          <a:p>
            <a:pPr fontAlgn="auto"/>
            <a:fld id="{FC74D014-0DFC-4DA3-8B93-4D5454EB1E33}"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a:lvl1pPr>
          </a:lstStyle>
          <a:p>
            <a:pPr fontAlgn="auto"/>
            <a:endParaRPr lang="zh-CN" altLang="en-US" strike="noStrike" noProof="1"/>
          </a:p>
        </p:txBody>
      </p:sp>
      <p:sp>
        <p:nvSpPr>
          <p:cNvPr id="3" name="日期占位符 2"/>
          <p:cNvSpPr>
            <a:spLocks noGrp="1"/>
          </p:cNvSpPr>
          <p:nvPr>
            <p:ph type="dt" idx="1"/>
          </p:nvPr>
        </p:nvSpPr>
        <p:spPr>
          <a:xfrm>
            <a:off x="4021138" y="0"/>
            <a:ext cx="3076575" cy="511175"/>
          </a:xfrm>
          <a:prstGeom prst="rect">
            <a:avLst/>
          </a:prstGeom>
        </p:spPr>
        <p:txBody>
          <a:bodyPr vert="horz" lIns="99048" tIns="49524" rIns="99048" bIns="49524" rtlCol="0"/>
          <a:lstStyle>
            <a:lvl1pPr algn="r">
              <a:defRPr sz="1300"/>
            </a:lvl1pPr>
          </a:lstStyle>
          <a:p>
            <a:pPr fontAlgn="auto"/>
            <a:fld id="{03A17A13-DD07-499B-9386-9562317490DF}" type="datetimeFigureOut">
              <a:rPr lang="zh-CN" altLang="en-US" strike="noStrike" noProof="1" smtClean="0">
                <a:latin typeface="+mn-lt"/>
                <a:ea typeface="+mn-ea"/>
                <a:cs typeface="+mn-cs"/>
              </a:rPr>
            </a:fld>
            <a:endParaRPr lang="zh-CN" altLang="en-US" strike="noStrike" noProof="1"/>
          </a:p>
        </p:txBody>
      </p:sp>
      <p:sp>
        <p:nvSpPr>
          <p:cNvPr id="6148" name="幻灯片图像占位符 3"/>
          <p:cNvSpPr>
            <a:spLocks noGrp="1" noRot="1" noChangeAspect="1"/>
          </p:cNvSpPr>
          <p:nvPr>
            <p:ph type="sldImg"/>
          </p:nvPr>
        </p:nvSpPr>
        <p:spPr>
          <a:xfrm>
            <a:off x="647700" y="768350"/>
            <a:ext cx="5803900" cy="3836988"/>
          </a:xfrm>
          <a:prstGeom prst="rect">
            <a:avLst/>
          </a:prstGeom>
          <a:noFill/>
          <a:ln w="12700" cap="flat" cmpd="sng">
            <a:solidFill>
              <a:srgbClr val="000000"/>
            </a:solidFill>
            <a:prstDash val="solid"/>
            <a:round/>
            <a:headEnd type="none" w="med" len="med"/>
            <a:tailEnd type="none" w="med" len="med"/>
          </a:ln>
        </p:spPr>
      </p:sp>
      <p:sp>
        <p:nvSpPr>
          <p:cNvPr id="6149" name="备注占位符 4"/>
          <p:cNvSpPr>
            <a:spLocks noGrp="1"/>
          </p:cNvSpPr>
          <p:nvPr>
            <p:ph type="body" sz="quarter"/>
          </p:nvPr>
        </p:nvSpPr>
        <p:spPr>
          <a:xfrm>
            <a:off x="709613" y="4860925"/>
            <a:ext cx="5680075" cy="4605338"/>
          </a:xfrm>
          <a:prstGeom prst="rect">
            <a:avLst/>
          </a:prstGeom>
          <a:noFill/>
          <a:ln w="9525">
            <a:noFill/>
          </a:ln>
        </p:spPr>
        <p:txBody>
          <a:bodyPr vert="horz" lIns="99048" tIns="49524" rIns="99048" bIns="49524"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a:defRPr sz="1300"/>
            </a:lvl1pPr>
          </a:lstStyle>
          <a:p>
            <a:pPr fontAlgn="auto"/>
            <a:endParaRPr lang="zh-CN" altLang="en-US" strike="noStrike" noProof="1"/>
          </a:p>
        </p:txBody>
      </p:sp>
      <p:sp>
        <p:nvSpPr>
          <p:cNvPr id="7" name="灯片编号占位符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a:defRPr sz="1300"/>
            </a:lvl1pPr>
          </a:lstStyle>
          <a:p>
            <a:pPr fontAlgn="auto"/>
            <a:fld id="{9036424C-F053-451E-9039-D113FB452837}"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9048" tIns="49524" rIns="99048" bIns="49524" anchor="t"/>
          <a:lstStyle/>
          <a:p>
            <a:pPr lvl="0"/>
            <a:endParaRPr lang="zh-CN" altLang="en-US"/>
          </a:p>
        </p:txBody>
      </p:sp>
      <p:sp>
        <p:nvSpPr>
          <p:cNvPr id="8195"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9048" tIns="49524" rIns="99048" bIns="49524" anchor="t"/>
          <a:lstStyle/>
          <a:p>
            <a:pPr lvl="0"/>
            <a:endParaRPr lang="zh-CN" altLang="en-US"/>
          </a:p>
        </p:txBody>
      </p:sp>
      <p:sp>
        <p:nvSpPr>
          <p:cNvPr id="26627"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p:cNvSpPr>
          <p:nvPr>
            <p:ph type="sldImg"/>
          </p:nvPr>
        </p:nvSpPr>
        <p:spPr/>
      </p:sp>
      <p:sp>
        <p:nvSpPr>
          <p:cNvPr id="28674" name="备注占位符 2"/>
          <p:cNvSpPr>
            <a:spLocks noGrp="1"/>
          </p:cNvSpPr>
          <p:nvPr>
            <p:ph type="body"/>
          </p:nvPr>
        </p:nvSpPr>
        <p:spPr/>
        <p:txBody>
          <a:bodyPr lIns="99048" tIns="49524" rIns="99048" bIns="49524" anchor="t"/>
          <a:lstStyle/>
          <a:p>
            <a:pPr lvl="0"/>
            <a:endParaRPr lang="zh-CN" altLang="en-US"/>
          </a:p>
        </p:txBody>
      </p:sp>
      <p:sp>
        <p:nvSpPr>
          <p:cNvPr id="28675"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p:cNvSpPr>
          <p:nvPr>
            <p:ph type="sldImg"/>
          </p:nvPr>
        </p:nvSpPr>
        <p:spPr/>
      </p:sp>
      <p:sp>
        <p:nvSpPr>
          <p:cNvPr id="31746" name="备注占位符 2"/>
          <p:cNvSpPr>
            <a:spLocks noGrp="1"/>
          </p:cNvSpPr>
          <p:nvPr>
            <p:ph type="body"/>
          </p:nvPr>
        </p:nvSpPr>
        <p:spPr/>
        <p:txBody>
          <a:bodyPr lIns="99048" tIns="49524" rIns="99048" bIns="49524" anchor="t"/>
          <a:lstStyle/>
          <a:p>
            <a:pPr lvl="0"/>
            <a:endParaRPr lang="zh-CN" altLang="en-US" dirty="0"/>
          </a:p>
        </p:txBody>
      </p:sp>
      <p:sp>
        <p:nvSpPr>
          <p:cNvPr id="31747"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p:cNvSpPr>
          <p:nvPr>
            <p:ph type="sldImg"/>
          </p:nvPr>
        </p:nvSpPr>
        <p:spPr/>
      </p:sp>
      <p:sp>
        <p:nvSpPr>
          <p:cNvPr id="33794" name="备注占位符 2"/>
          <p:cNvSpPr>
            <a:spLocks noGrp="1"/>
          </p:cNvSpPr>
          <p:nvPr>
            <p:ph type="body"/>
          </p:nvPr>
        </p:nvSpPr>
        <p:spPr/>
        <p:txBody>
          <a:bodyPr lIns="99048" tIns="49524" rIns="99048" bIns="49524" anchor="t"/>
          <a:lstStyle/>
          <a:p>
            <a:pPr lvl="0"/>
            <a:endParaRPr lang="zh-CN" altLang="en-US"/>
          </a:p>
        </p:txBody>
      </p:sp>
      <p:sp>
        <p:nvSpPr>
          <p:cNvPr id="33795"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p:cNvSpPr>
          <p:nvPr>
            <p:ph type="sldImg"/>
          </p:nvPr>
        </p:nvSpPr>
        <p:spPr/>
      </p:sp>
      <p:sp>
        <p:nvSpPr>
          <p:cNvPr id="36866" name="备注占位符 2"/>
          <p:cNvSpPr>
            <a:spLocks noGrp="1"/>
          </p:cNvSpPr>
          <p:nvPr>
            <p:ph type="body"/>
          </p:nvPr>
        </p:nvSpPr>
        <p:spPr/>
        <p:txBody>
          <a:bodyPr lIns="99048" tIns="49524" rIns="99048" bIns="49524" anchor="t"/>
          <a:lstStyle/>
          <a:p>
            <a:pPr lvl="0"/>
            <a:endParaRPr lang="zh-CN" altLang="en-US"/>
          </a:p>
        </p:txBody>
      </p:sp>
      <p:sp>
        <p:nvSpPr>
          <p:cNvPr id="36867"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p:sp>
      <p:sp>
        <p:nvSpPr>
          <p:cNvPr id="39938" name="备注占位符 2"/>
          <p:cNvSpPr>
            <a:spLocks noGrp="1"/>
          </p:cNvSpPr>
          <p:nvPr>
            <p:ph type="body"/>
          </p:nvPr>
        </p:nvSpPr>
        <p:spPr/>
        <p:txBody>
          <a:bodyPr lIns="99048" tIns="49524" rIns="99048" bIns="49524" anchor="t"/>
          <a:lstStyle/>
          <a:p>
            <a:pPr lvl="0" indent="0" defTabSz="914400" fontAlgn="base">
              <a:lnSpc>
                <a:spcPct val="100000"/>
              </a:lnSpc>
              <a:spcBef>
                <a:spcPct val="0"/>
              </a:spcBef>
              <a:spcAft>
                <a:spcPct val="0"/>
              </a:spcAft>
              <a:buNone/>
            </a:pPr>
            <a:r>
              <a:rPr lang="zh-CN" altLang="en-US" dirty="0"/>
              <a:t>最赚钱的行业就是销售，许多成功人士都是从销售干起家的，比如马云，李嘉诚，李强东等等</a:t>
            </a:r>
            <a:r>
              <a:rPr lang="en-US" altLang="zh-CN" dirty="0"/>
              <a:t>……</a:t>
            </a:r>
            <a:r>
              <a:rPr lang="zh-CN" altLang="en-US" dirty="0">
                <a:latin typeface="微软雅黑" panose="020B0503020204020204" pitchFamily="34" charset="-122"/>
                <a:ea typeface="微软雅黑" panose="020B0503020204020204" pitchFamily="34" charset="-122"/>
              </a:rPr>
              <a:t>这是一个国家大力支持，蓬勃发展的行业，这是一个以年轻人为主，充满活力和热情的职业，这是一份上手易，麻烦少，提升快的工作</a:t>
            </a:r>
            <a:endParaRPr lang="zh-CN" altLang="en-US" dirty="0">
              <a:latin typeface="微软雅黑" panose="020B0503020204020204" pitchFamily="34" charset="-122"/>
              <a:ea typeface="微软雅黑" panose="020B0503020204020204" pitchFamily="34" charset="-122"/>
            </a:endParaRPr>
          </a:p>
          <a:p>
            <a:pPr lvl="0" indent="0" defTabSz="914400" fontAlgn="base">
              <a:lnSpc>
                <a:spcPct val="100000"/>
              </a:lnSpc>
              <a:spcBef>
                <a:spcPct val="0"/>
              </a:spcBef>
              <a:spcAft>
                <a:spcPct val="0"/>
              </a:spcAft>
              <a:buNone/>
            </a:pPr>
            <a:endParaRPr lang="zh-CN" altLang="en-US" dirty="0">
              <a:latin typeface="微软雅黑" panose="020B0503020204020204" pitchFamily="34" charset="-122"/>
              <a:ea typeface="微软雅黑" panose="020B0503020204020204" pitchFamily="34" charset="-122"/>
            </a:endParaRPr>
          </a:p>
          <a:p>
            <a:pPr lvl="0" indent="0" defTabSz="914400" fontAlgn="base">
              <a:lnSpc>
                <a:spcPct val="100000"/>
              </a:lnSpc>
              <a:spcBef>
                <a:spcPct val="0"/>
              </a:spcBef>
              <a:spcAft>
                <a:spcPct val="0"/>
              </a:spcAft>
              <a:buNone/>
            </a:pPr>
            <a:r>
              <a:rPr lang="zh-CN" altLang="en-US"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a:p>
            <a:pPr lvl="0" indent="0" defTabSz="914400"/>
            <a:endParaRPr lang="zh-CN" altLang="en-US" dirty="0"/>
          </a:p>
        </p:txBody>
      </p:sp>
      <p:sp>
        <p:nvSpPr>
          <p:cNvPr id="39939"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p:sp>
      <p:sp>
        <p:nvSpPr>
          <p:cNvPr id="41986" name="备注占位符 2"/>
          <p:cNvSpPr>
            <a:spLocks noGrp="1"/>
          </p:cNvSpPr>
          <p:nvPr>
            <p:ph type="body"/>
          </p:nvPr>
        </p:nvSpPr>
        <p:spPr/>
        <p:txBody>
          <a:bodyPr lIns="99048" tIns="49524" rIns="99048" bIns="49524" anchor="t"/>
          <a:lstStyle/>
          <a:p>
            <a:pPr lvl="0"/>
            <a:endParaRPr lang="zh-CN" altLang="en-US" dirty="0"/>
          </a:p>
        </p:txBody>
      </p:sp>
      <p:sp>
        <p:nvSpPr>
          <p:cNvPr id="41987"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备注占位符 2"/>
          <p:cNvSpPr>
            <a:spLocks noGrp="1"/>
          </p:cNvSpPr>
          <p:nvPr>
            <p:ph type="body"/>
          </p:nvPr>
        </p:nvSpPr>
        <p:spPr/>
        <p:txBody>
          <a:bodyPr lIns="99048" tIns="49524" rIns="99048" bIns="49524" anchor="t"/>
          <a:lstStyle/>
          <a:p>
            <a:pPr lvl="0"/>
            <a:r>
              <a:rPr lang="en-US" altLang="zh-CN" dirty="0"/>
              <a:t> </a:t>
            </a:r>
            <a:endParaRPr lang="zh-CN" altLang="en-US" dirty="0"/>
          </a:p>
        </p:txBody>
      </p:sp>
      <p:sp>
        <p:nvSpPr>
          <p:cNvPr id="46083"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9048" tIns="49524" rIns="99048" bIns="49524" anchor="t"/>
          <a:lstStyle/>
          <a:p>
            <a:pPr lvl="0"/>
            <a:endParaRPr lang="zh-CN" altLang="en-US"/>
          </a:p>
        </p:txBody>
      </p:sp>
      <p:sp>
        <p:nvSpPr>
          <p:cNvPr id="8195"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p:sp>
      <p:sp>
        <p:nvSpPr>
          <p:cNvPr id="10242" name="备注占位符 2"/>
          <p:cNvSpPr>
            <a:spLocks noGrp="1"/>
          </p:cNvSpPr>
          <p:nvPr>
            <p:ph type="body"/>
          </p:nvPr>
        </p:nvSpPr>
        <p:spPr/>
        <p:txBody>
          <a:bodyPr lIns="99048" tIns="49524" rIns="99048" bIns="49524" anchor="t"/>
          <a:lstStyle/>
          <a:p>
            <a:pPr lvl="0"/>
            <a:endParaRPr lang="zh-CN" altLang="en-US"/>
          </a:p>
        </p:txBody>
      </p:sp>
      <p:sp>
        <p:nvSpPr>
          <p:cNvPr id="10243"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p:cNvSpPr>
          <p:nvPr>
            <p:ph type="sldImg"/>
          </p:nvPr>
        </p:nvSpPr>
        <p:spPr/>
      </p:sp>
      <p:sp>
        <p:nvSpPr>
          <p:cNvPr id="12290" name="备注占位符 2"/>
          <p:cNvSpPr>
            <a:spLocks noGrp="1"/>
          </p:cNvSpPr>
          <p:nvPr>
            <p:ph type="body"/>
          </p:nvPr>
        </p:nvSpPr>
        <p:spPr/>
        <p:txBody>
          <a:bodyPr lIns="99048" tIns="49524" rIns="99048" bIns="49524" anchor="t"/>
          <a:lstStyle/>
          <a:p>
            <a:pPr lvl="0"/>
            <a:endParaRPr lang="zh-CN" altLang="en-US"/>
          </a:p>
        </p:txBody>
      </p:sp>
      <p:sp>
        <p:nvSpPr>
          <p:cNvPr id="12291"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9048" tIns="49524" rIns="99048" bIns="49524" anchor="t"/>
          <a:lstStyle/>
          <a:p>
            <a:pPr lvl="0"/>
            <a:endParaRPr lang="zh-CN" altLang="en-US" dirty="0"/>
          </a:p>
        </p:txBody>
      </p:sp>
      <p:sp>
        <p:nvSpPr>
          <p:cNvPr id="14339"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p:sp>
      <p:sp>
        <p:nvSpPr>
          <p:cNvPr id="18434" name="备注占位符 2"/>
          <p:cNvSpPr>
            <a:spLocks noGrp="1"/>
          </p:cNvSpPr>
          <p:nvPr>
            <p:ph type="body"/>
          </p:nvPr>
        </p:nvSpPr>
        <p:spPr/>
        <p:txBody>
          <a:bodyPr lIns="99048" tIns="49524" rIns="99048" bIns="49524" anchor="t"/>
          <a:lstStyle/>
          <a:p>
            <a:pPr lvl="0"/>
            <a:endParaRPr lang="zh-CN" altLang="en-US" dirty="0"/>
          </a:p>
        </p:txBody>
      </p:sp>
      <p:sp>
        <p:nvSpPr>
          <p:cNvPr id="18435"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p:sp>
      <p:sp>
        <p:nvSpPr>
          <p:cNvPr id="20482" name="备注占位符 2"/>
          <p:cNvSpPr>
            <a:spLocks noGrp="1"/>
          </p:cNvSpPr>
          <p:nvPr>
            <p:ph type="body"/>
          </p:nvPr>
        </p:nvSpPr>
        <p:spPr/>
        <p:txBody>
          <a:bodyPr lIns="99048" tIns="49524" rIns="99048" bIns="49524" anchor="t"/>
          <a:lstStyle/>
          <a:p>
            <a:pPr lvl="0"/>
            <a:endParaRPr lang="zh-CN" altLang="en-US" dirty="0"/>
          </a:p>
        </p:txBody>
      </p:sp>
      <p:sp>
        <p:nvSpPr>
          <p:cNvPr id="20483"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p:sp>
      <p:sp>
        <p:nvSpPr>
          <p:cNvPr id="22530" name="备注占位符 2"/>
          <p:cNvSpPr>
            <a:spLocks noGrp="1"/>
          </p:cNvSpPr>
          <p:nvPr>
            <p:ph type="body"/>
          </p:nvPr>
        </p:nvSpPr>
        <p:spPr/>
        <p:txBody>
          <a:bodyPr lIns="99048" tIns="49524" rIns="99048" bIns="49524" anchor="t"/>
          <a:lstStyle/>
          <a:p>
            <a:pPr lvl="0"/>
            <a:endParaRPr lang="zh-CN" altLang="en-US"/>
          </a:p>
        </p:txBody>
      </p:sp>
      <p:sp>
        <p:nvSpPr>
          <p:cNvPr id="22531"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p:sp>
      <p:sp>
        <p:nvSpPr>
          <p:cNvPr id="24578" name="备注占位符 2"/>
          <p:cNvSpPr>
            <a:spLocks noGrp="1"/>
          </p:cNvSpPr>
          <p:nvPr>
            <p:ph type="body"/>
          </p:nvPr>
        </p:nvSpPr>
        <p:spPr/>
        <p:txBody>
          <a:bodyPr lIns="99048" tIns="49524" rIns="99048" bIns="49524" anchor="t"/>
          <a:lstStyle/>
          <a:p>
            <a:pPr lvl="0"/>
            <a:endParaRPr lang="zh-CN" altLang="en-US"/>
          </a:p>
        </p:txBody>
      </p:sp>
      <p:sp>
        <p:nvSpPr>
          <p:cNvPr id="24579" name="灯片编号占位符 3"/>
          <p:cNvSpPr>
            <a:spLocks noGrp="1"/>
          </p:cNvSpPr>
          <p:nvPr>
            <p:ph type="sldNum" sz="quarter"/>
          </p:nvPr>
        </p:nvSpPr>
        <p:spPr>
          <a:xfrm>
            <a:off x="4021138" y="9721850"/>
            <a:ext cx="3076575" cy="511175"/>
          </a:xfrm>
          <a:prstGeom prst="rect">
            <a:avLst/>
          </a:prstGeom>
          <a:noFill/>
          <a:ln w="9525">
            <a:noFill/>
          </a:ln>
        </p:spPr>
        <p:txBody>
          <a:bodyPr vert="horz" lIns="99048" tIns="49524" rIns="99048" bIns="49524" anchor="b"/>
          <a:lstStyle/>
          <a:p>
            <a:pPr lvl="0" indent="0" algn="r"/>
            <a:fld id="{9A0DB2DC-4C9A-4742-B13C-FB6460FD3503}" type="slidenum">
              <a:rPr lang="zh-CN" altLang="en-US" sz="1300"/>
            </a:fld>
            <a:endParaRPr lang="zh-CN"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56049" y="2069274"/>
            <a:ext cx="8568531" cy="1427830"/>
          </a:xfrm>
        </p:spPr>
        <p:txBody>
          <a:body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12094" y="3774653"/>
            <a:ext cx="7056438" cy="170229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auto"/>
            <a:fld id="{11DB9ACC-C9A9-4148-9663-8550CDAC0986}" type="datetime1">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F1CFF64-233D-4F42-819A-46B43E79E82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11DB9ACC-C9A9-4148-9663-8550CDAC0986}" type="datetime1">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F1CFF64-233D-4F42-819A-46B43E79E82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rotWithShape="0">
          <a:blip r:embed="rId2"/>
        </a:blipFill>
        <a:effectLst/>
      </p:bgPr>
    </p:bg>
    <p:spTree>
      <p:nvGrpSpPr>
        <p:cNvPr id="1" name=""/>
        <p:cNvGrpSpPr/>
        <p:nvPr/>
      </p:nvGrpSpPr>
      <p:grpSpPr>
        <a:xfrm>
          <a:off x="0" y="0"/>
          <a:ext cx="0" cy="0"/>
          <a:chOff x="0" y="0"/>
          <a:chExt cx="0" cy="0"/>
        </a:xfrm>
      </p:grpSpPr>
      <p:grpSp>
        <p:nvGrpSpPr>
          <p:cNvPr id="12" name="组合 11"/>
          <p:cNvGrpSpPr/>
          <p:nvPr userDrawn="1"/>
        </p:nvGrpSpPr>
        <p:grpSpPr>
          <a:xfrm>
            <a:off x="1657350" y="1919288"/>
            <a:ext cx="2667000" cy="2693987"/>
            <a:chOff x="791840" y="1485628"/>
            <a:chExt cx="3636229" cy="3672408"/>
          </a:xfrm>
        </p:grpSpPr>
        <p:sp>
          <p:nvSpPr>
            <p:cNvPr id="13" name="椭圆 12"/>
            <p:cNvSpPr/>
            <p:nvPr/>
          </p:nvSpPr>
          <p:spPr>
            <a:xfrm>
              <a:off x="1403042" y="2123364"/>
              <a:ext cx="2516177" cy="2516177"/>
            </a:xfrm>
            <a:prstGeom prst="ellipse">
              <a:avLst/>
            </a:prstGeom>
            <a:solidFill>
              <a:srgbClr val="1D85C5"/>
            </a:solidFill>
            <a:ln>
              <a:noFill/>
            </a:ln>
            <a:effectLst>
              <a:innerShdw blurRad="63500" dist="50800" dir="13500000">
                <a:schemeClr val="tx1">
                  <a:lumMod val="85000"/>
                  <a:lumOff val="1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4" name="等腰三角形 13"/>
            <p:cNvSpPr/>
            <p:nvPr/>
          </p:nvSpPr>
          <p:spPr>
            <a:xfrm>
              <a:off x="2520032" y="4437956"/>
              <a:ext cx="360041" cy="20162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5" name="空心弧 14"/>
            <p:cNvSpPr/>
            <p:nvPr/>
          </p:nvSpPr>
          <p:spPr>
            <a:xfrm rot="12503552">
              <a:off x="1780691" y="2441351"/>
              <a:ext cx="2587587" cy="2716685"/>
            </a:xfrm>
            <a:prstGeom prst="blockArc">
              <a:avLst>
                <a:gd name="adj1" fmla="val 10264065"/>
                <a:gd name="adj2" fmla="val 11980810"/>
                <a:gd name="adj3" fmla="val 261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6" name="同心圆 59"/>
            <p:cNvSpPr/>
            <p:nvPr/>
          </p:nvSpPr>
          <p:spPr>
            <a:xfrm>
              <a:off x="1112809" y="1833131"/>
              <a:ext cx="3096643" cy="3096643"/>
            </a:xfrm>
            <a:prstGeom prst="donut">
              <a:avLst>
                <a:gd name="adj" fmla="val 5533"/>
              </a:avLst>
            </a:prstGeom>
            <a:solidFill>
              <a:schemeClr val="bg1">
                <a:lumMod val="85000"/>
              </a:schemeClr>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7" name="空心弧 16"/>
            <p:cNvSpPr/>
            <p:nvPr/>
          </p:nvSpPr>
          <p:spPr>
            <a:xfrm rot="21108747">
              <a:off x="1050839" y="1755217"/>
              <a:ext cx="3131836" cy="3131836"/>
            </a:xfrm>
            <a:prstGeom prst="blockArc">
              <a:avLst>
                <a:gd name="adj1" fmla="val 10800000"/>
                <a:gd name="adj2" fmla="val 16012432"/>
                <a:gd name="adj3" fmla="val 5196"/>
              </a:avLst>
            </a:pr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8" name="空心弧 17"/>
            <p:cNvSpPr/>
            <p:nvPr/>
          </p:nvSpPr>
          <p:spPr>
            <a:xfrm rot="10800000">
              <a:off x="1167752" y="1880102"/>
              <a:ext cx="3131836" cy="3131836"/>
            </a:xfrm>
            <a:prstGeom prst="blockArc">
              <a:avLst>
                <a:gd name="adj1" fmla="val 10800000"/>
                <a:gd name="adj2" fmla="val 17392434"/>
                <a:gd name="adj3" fmla="val 5196"/>
              </a:avLst>
            </a:prstGeom>
            <a:solidFill>
              <a:srgbClr val="30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9" name="空心弧 18"/>
            <p:cNvSpPr/>
            <p:nvPr/>
          </p:nvSpPr>
          <p:spPr>
            <a:xfrm rot="2976809">
              <a:off x="1037142" y="1726024"/>
              <a:ext cx="3314421" cy="3400346"/>
            </a:xfrm>
            <a:prstGeom prst="blockArc">
              <a:avLst>
                <a:gd name="adj1" fmla="val 14724026"/>
                <a:gd name="adj2" fmla="val 17780455"/>
                <a:gd name="adj3" fmla="val 712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0" name="空心弧 19"/>
            <p:cNvSpPr/>
            <p:nvPr/>
          </p:nvSpPr>
          <p:spPr>
            <a:xfrm rot="21108747">
              <a:off x="791840" y="1951501"/>
              <a:ext cx="2218463" cy="2218464"/>
            </a:xfrm>
            <a:prstGeom prst="blockArc">
              <a:avLst>
                <a:gd name="adj1" fmla="val 10800000"/>
                <a:gd name="adj2" fmla="val 13471591"/>
                <a:gd name="adj3" fmla="val 349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1" name="空心弧 20"/>
            <p:cNvSpPr/>
            <p:nvPr/>
          </p:nvSpPr>
          <p:spPr>
            <a:xfrm rot="21108747">
              <a:off x="968542" y="2666948"/>
              <a:ext cx="2218463" cy="2218464"/>
            </a:xfrm>
            <a:prstGeom prst="blockArc">
              <a:avLst>
                <a:gd name="adj1" fmla="val 8167984"/>
                <a:gd name="adj2" fmla="val 10876849"/>
                <a:gd name="adj3" fmla="val 47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2" name="空心弧 21"/>
            <p:cNvSpPr/>
            <p:nvPr/>
          </p:nvSpPr>
          <p:spPr>
            <a:xfrm rot="6490240">
              <a:off x="1567487" y="1416005"/>
              <a:ext cx="2790960" cy="2930203"/>
            </a:xfrm>
            <a:prstGeom prst="blockArc">
              <a:avLst>
                <a:gd name="adj1" fmla="val 10169200"/>
                <a:gd name="adj2" fmla="val 12871324"/>
                <a:gd name="adj3" fmla="val 294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grpSp>
      <p:cxnSp>
        <p:nvCxnSpPr>
          <p:cNvPr id="24" name="直接连接符 23"/>
          <p:cNvCxnSpPr/>
          <p:nvPr userDrawn="1"/>
        </p:nvCxnSpPr>
        <p:spPr>
          <a:xfrm>
            <a:off x="5330825" y="2863850"/>
            <a:ext cx="258921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96" name="Picture 2" descr="D:\360安全浏览器下载\PPT模板\总结PPT\02.jpg"/>
          <p:cNvPicPr>
            <a:picLocks noChangeAspect="1"/>
          </p:cNvPicPr>
          <p:nvPr userDrawn="1"/>
        </p:nvPicPr>
        <p:blipFill>
          <a:blip r:embed="rId3"/>
          <a:stretch>
            <a:fillRect/>
          </a:stretch>
        </p:blipFill>
        <p:spPr>
          <a:xfrm>
            <a:off x="0" y="1588"/>
            <a:ext cx="10079038" cy="6659562"/>
          </a:xfrm>
          <a:prstGeom prst="rect">
            <a:avLst/>
          </a:prstGeom>
          <a:noFill/>
          <a:ln w="9525">
            <a:noFill/>
          </a:ln>
        </p:spPr>
      </p:pic>
      <p:cxnSp>
        <p:nvCxnSpPr>
          <p:cNvPr id="7" name="直接连接符 6"/>
          <p:cNvCxnSpPr/>
          <p:nvPr userDrawn="1"/>
        </p:nvCxnSpPr>
        <p:spPr>
          <a:xfrm>
            <a:off x="4933950" y="3008313"/>
            <a:ext cx="0" cy="1295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userDrawn="1"/>
        </p:nvGrpSpPr>
        <p:grpSpPr>
          <a:xfrm>
            <a:off x="4610100" y="2327275"/>
            <a:ext cx="646113" cy="746125"/>
            <a:chOff x="8354825" y="1346890"/>
            <a:chExt cx="969043" cy="1118979"/>
          </a:xfrm>
        </p:grpSpPr>
        <p:sp>
          <p:nvSpPr>
            <p:cNvPr id="3082" name="Freeform 15"/>
            <p:cNvSpPr/>
            <p:nvPr/>
          </p:nvSpPr>
          <p:spPr>
            <a:xfrm>
              <a:off x="8354825" y="1346890"/>
              <a:ext cx="969043" cy="1118979"/>
            </a:xfrm>
            <a:custGeom>
              <a:avLst/>
              <a:gdLst/>
              <a:ahLst/>
              <a:cxnLst>
                <a:cxn ang="0">
                  <a:pos x="0" y="839234"/>
                </a:cxn>
                <a:cxn ang="0">
                  <a:pos x="0" y="279744"/>
                </a:cxn>
                <a:cxn ang="0">
                  <a:pos x="484935" y="0"/>
                </a:cxn>
                <a:cxn ang="0">
                  <a:pos x="969043" y="279744"/>
                </a:cxn>
                <a:cxn ang="0">
                  <a:pos x="969043" y="839234"/>
                </a:cxn>
                <a:cxn ang="0">
                  <a:pos x="484935" y="1118979"/>
                </a:cxn>
                <a:cxn ang="0">
                  <a:pos x="0" y="839234"/>
                </a:cxn>
              </a:cxnLst>
              <a:rect l="0" t="0" r="0" b="0"/>
              <a:pathLst>
                <a:path w="1171" h="1352">
                  <a:moveTo>
                    <a:pt x="0" y="1014"/>
                  </a:moveTo>
                  <a:lnTo>
                    <a:pt x="0" y="338"/>
                  </a:lnTo>
                  <a:lnTo>
                    <a:pt x="586" y="0"/>
                  </a:lnTo>
                  <a:lnTo>
                    <a:pt x="1171" y="338"/>
                  </a:lnTo>
                  <a:lnTo>
                    <a:pt x="1171" y="1014"/>
                  </a:lnTo>
                  <a:lnTo>
                    <a:pt x="586" y="1352"/>
                  </a:lnTo>
                  <a:lnTo>
                    <a:pt x="0" y="1014"/>
                  </a:lnTo>
                  <a:close/>
                </a:path>
              </a:pathLst>
            </a:custGeom>
            <a:solidFill>
              <a:srgbClr val="16C7DA"/>
            </a:solidFill>
            <a:ln w="9525">
              <a:noFill/>
            </a:ln>
          </p:spPr>
          <p:txBody>
            <a:bodyPr/>
            <a:lstStyle/>
            <a:p>
              <a:endParaRPr lang="zh-CN" altLang="en-US"/>
            </a:p>
          </p:txBody>
        </p:sp>
        <p:sp>
          <p:nvSpPr>
            <p:cNvPr id="3083" name="Freeform 21"/>
            <p:cNvSpPr>
              <a:spLocks noEditPoints="1"/>
            </p:cNvSpPr>
            <p:nvPr/>
          </p:nvSpPr>
          <p:spPr>
            <a:xfrm>
              <a:off x="8640712" y="1719793"/>
              <a:ext cx="372466" cy="385583"/>
            </a:xfrm>
            <a:custGeom>
              <a:avLst/>
              <a:gdLst/>
              <a:ahLst/>
              <a:cxnLst>
                <a:cxn ang="0">
                  <a:pos x="148986" y="43533"/>
                </a:cxn>
                <a:cxn ang="0">
                  <a:pos x="235895" y="43533"/>
                </a:cxn>
                <a:cxn ang="0">
                  <a:pos x="291765" y="43533"/>
                </a:cxn>
                <a:cxn ang="0">
                  <a:pos x="291765" y="111943"/>
                </a:cxn>
                <a:cxn ang="0">
                  <a:pos x="291765" y="43533"/>
                </a:cxn>
                <a:cxn ang="0">
                  <a:pos x="124155" y="230105"/>
                </a:cxn>
                <a:cxn ang="0">
                  <a:pos x="130363" y="360706"/>
                </a:cxn>
                <a:cxn ang="0">
                  <a:pos x="93116" y="248763"/>
                </a:cxn>
                <a:cxn ang="0">
                  <a:pos x="74493" y="360706"/>
                </a:cxn>
                <a:cxn ang="0">
                  <a:pos x="43454" y="230105"/>
                </a:cxn>
                <a:cxn ang="0">
                  <a:pos x="12415" y="223886"/>
                </a:cxn>
                <a:cxn ang="0">
                  <a:pos x="43454" y="118162"/>
                </a:cxn>
                <a:cxn ang="0">
                  <a:pos x="86908" y="149257"/>
                </a:cxn>
                <a:cxn ang="0">
                  <a:pos x="130363" y="118162"/>
                </a:cxn>
                <a:cxn ang="0">
                  <a:pos x="180025" y="99505"/>
                </a:cxn>
                <a:cxn ang="0">
                  <a:pos x="186233" y="118162"/>
                </a:cxn>
                <a:cxn ang="0">
                  <a:pos x="186233" y="199010"/>
                </a:cxn>
                <a:cxn ang="0">
                  <a:pos x="192440" y="199010"/>
                </a:cxn>
                <a:cxn ang="0">
                  <a:pos x="192440" y="199010"/>
                </a:cxn>
                <a:cxn ang="0">
                  <a:pos x="198648" y="118162"/>
                </a:cxn>
                <a:cxn ang="0">
                  <a:pos x="198648" y="99505"/>
                </a:cxn>
                <a:cxn ang="0">
                  <a:pos x="248310" y="118162"/>
                </a:cxn>
                <a:cxn ang="0">
                  <a:pos x="291765" y="149257"/>
                </a:cxn>
                <a:cxn ang="0">
                  <a:pos x="335219" y="118162"/>
                </a:cxn>
                <a:cxn ang="0">
                  <a:pos x="360050" y="217667"/>
                </a:cxn>
                <a:cxn ang="0">
                  <a:pos x="329011" y="230105"/>
                </a:cxn>
                <a:cxn ang="0">
                  <a:pos x="335219" y="360706"/>
                </a:cxn>
                <a:cxn ang="0">
                  <a:pos x="297972" y="248763"/>
                </a:cxn>
                <a:cxn ang="0">
                  <a:pos x="279349" y="360706"/>
                </a:cxn>
                <a:cxn ang="0">
                  <a:pos x="248310" y="230105"/>
                </a:cxn>
                <a:cxn ang="0">
                  <a:pos x="235895" y="236325"/>
                </a:cxn>
                <a:cxn ang="0">
                  <a:pos x="204856" y="385583"/>
                </a:cxn>
                <a:cxn ang="0">
                  <a:pos x="180025" y="254982"/>
                </a:cxn>
                <a:cxn ang="0">
                  <a:pos x="136570" y="385583"/>
                </a:cxn>
                <a:cxn ang="0">
                  <a:pos x="124155" y="223886"/>
                </a:cxn>
                <a:cxn ang="0">
                  <a:pos x="55869" y="80848"/>
                </a:cxn>
                <a:cxn ang="0">
                  <a:pos x="124155" y="80848"/>
                </a:cxn>
              </a:cxnLst>
              <a:rect l="0" t="0" r="0" b="0"/>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bg1"/>
            </a:solidFill>
            <a:ln w="9525">
              <a:noFill/>
            </a:ln>
          </p:spPr>
          <p:txBody>
            <a:bodyPr/>
            <a:lstStyle/>
            <a:p>
              <a:endParaRPr lang="zh-CN" altLang="en-US"/>
            </a:p>
          </p:txBody>
        </p:sp>
      </p:grpSp>
      <p:sp>
        <p:nvSpPr>
          <p:cNvPr id="28" name="TextBox 40"/>
          <p:cNvSpPr txBox="1"/>
          <p:nvPr userDrawn="1"/>
        </p:nvSpPr>
        <p:spPr>
          <a:xfrm>
            <a:off x="6335713" y="2447925"/>
            <a:ext cx="1571625" cy="368300"/>
          </a:xfrm>
          <a:prstGeom prst="rect">
            <a:avLst/>
          </a:prstGeom>
          <a:noFill/>
          <a:ln w="9525">
            <a:noFill/>
          </a:ln>
        </p:spPr>
        <p:txBody>
          <a:bodyPr wrap="none" anchor="t">
            <a:spAutoFit/>
          </a:bodyPr>
          <a:lstStyle/>
          <a:p>
            <a:pPr lvl="0" indent="0"/>
            <a:r>
              <a:rPr lang="en-US" altLang="zh-CN" dirty="0">
                <a:solidFill>
                  <a:srgbClr val="BFBFBF"/>
                </a:solidFill>
                <a:latin typeface="方正兰亭中黑_GBK" pitchFamily="2" charset="-122"/>
                <a:ea typeface="方正兰亭中黑_GBK" pitchFamily="2" charset="-122"/>
              </a:rPr>
              <a:t>ABOUT US</a:t>
            </a:r>
            <a:endParaRPr lang="zh-CN" altLang="en-US" dirty="0">
              <a:solidFill>
                <a:srgbClr val="BFBFBF"/>
              </a:solidFill>
              <a:latin typeface="方正兰亭中黑_GBK" pitchFamily="2" charset="-122"/>
              <a:ea typeface="方正兰亭中黑_GBK" pitchFamily="2" charset="-122"/>
            </a:endParaRPr>
          </a:p>
        </p:txBody>
      </p:sp>
      <p:sp>
        <p:nvSpPr>
          <p:cNvPr id="32" name="标题 31"/>
          <p:cNvSpPr>
            <a:spLocks noGrp="1"/>
          </p:cNvSpPr>
          <p:nvPr>
            <p:ph type="title"/>
          </p:nvPr>
        </p:nvSpPr>
        <p:spPr>
          <a:xfrm>
            <a:off x="5256337" y="2457262"/>
            <a:ext cx="3024336" cy="442954"/>
          </a:xfrm>
        </p:spPr>
        <p:txBody>
          <a:bodyPr/>
          <a:lstStyle/>
          <a:p>
            <a:pPr fontAlgn="auto"/>
            <a:r>
              <a:rPr lang="zh-CN" altLang="en-US" strike="noStrike" noProof="1"/>
              <a:t>单击此处编辑母版标题样式</a:t>
            </a:r>
            <a:endParaRPr lang="zh-CN" altLang="en-US" strike="noStrike" noProof="1"/>
          </a:p>
        </p:txBody>
      </p:sp>
      <p:sp>
        <p:nvSpPr>
          <p:cNvPr id="34" name="文本占位符 33"/>
          <p:cNvSpPr>
            <a:spLocks noGrp="1"/>
          </p:cNvSpPr>
          <p:nvPr>
            <p:ph type="body" sz="quarter" idx="10" hasCustomPrompt="1"/>
          </p:nvPr>
        </p:nvSpPr>
        <p:spPr>
          <a:xfrm>
            <a:off x="5256213" y="3073400"/>
            <a:ext cx="3024459" cy="1552575"/>
          </a:xfrm>
        </p:spPr>
        <p:txBody>
          <a:bodyPr/>
          <a:lstStyle>
            <a:lvl1pPr marL="285750" indent="-285750">
              <a:buFont typeface="Wingdings" panose="05000000000000000000" pitchFamily="2" charset="2"/>
              <a:buChar char="l"/>
              <a:defRPr lang="zh-CN" altLang="en-US" sz="1600" kern="1200" dirty="0" smtClean="0">
                <a:solidFill>
                  <a:schemeClr val="tx1">
                    <a:lumMod val="65000"/>
                    <a:lumOff val="35000"/>
                  </a:schemeClr>
                </a:solidFill>
                <a:latin typeface="方正兰亭黑简体" pitchFamily="2" charset="-122"/>
                <a:ea typeface="方正兰亭黑简体" pitchFamily="2" charset="-122"/>
                <a:cs typeface="+mn-cs"/>
              </a:defRPr>
            </a:lvl1pPr>
          </a:lstStyle>
          <a:p>
            <a:pPr lvl="0" fontAlgn="auto"/>
            <a:r>
              <a:rPr lang="zh-CN" altLang="en-US" strike="noStrike" noProof="1"/>
              <a:t>编辑母版文本样式</a:t>
            </a:r>
            <a:endParaRPr lang="zh-CN" altLang="en-US" strike="noStrike" noProof="1"/>
          </a:p>
        </p:txBody>
      </p:sp>
      <p:sp>
        <p:nvSpPr>
          <p:cNvPr id="2" name="日期占位符 1"/>
          <p:cNvSpPr>
            <a:spLocks noGrp="1"/>
          </p:cNvSpPr>
          <p:nvPr>
            <p:ph type="dt" sz="half" idx="11"/>
          </p:nvPr>
        </p:nvSpPr>
        <p:spPr>
          <a:xfrm>
            <a:off x="503238" y="6173788"/>
            <a:ext cx="2352675" cy="354013"/>
          </a:xfrm>
          <a:prstGeom prst="rect">
            <a:avLst/>
          </a:prstGeom>
        </p:spPr>
        <p:txBody>
          <a:bodyPr vert="horz" lIns="91440" tIns="45720" rIns="91440" bIns="45720" rtlCol="0" anchor="ctr"/>
          <a:lstStyle/>
          <a:p>
            <a:pPr fontAlgn="auto"/>
            <a:fld id="{11DB9ACC-C9A9-4148-9663-8550CDAC0986}" type="datetime1">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2"/>
          </p:nvPr>
        </p:nvSpPr>
        <p:spPr>
          <a:xfrm>
            <a:off x="3444875" y="6173788"/>
            <a:ext cx="3190875" cy="354013"/>
          </a:xfrm>
          <a:prstGeom prst="rect">
            <a:avLst/>
          </a:prstGeom>
        </p:spPr>
        <p:txBody>
          <a:bodyPr vert="horz" lIns="91440" tIns="45720" rIns="91440" bIns="45720" rtlCol="0" anchor="ctr"/>
          <a:lstStyle/>
          <a:p>
            <a:pPr fontAlgn="auto"/>
            <a:endParaRPr lang="zh-CN" altLang="en-US" strike="noStrike" noProof="1"/>
          </a:p>
        </p:txBody>
      </p:sp>
      <p:sp>
        <p:nvSpPr>
          <p:cNvPr id="4" name="灯片编号占位符 3"/>
          <p:cNvSpPr>
            <a:spLocks noGrp="1"/>
          </p:cNvSpPr>
          <p:nvPr>
            <p:ph type="sldNum" sz="quarter" idx="13"/>
          </p:nvPr>
        </p:nvSpPr>
        <p:spPr>
          <a:xfrm>
            <a:off x="7224713" y="6173788"/>
            <a:ext cx="2352675" cy="354013"/>
          </a:xfrm>
          <a:prstGeom prst="rect">
            <a:avLst/>
          </a:prstGeom>
        </p:spPr>
        <p:txBody>
          <a:bodyPr vert="horz" lIns="91440" tIns="45720" rIns="91440" bIns="45720" rtlCol="0" anchor="ctr"/>
          <a:lstStyle/>
          <a:p>
            <a:pPr fontAlgn="auto"/>
            <a:fld id="{4F1CFF64-233D-4F42-819A-46B43E79E82A}" type="slidenum">
              <a:rPr lang="zh-CN" altLang="en-US" strike="noStrike" noProof="1" smtClean="0">
                <a:latin typeface="+mn-lt"/>
                <a:ea typeface="+mn-ea"/>
                <a:cs typeface="+mn-cs"/>
              </a:rPr>
            </a:fld>
            <a:endParaRPr lang="zh-CN" altLang="en-US"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style.rotation</p:attrName>
                                        </p:attrNameLst>
                                      </p:cBhvr>
                                      <p:tavLst>
                                        <p:tav tm="0">
                                          <p:val>
                                            <p:fltVal val="720"/>
                                          </p:val>
                                        </p:tav>
                                        <p:tav tm="100000">
                                          <p:val>
                                            <p:fltVal val="0"/>
                                          </p:val>
                                        </p:tav>
                                      </p:tavLst>
                                    </p:anim>
                                    <p:anim calcmode="lin" valueType="num">
                                      <p:cBhvr>
                                        <p:cTn id="9" dur="1000" fill="hold"/>
                                        <p:tgtEl>
                                          <p:spTgt spid="12"/>
                                        </p:tgtEl>
                                        <p:attrNameLst>
                                          <p:attrName>ppt_h</p:attrName>
                                        </p:attrNameLst>
                                      </p:cBhvr>
                                      <p:tavLst>
                                        <p:tav tm="0">
                                          <p:val>
                                            <p:fltVal val="0"/>
                                          </p:val>
                                        </p:tav>
                                        <p:tav tm="100000">
                                          <p:val>
                                            <p:strVal val="#ppt_h"/>
                                          </p:val>
                                        </p:tav>
                                      </p:tavLst>
                                    </p:anim>
                                    <p:anim calcmode="lin" valueType="num">
                                      <p:cBhvr>
                                        <p:cTn id="10" dur="1000" fill="hold"/>
                                        <p:tgtEl>
                                          <p:spTgt spid="12"/>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slide(fromLeft)">
                                      <p:cBhvr>
                                        <p:cTn id="14" dur="500"/>
                                        <p:tgtEl>
                                          <p:spTgt spid="25"/>
                                        </p:tgtEl>
                                      </p:cBhvr>
                                    </p:animEffect>
                                  </p:childTnLst>
                                </p:cTn>
                              </p:par>
                            </p:childTnLst>
                          </p:cTn>
                        </p:par>
                        <p:par>
                          <p:cTn id="15" fill="hold">
                            <p:stCondLst>
                              <p:cond delay="1500"/>
                            </p:stCondLst>
                            <p:childTnLst>
                              <p:par>
                                <p:cTn id="16" presetID="1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lide(fromTop)">
                                      <p:cBhvr>
                                        <p:cTn id="18" dur="500"/>
                                        <p:tgtEl>
                                          <p:spTgt spid="7"/>
                                        </p:tgtEl>
                                      </p:cBhvr>
                                    </p:animEffect>
                                  </p:childTnLst>
                                </p:cTn>
                              </p:par>
                            </p:childTnLst>
                          </p:cTn>
                        </p:par>
                        <p:par>
                          <p:cTn id="19" fill="hold">
                            <p:stCondLst>
                              <p:cond delay="2000"/>
                            </p:stCondLst>
                            <p:childTnLst>
                              <p:par>
                                <p:cTn id="20" presetID="12" presetClass="entr" presetSubtype="8"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slide(fromLeft)">
                                      <p:cBhvr>
                                        <p:cTn id="22" dur="500"/>
                                        <p:tgtEl>
                                          <p:spTgt spid="24"/>
                                        </p:tgtEl>
                                      </p:cBhvr>
                                    </p:animEffect>
                                  </p:childTnLst>
                                </p:cTn>
                              </p:par>
                            </p:childTnLst>
                          </p:cTn>
                        </p:par>
                        <p:par>
                          <p:cTn id="23" fill="hold">
                            <p:stCondLst>
                              <p:cond delay="2500"/>
                            </p:stCondLst>
                            <p:childTnLst>
                              <p:par>
                                <p:cTn id="24" presetID="27" presetClass="entr" presetSubtype="0" fill="hold" nodeType="afterEffect">
                                  <p:stCondLst>
                                    <p:cond delay="0"/>
                                  </p:stCondLst>
                                  <p:iterate type="lt">
                                    <p:tmPct val="50000"/>
                                  </p:iterate>
                                  <p:childTnLst>
                                    <p:set>
                                      <p:cBhvr>
                                        <p:cTn id="25" dur="1" fill="hold">
                                          <p:stCondLst>
                                            <p:cond delay="0"/>
                                          </p:stCondLst>
                                        </p:cTn>
                                        <p:tgtEl>
                                          <p:spTgt spid="28">
                                            <p:txEl>
                                              <p:pRg st="0" end="0"/>
                                            </p:txEl>
                                          </p:spTgt>
                                        </p:tgtEl>
                                        <p:attrNameLst>
                                          <p:attrName>style.visibility</p:attrName>
                                        </p:attrNameLst>
                                      </p:cBhvr>
                                      <p:to>
                                        <p:strVal val="visible"/>
                                      </p:to>
                                    </p:set>
                                    <p:anim calcmode="discrete" valueType="clr">
                                      <p:cBhvr override="childStyle">
                                        <p:cTn id="26" dur="80"/>
                                        <p:tgtEl>
                                          <p:spTgt spid="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8">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2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516283" y="1549643"/>
            <a:ext cx="4559032" cy="43852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5243328" y="1549643"/>
            <a:ext cx="4560783" cy="43852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fontAlgn="auto"/>
            <a:fld id="{11DB9ACC-C9A9-4148-9663-8550CDAC0986}" type="datetime1">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F1CFF64-233D-4F42-819A-46B43E79E82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504031" y="1491051"/>
            <a:ext cx="4454027" cy="6213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504031" y="2112449"/>
            <a:ext cx="4454027" cy="38378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5120817" y="1491051"/>
            <a:ext cx="4455777" cy="6213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5120817" y="2112449"/>
            <a:ext cx="4455777" cy="38378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10" name="标题 1"/>
          <p:cNvSpPr>
            <a:spLocks noGrp="1"/>
          </p:cNvSpPr>
          <p:nvPr>
            <p:ph type="title"/>
          </p:nvPr>
        </p:nvSpPr>
        <p:spPr>
          <a:xfrm>
            <a:off x="1148127" y="359208"/>
            <a:ext cx="4896319" cy="442954"/>
          </a:xfrm>
        </p:spPr>
        <p:txBody>
          <a:bodyPr/>
          <a:lstStyle/>
          <a:p>
            <a:pPr fontAlgn="auto"/>
            <a:r>
              <a:rPr lang="zh-CN" altLang="en-US" strike="noStrike" noProof="1"/>
              <a:t>单击此处编辑母版标题样式</a:t>
            </a:r>
            <a:endParaRPr lang="zh-CN" altLang="en-US" strike="noStrike" noProof="1"/>
          </a:p>
        </p:txBody>
      </p:sp>
      <p:sp>
        <p:nvSpPr>
          <p:cNvPr id="2" name="日期占位符 1"/>
          <p:cNvSpPr>
            <a:spLocks noGrp="1"/>
          </p:cNvSpPr>
          <p:nvPr>
            <p:ph type="dt" sz="half" idx="10"/>
          </p:nvPr>
        </p:nvSpPr>
        <p:spPr/>
        <p:txBody>
          <a:bodyPr/>
          <a:lstStyle/>
          <a:p>
            <a:pPr fontAlgn="auto"/>
            <a:fld id="{11DB9ACC-C9A9-4148-9663-8550CDAC0986}" type="datetime1">
              <a:rPr lang="zh-CN" altLang="en-US" strike="noStrike" noProof="1" smtClean="0">
                <a:latin typeface="+mn-lt"/>
                <a:ea typeface="+mn-ea"/>
                <a:cs typeface="+mn-cs"/>
              </a:rPr>
            </a:fld>
            <a:endParaRPr lang="zh-CN" altLang="en-US" strike="noStrike" noProof="1"/>
          </a:p>
        </p:txBody>
      </p:sp>
      <p:sp>
        <p:nvSpPr>
          <p:cNvPr id="7" name="页脚占位符 6"/>
          <p:cNvSpPr>
            <a:spLocks noGrp="1"/>
          </p:cNvSpPr>
          <p:nvPr>
            <p:ph type="ftr" sz="quarter" idx="11"/>
          </p:nvPr>
        </p:nvSpPr>
        <p:spPr/>
        <p:txBody>
          <a:bodyPr/>
          <a:lstStyle/>
          <a:p>
            <a:pPr fontAlgn="auto"/>
            <a:endParaRPr lang="zh-CN" altLang="en-US" strike="noStrike" noProof="1"/>
          </a:p>
        </p:txBody>
      </p:sp>
      <p:sp>
        <p:nvSpPr>
          <p:cNvPr id="8" name="灯片编号占位符 7"/>
          <p:cNvSpPr>
            <a:spLocks noGrp="1"/>
          </p:cNvSpPr>
          <p:nvPr>
            <p:ph type="sldNum" sz="quarter" idx="12"/>
          </p:nvPr>
        </p:nvSpPr>
        <p:spPr/>
        <p:txBody>
          <a:bodyPr/>
          <a:lstStyle/>
          <a:p>
            <a:pPr fontAlgn="auto"/>
            <a:fld id="{4F1CFF64-233D-4F42-819A-46B43E79E82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11DB9ACC-C9A9-4148-9663-8550CDAC0986}" type="datetime1">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F1CFF64-233D-4F42-819A-46B43E79E82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75875" y="4662807"/>
            <a:ext cx="6048375" cy="550471"/>
          </a:xfrm>
        </p:spPr>
        <p:txBody>
          <a:bodyPr anchor="b"/>
          <a:lstStyle>
            <a:lvl1pPr algn="l">
              <a:defRPr sz="2000" b="1"/>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1975875" y="595188"/>
            <a:ext cx="6048375" cy="39966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1975875" y="5213276"/>
            <a:ext cx="6048375" cy="78176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11DB9ACC-C9A9-4148-9663-8550CDAC0986}" type="datetime1">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F1CFF64-233D-4F42-819A-46B43E79E82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11DB9ACC-C9A9-4148-9663-8550CDAC0986}" type="datetime1">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F1CFF64-233D-4F42-819A-46B43E79E82A}"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jpe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3.png"/><Relationship Id="rId10" Type="http://schemas.openxmlformats.org/officeDocument/2006/relationships/image" Target="../media/image2.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9"/>
        </a:blipFill>
        <a:effectLst/>
      </p:bgPr>
    </p:bg>
    <p:spTree>
      <p:nvGrpSpPr>
        <p:cNvPr id="1" name=""/>
        <p:cNvGrpSpPr/>
        <p:nvPr/>
      </p:nvGrpSpPr>
      <p:grpSpPr>
        <a:xfrm>
          <a:off x="0" y="0"/>
          <a:ext cx="0" cy="0"/>
          <a:chOff x="0" y="0"/>
          <a:chExt cx="0" cy="0"/>
        </a:xfrm>
      </p:grpSpPr>
      <p:pic>
        <p:nvPicPr>
          <p:cNvPr id="1026" name="Picture 2" descr="D:\360安全浏览器下载\PPT模板\总结PPT\02.jpg"/>
          <p:cNvPicPr>
            <a:picLocks noChangeAspect="1"/>
          </p:cNvPicPr>
          <p:nvPr/>
        </p:nvPicPr>
        <p:blipFill>
          <a:blip r:embed="rId10"/>
          <a:stretch>
            <a:fillRect/>
          </a:stretch>
        </p:blipFill>
        <p:spPr>
          <a:xfrm>
            <a:off x="1588" y="1588"/>
            <a:ext cx="10079037" cy="6659562"/>
          </a:xfrm>
          <a:prstGeom prst="rect">
            <a:avLst/>
          </a:prstGeom>
          <a:noFill/>
          <a:ln w="9525">
            <a:noFill/>
          </a:ln>
        </p:spPr>
      </p:pic>
      <p:sp>
        <p:nvSpPr>
          <p:cNvPr id="1027" name="标题占位符 1"/>
          <p:cNvSpPr>
            <a:spLocks noGrp="1"/>
          </p:cNvSpPr>
          <p:nvPr>
            <p:ph type="title"/>
          </p:nvPr>
        </p:nvSpPr>
        <p:spPr>
          <a:xfrm>
            <a:off x="1147763" y="358775"/>
            <a:ext cx="4897437" cy="442913"/>
          </a:xfrm>
          <a:prstGeom prst="rect">
            <a:avLst/>
          </a:prstGeom>
          <a:noFill/>
          <a:ln w="9525">
            <a:noFill/>
          </a:ln>
        </p:spPr>
        <p:txBody>
          <a:bodyPr vert="horz" lIns="91440" tIns="45720" rIns="91440" bIns="45720" anchor="ctr"/>
          <a:lstStyle/>
          <a:p>
            <a:pPr lvl="0"/>
            <a:r>
              <a:rPr lang="zh-CN" altLang="en-US" dirty="0"/>
              <a:t>单击此处编辑母版标题样式</a:t>
            </a:r>
            <a:endParaRPr lang="zh-CN" altLang="en-US" dirty="0"/>
          </a:p>
        </p:txBody>
      </p:sp>
      <p:sp>
        <p:nvSpPr>
          <p:cNvPr id="1028" name="文本占位符 2"/>
          <p:cNvSpPr>
            <a:spLocks noGrp="1"/>
          </p:cNvSpPr>
          <p:nvPr>
            <p:ph type="body"/>
          </p:nvPr>
        </p:nvSpPr>
        <p:spPr>
          <a:xfrm>
            <a:off x="504825" y="1554163"/>
            <a:ext cx="9072563" cy="4395787"/>
          </a:xfrm>
          <a:prstGeom prst="rect">
            <a:avLst/>
          </a:prstGeom>
          <a:noFill/>
          <a:ln w="9525">
            <a:noFill/>
          </a:ln>
        </p:spPr>
        <p:txBody>
          <a:bodyPr vert="horz" lIns="91440" tIns="45720" rIns="91440" bIns="45720" anchor="t"/>
          <a:lstStyle/>
          <a:p>
            <a:pPr lvl="0" indent="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503238" y="6173788"/>
            <a:ext cx="2352675" cy="354013"/>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11DB9ACC-C9A9-4148-9663-8550CDAC0986}" type="datetime1">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3444875" y="6173788"/>
            <a:ext cx="3190875" cy="354013"/>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7224713" y="6173788"/>
            <a:ext cx="2352675" cy="354013"/>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4F1CFF64-233D-4F42-819A-46B43E79E82A}" type="slidenum">
              <a:rPr lang="zh-CN" altLang="en-US" strike="noStrike" noProof="1" smtClean="0">
                <a:latin typeface="+mn-lt"/>
                <a:ea typeface="+mn-ea"/>
                <a:cs typeface="+mn-cs"/>
              </a:rPr>
            </a:fld>
            <a:endParaRPr lang="zh-CN" altLang="en-US" strike="noStrike" noProof="1"/>
          </a:p>
        </p:txBody>
      </p:sp>
      <p:grpSp>
        <p:nvGrpSpPr>
          <p:cNvPr id="1032" name="组合 8"/>
          <p:cNvGrpSpPr/>
          <p:nvPr/>
        </p:nvGrpSpPr>
        <p:grpSpPr>
          <a:xfrm flipH="1">
            <a:off x="647700" y="377825"/>
            <a:ext cx="458788" cy="360363"/>
            <a:chOff x="4321499" y="-94107"/>
            <a:chExt cx="1738584" cy="1364552"/>
          </a:xfrm>
        </p:grpSpPr>
        <p:sp>
          <p:nvSpPr>
            <p:cNvPr id="10" name="等腰三角形 9"/>
            <p:cNvSpPr/>
            <p:nvPr/>
          </p:nvSpPr>
          <p:spPr>
            <a:xfrm rot="16200000">
              <a:off x="4227109" y="281"/>
              <a:ext cx="1364552" cy="1175773"/>
            </a:xfrm>
            <a:prstGeom prst="triangl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11" name="等腰三角形 10"/>
            <p:cNvSpPr/>
            <p:nvPr/>
          </p:nvSpPr>
          <p:spPr>
            <a:xfrm rot="16200000">
              <a:off x="4789919" y="281"/>
              <a:ext cx="1364552" cy="1175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solidFill>
                  <a:srgbClr val="1B676F"/>
                </a:solidFill>
              </a:endParaRPr>
            </a:p>
          </p:txBody>
        </p:sp>
      </p:grpSp>
      <p:cxnSp>
        <p:nvCxnSpPr>
          <p:cNvPr id="12" name="直接连接符 11"/>
          <p:cNvCxnSpPr/>
          <p:nvPr/>
        </p:nvCxnSpPr>
        <p:spPr>
          <a:xfrm>
            <a:off x="647700" y="809625"/>
            <a:ext cx="84963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36" name="图片 12"/>
          <p:cNvPicPr>
            <a:picLocks noChangeAspect="1"/>
          </p:cNvPicPr>
          <p:nvPr/>
        </p:nvPicPr>
        <p:blipFill>
          <a:blip r:embed="rId11"/>
          <a:stretch>
            <a:fillRect/>
          </a:stretch>
        </p:blipFill>
        <p:spPr>
          <a:xfrm>
            <a:off x="8307388" y="369888"/>
            <a:ext cx="833437" cy="3683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marL="0" algn="l" defTabSz="914400" rtl="0" eaLnBrk="1" latinLnBrk="0" hangingPunct="1">
        <a:spcBef>
          <a:spcPct val="0"/>
        </a:spcBef>
        <a:buNone/>
        <a:defRPr lang="zh-CN" altLang="en-US" sz="1800" kern="1200" dirty="0">
          <a:solidFill>
            <a:srgbClr val="1D85C5"/>
          </a:solidFill>
          <a:latin typeface="+mj-lt"/>
          <a:ea typeface="方正兰亭中黑_GBK" pitchFamily="2" charset="-122"/>
          <a:cs typeface="+mn-cs"/>
        </a:defRPr>
      </a:lvl1pPr>
    </p:titleStyle>
    <p:bodyStyle>
      <a:lvl1pPr marL="0" indent="0" algn="l" defTabSz="914400" rtl="0" eaLnBrk="1" latinLnBrk="0" hangingPunct="1">
        <a:spcBef>
          <a:spcPct val="20000"/>
        </a:spcBef>
        <a:buFontTx/>
        <a:buNone/>
        <a:defRPr sz="32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742950" indent="-285750" algn="l" defTabSz="914400" rtl="0" eaLnBrk="1" latinLnBrk="0" hangingPunct="1">
        <a:spcBef>
          <a:spcPct val="20000"/>
        </a:spcBef>
        <a:buFont typeface="Wingdings" panose="05000000000000000000" pitchFamily="2" charset="2"/>
        <a:buChar char="u"/>
        <a:defRPr sz="28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image" Target="../media/image2.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jpeg"/><Relationship Id="rId1"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wmf"/></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4.png"/><Relationship Id="rId7" Type="http://schemas.openxmlformats.org/officeDocument/2006/relationships/image" Target="../media/image53.png"/><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62.jpeg"/><Relationship Id="rId2" Type="http://schemas.openxmlformats.org/officeDocument/2006/relationships/image" Target="../media/image4.jpeg"/><Relationship Id="rId1"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notesSlide" Target="../notesSlides/notesSlide7.xml"/><Relationship Id="rId11" Type="http://schemas.openxmlformats.org/officeDocument/2006/relationships/slideLayout" Target="../slideLayouts/slideLayout2.xml"/><Relationship Id="rId10" Type="http://schemas.microsoft.com/office/2007/relationships/diagramDrawing" Target="../diagrams/drawing2.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4" Type="http://schemas.openxmlformats.org/officeDocument/2006/relationships/notesSlide" Target="../notesSlides/notesSlide8.xml"/><Relationship Id="rId23" Type="http://schemas.openxmlformats.org/officeDocument/2006/relationships/slideLayout" Target="../slideLayouts/slideLayout2.xml"/><Relationship Id="rId22" Type="http://schemas.openxmlformats.org/officeDocument/2006/relationships/image" Target="../media/image28.jpeg"/><Relationship Id="rId21" Type="http://schemas.openxmlformats.org/officeDocument/2006/relationships/image" Target="../media/image27.jpeg"/><Relationship Id="rId20" Type="http://schemas.openxmlformats.org/officeDocument/2006/relationships/image" Target="../media/image26.jpeg"/><Relationship Id="rId2" Type="http://schemas.openxmlformats.org/officeDocument/2006/relationships/image" Target="../media/image3.png"/><Relationship Id="rId19" Type="http://schemas.openxmlformats.org/officeDocument/2006/relationships/image" Target="../media/image25.jpeg"/><Relationship Id="rId18" Type="http://schemas.openxmlformats.org/officeDocument/2006/relationships/image" Target="../media/image24.jpeg"/><Relationship Id="rId17" Type="http://schemas.openxmlformats.org/officeDocument/2006/relationships/image" Target="../media/image23.jpeg"/><Relationship Id="rId16" Type="http://schemas.openxmlformats.org/officeDocument/2006/relationships/image" Target="../media/image22.jpeg"/><Relationship Id="rId15" Type="http://schemas.openxmlformats.org/officeDocument/2006/relationships/image" Target="../media/image21.jpeg"/><Relationship Id="rId14" Type="http://schemas.openxmlformats.org/officeDocument/2006/relationships/image" Target="../media/image20.jpeg"/><Relationship Id="rId13" Type="http://schemas.openxmlformats.org/officeDocument/2006/relationships/image" Target="../media/image19.jpeg"/><Relationship Id="rId12" Type="http://schemas.openxmlformats.org/officeDocument/2006/relationships/image" Target="../media/image18.jpeg"/><Relationship Id="rId11" Type="http://schemas.openxmlformats.org/officeDocument/2006/relationships/image" Target="../media/image17.jpeg"/><Relationship Id="rId10" Type="http://schemas.openxmlformats.org/officeDocument/2006/relationships/image" Target="../media/image16.jpe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4.jpeg"/><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3.png"/><Relationship Id="rId10" Type="http://schemas.openxmlformats.org/officeDocument/2006/relationships/notesSlide" Target="../notesSlides/notesSlide9.xml"/><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D:\360安全浏览器下载\PPT模板\总结PPT\02.jpg"/>
          <p:cNvPicPr>
            <a:picLocks noChangeAspect="1"/>
          </p:cNvPicPr>
          <p:nvPr/>
        </p:nvPicPr>
        <p:blipFill>
          <a:blip r:embed="rId1"/>
          <a:stretch>
            <a:fillRect/>
          </a:stretch>
        </p:blipFill>
        <p:spPr>
          <a:xfrm>
            <a:off x="-246062" y="0"/>
            <a:ext cx="10079037" cy="6659563"/>
          </a:xfrm>
          <a:prstGeom prst="rect">
            <a:avLst/>
          </a:prstGeom>
          <a:noFill/>
          <a:ln w="9525">
            <a:noFill/>
          </a:ln>
        </p:spPr>
      </p:pic>
      <p:sp>
        <p:nvSpPr>
          <p:cNvPr id="42" name="任意多边形 41"/>
          <p:cNvSpPr/>
          <p:nvPr/>
        </p:nvSpPr>
        <p:spPr>
          <a:xfrm>
            <a:off x="7645400" y="5915025"/>
            <a:ext cx="2438400" cy="749300"/>
          </a:xfrm>
          <a:custGeom>
            <a:avLst/>
            <a:gdLst>
              <a:gd name="connsiteX0" fmla="*/ 2433233 w 2438400"/>
              <a:gd name="connsiteY0" fmla="*/ 0 h 749085"/>
              <a:gd name="connsiteX1" fmla="*/ 764583 w 2438400"/>
              <a:gd name="connsiteY1" fmla="*/ 0 h 749085"/>
              <a:gd name="connsiteX2" fmla="*/ 0 w 2438400"/>
              <a:gd name="connsiteY2" fmla="*/ 749085 h 749085"/>
              <a:gd name="connsiteX3" fmla="*/ 2438400 w 2438400"/>
              <a:gd name="connsiteY3" fmla="*/ 749085 h 749085"/>
              <a:gd name="connsiteX4" fmla="*/ 2433233 w 2438400"/>
              <a:gd name="connsiteY4" fmla="*/ 0 h 749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749085">
                <a:moveTo>
                  <a:pt x="2433233" y="0"/>
                </a:moveTo>
                <a:lnTo>
                  <a:pt x="764583" y="0"/>
                </a:lnTo>
                <a:lnTo>
                  <a:pt x="0" y="749085"/>
                </a:lnTo>
                <a:lnTo>
                  <a:pt x="2438400" y="749085"/>
                </a:lnTo>
                <a:cubicBezTo>
                  <a:pt x="2436678" y="499390"/>
                  <a:pt x="2434955" y="249695"/>
                  <a:pt x="2433233" y="0"/>
                </a:cubicBezTo>
                <a:close/>
              </a:path>
            </a:pathLst>
          </a:cu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0" name="任意多边形 39"/>
          <p:cNvSpPr/>
          <p:nvPr/>
        </p:nvSpPr>
        <p:spPr>
          <a:xfrm>
            <a:off x="-7937" y="0"/>
            <a:ext cx="8164513" cy="3617913"/>
          </a:xfrm>
          <a:custGeom>
            <a:avLst/>
            <a:gdLst>
              <a:gd name="connsiteX0" fmla="*/ 0 w 8164864"/>
              <a:gd name="connsiteY0" fmla="*/ 3058789 h 3617140"/>
              <a:gd name="connsiteX1" fmla="*/ 5138442 w 8164864"/>
              <a:gd name="connsiteY1" fmla="*/ 3058789 h 3617140"/>
              <a:gd name="connsiteX2" fmla="*/ 7962563 w 8164864"/>
              <a:gd name="connsiteY2" fmla="*/ 0 h 3617140"/>
              <a:gd name="connsiteX3" fmla="*/ 8164864 w 8164864"/>
              <a:gd name="connsiteY3" fmla="*/ 0 h 3617140"/>
              <a:gd name="connsiteX4" fmla="*/ 4839037 w 8164864"/>
              <a:gd name="connsiteY4" fmla="*/ 3617140 h 3617140"/>
              <a:gd name="connsiteX5" fmla="*/ 0 w 8164864"/>
              <a:gd name="connsiteY5" fmla="*/ 3617140 h 3617140"/>
              <a:gd name="connsiteX6" fmla="*/ 0 w 8164864"/>
              <a:gd name="connsiteY6" fmla="*/ 3058789 h 361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4864" h="3617140">
                <a:moveTo>
                  <a:pt x="0" y="3058789"/>
                </a:moveTo>
                <a:lnTo>
                  <a:pt x="5138442" y="3058789"/>
                </a:lnTo>
                <a:lnTo>
                  <a:pt x="7962563" y="0"/>
                </a:lnTo>
                <a:lnTo>
                  <a:pt x="8164864" y="0"/>
                </a:lnTo>
                <a:lnTo>
                  <a:pt x="4839037" y="3617140"/>
                </a:lnTo>
                <a:lnTo>
                  <a:pt x="0" y="3617140"/>
                </a:lnTo>
                <a:lnTo>
                  <a:pt x="0" y="3058789"/>
                </a:lnTo>
                <a:close/>
              </a:path>
            </a:pathLst>
          </a:cu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4" name="任意多边形 33"/>
          <p:cNvSpPr/>
          <p:nvPr/>
        </p:nvSpPr>
        <p:spPr>
          <a:xfrm>
            <a:off x="5651500" y="-11112"/>
            <a:ext cx="4440238" cy="5794375"/>
          </a:xfrm>
          <a:custGeom>
            <a:avLst/>
            <a:gdLst>
              <a:gd name="connsiteX0" fmla="*/ 0 w 4439798"/>
              <a:gd name="connsiteY0" fmla="*/ 2974554 h 5794872"/>
              <a:gd name="connsiteX1" fmla="*/ 2666082 w 4439798"/>
              <a:gd name="connsiteY1" fmla="*/ 0 h 5794872"/>
              <a:gd name="connsiteX2" fmla="*/ 4439798 w 4439798"/>
              <a:gd name="connsiteY2" fmla="*/ 0 h 5794872"/>
              <a:gd name="connsiteX3" fmla="*/ 4428781 w 4439798"/>
              <a:gd name="connsiteY3" fmla="*/ 5794872 h 5794872"/>
              <a:gd name="connsiteX4" fmla="*/ 2809301 w 4439798"/>
              <a:gd name="connsiteY4" fmla="*/ 5794872 h 5794872"/>
              <a:gd name="connsiteX5" fmla="*/ 0 w 4439798"/>
              <a:gd name="connsiteY5" fmla="*/ 2974554 h 579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9798" h="5794872">
                <a:moveTo>
                  <a:pt x="0" y="2974554"/>
                </a:moveTo>
                <a:lnTo>
                  <a:pt x="2666082" y="0"/>
                </a:lnTo>
                <a:lnTo>
                  <a:pt x="4439798" y="0"/>
                </a:lnTo>
                <a:cubicBezTo>
                  <a:pt x="4436126" y="1931624"/>
                  <a:pt x="4432453" y="3863248"/>
                  <a:pt x="4428781" y="5794872"/>
                </a:cubicBezTo>
                <a:lnTo>
                  <a:pt x="2809301" y="5794872"/>
                </a:lnTo>
                <a:lnTo>
                  <a:pt x="0" y="2974554"/>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3" name="TextBox 12"/>
          <p:cNvSpPr txBox="1"/>
          <p:nvPr/>
        </p:nvSpPr>
        <p:spPr>
          <a:xfrm>
            <a:off x="253967" y="1733526"/>
            <a:ext cx="2000264" cy="1014730"/>
          </a:xfrm>
          <a:prstGeom prst="rect">
            <a:avLst/>
          </a:prstGeom>
          <a:noFill/>
        </p:spPr>
        <p:txBody>
          <a:bodyPr wrap="square" rtlCol="0">
            <a:spAutoFit/>
          </a:bodyPr>
          <a:lstStyle/>
          <a:p>
            <a:pPr algn="ctr" fontAlgn="auto"/>
            <a:r>
              <a:rPr lang="en-US" altLang="zh-CN" sz="3000" b="1" noProof="1" smtClean="0">
                <a:solidFill>
                  <a:srgbClr val="FF0000"/>
                </a:solidFill>
                <a:effectLst>
                  <a:innerShdw blurRad="63500" dist="50800" dir="15300000">
                    <a:schemeClr val="tx1">
                      <a:lumMod val="85000"/>
                      <a:lumOff val="15000"/>
                      <a:alpha val="68000"/>
                    </a:schemeClr>
                  </a:innerShdw>
                </a:effectLst>
                <a:latin typeface="幼圆" panose="02010509060101010101" pitchFamily="49" charset="-122"/>
                <a:ea typeface="幼圆" panose="02010509060101010101" pitchFamily="49" charset="-122"/>
                <a:cs typeface="+mn-cs"/>
              </a:rPr>
              <a:t>2019</a:t>
            </a:r>
            <a:endParaRPr lang="en-US" altLang="zh-CN" sz="3000" b="1" noProof="1" smtClean="0">
              <a:solidFill>
                <a:srgbClr val="FF0000"/>
              </a:solidFill>
              <a:effectLst>
                <a:innerShdw blurRad="63500" dist="50800" dir="15300000">
                  <a:schemeClr val="tx1">
                    <a:lumMod val="85000"/>
                    <a:lumOff val="15000"/>
                    <a:alpha val="68000"/>
                  </a:schemeClr>
                </a:innerShdw>
              </a:effectLst>
              <a:latin typeface="幼圆" panose="02010509060101010101" pitchFamily="49" charset="-122"/>
              <a:ea typeface="幼圆" panose="02010509060101010101" pitchFamily="49" charset="-122"/>
            </a:endParaRPr>
          </a:p>
          <a:p>
            <a:pPr algn="ctr" fontAlgn="auto"/>
            <a:r>
              <a:rPr lang="zh-CN" altLang="en-US" sz="3000" b="1" noProof="1" smtClean="0">
                <a:solidFill>
                  <a:srgbClr val="198AD7"/>
                </a:solidFill>
                <a:effectLst>
                  <a:innerShdw blurRad="63500" dist="50800" dir="15300000">
                    <a:schemeClr val="tx1">
                      <a:lumMod val="85000"/>
                      <a:lumOff val="15000"/>
                      <a:alpha val="68000"/>
                    </a:schemeClr>
                  </a:innerShdw>
                </a:effectLst>
                <a:latin typeface="幼圆" panose="02010509060101010101" pitchFamily="49" charset="-122"/>
                <a:ea typeface="幼圆" panose="02010509060101010101" pitchFamily="49" charset="-122"/>
                <a:cs typeface="+mn-cs"/>
              </a:rPr>
              <a:t>筑梦前行</a:t>
            </a:r>
            <a:endParaRPr lang="zh-CN" altLang="en-US" sz="3000" b="1" noProof="1">
              <a:solidFill>
                <a:srgbClr val="198AD7"/>
              </a:solidFill>
              <a:effectLst>
                <a:innerShdw blurRad="63500" dist="50800" dir="15300000">
                  <a:schemeClr val="tx1">
                    <a:lumMod val="85000"/>
                    <a:lumOff val="15000"/>
                    <a:alpha val="68000"/>
                  </a:schemeClr>
                </a:innerShdw>
              </a:effectLst>
              <a:latin typeface="幼圆" panose="02010509060101010101" pitchFamily="49" charset="-122"/>
              <a:ea typeface="幼圆" panose="02010509060101010101" pitchFamily="49" charset="-122"/>
            </a:endParaRPr>
          </a:p>
        </p:txBody>
      </p:sp>
      <p:grpSp>
        <p:nvGrpSpPr>
          <p:cNvPr id="7174" name="组合 50"/>
          <p:cNvGrpSpPr/>
          <p:nvPr/>
        </p:nvGrpSpPr>
        <p:grpSpPr>
          <a:xfrm>
            <a:off x="6478588" y="4637088"/>
            <a:ext cx="920750" cy="920750"/>
            <a:chOff x="6479121" y="4637055"/>
            <a:chExt cx="920530" cy="920530"/>
          </a:xfrm>
        </p:grpSpPr>
        <p:sp>
          <p:nvSpPr>
            <p:cNvPr id="9" name="矩形 8"/>
            <p:cNvSpPr/>
            <p:nvPr/>
          </p:nvSpPr>
          <p:spPr>
            <a:xfrm rot="18930072">
              <a:off x="6479121" y="4637055"/>
              <a:ext cx="920530" cy="9205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176" name="TextBox 15"/>
            <p:cNvSpPr txBox="1"/>
            <p:nvPr/>
          </p:nvSpPr>
          <p:spPr>
            <a:xfrm>
              <a:off x="6696496" y="5202783"/>
              <a:ext cx="492443" cy="276999"/>
            </a:xfrm>
            <a:prstGeom prst="rect">
              <a:avLst/>
            </a:prstGeom>
            <a:noFill/>
            <a:ln w="9525">
              <a:noFill/>
            </a:ln>
          </p:spPr>
          <p:txBody>
            <a:bodyPr wrap="none" anchor="t">
              <a:spAutoFit/>
            </a:bodyPr>
            <a:lstStyle/>
            <a:p>
              <a:r>
                <a:rPr lang="zh-CN" altLang="en-US" sz="1200" dirty="0">
                  <a:solidFill>
                    <a:schemeClr val="bg1"/>
                  </a:solidFill>
                  <a:latin typeface="方正兰亭中黑_GBK" pitchFamily="2" charset="-122"/>
                  <a:ea typeface="方正兰亭中黑_GBK" pitchFamily="2" charset="-122"/>
                </a:rPr>
                <a:t>团结</a:t>
              </a:r>
              <a:endParaRPr lang="zh-CN" altLang="en-US" sz="1200" dirty="0">
                <a:solidFill>
                  <a:schemeClr val="bg1"/>
                </a:solidFill>
                <a:latin typeface="方正兰亭中黑_GBK" pitchFamily="2" charset="-122"/>
                <a:ea typeface="方正兰亭中黑_GBK" pitchFamily="2" charset="-122"/>
              </a:endParaRPr>
            </a:p>
          </p:txBody>
        </p:sp>
        <p:sp>
          <p:nvSpPr>
            <p:cNvPr id="7177" name="Freeform 41"/>
            <p:cNvSpPr>
              <a:spLocks noEditPoints="1"/>
            </p:cNvSpPr>
            <p:nvPr/>
          </p:nvSpPr>
          <p:spPr>
            <a:xfrm>
              <a:off x="6696496" y="4770735"/>
              <a:ext cx="432048" cy="415367"/>
            </a:xfrm>
            <a:custGeom>
              <a:avLst/>
              <a:gdLst/>
              <a:ahLst/>
              <a:cxnLst>
                <a:cxn ang="0">
                  <a:pos x="288261" y="160608"/>
                </a:cxn>
                <a:cxn ang="0">
                  <a:pos x="282757" y="172377"/>
                </a:cxn>
                <a:cxn ang="0">
                  <a:pos x="280693" y="180684"/>
                </a:cxn>
                <a:cxn ang="0">
                  <a:pos x="281381" y="195914"/>
                </a:cxn>
                <a:cxn ang="0">
                  <a:pos x="286885" y="211144"/>
                </a:cxn>
                <a:cxn ang="0">
                  <a:pos x="291701" y="218067"/>
                </a:cxn>
                <a:cxn ang="0">
                  <a:pos x="303396" y="228451"/>
                </a:cxn>
                <a:cxn ang="0">
                  <a:pos x="311652" y="231913"/>
                </a:cxn>
                <a:cxn ang="0">
                  <a:pos x="328851" y="138455"/>
                </a:cxn>
                <a:cxn ang="0">
                  <a:pos x="308900" y="143301"/>
                </a:cxn>
                <a:cxn ang="0">
                  <a:pos x="297892" y="149532"/>
                </a:cxn>
                <a:cxn ang="0">
                  <a:pos x="292389" y="155070"/>
                </a:cxn>
                <a:cxn ang="0">
                  <a:pos x="264182" y="48459"/>
                </a:cxn>
                <a:cxn ang="0">
                  <a:pos x="216024" y="96918"/>
                </a:cxn>
                <a:cxn ang="0">
                  <a:pos x="260742" y="195914"/>
                </a:cxn>
                <a:cxn ang="0">
                  <a:pos x="260742" y="175838"/>
                </a:cxn>
                <a:cxn ang="0">
                  <a:pos x="246982" y="106610"/>
                </a:cxn>
                <a:cxn ang="0">
                  <a:pos x="171305" y="186915"/>
                </a:cxn>
                <a:cxn ang="0">
                  <a:pos x="216024" y="274142"/>
                </a:cxn>
                <a:cxn ang="0">
                  <a:pos x="194008" y="276911"/>
                </a:cxn>
                <a:cxn ang="0">
                  <a:pos x="183689" y="264450"/>
                </a:cxn>
                <a:cxn ang="0">
                  <a:pos x="176809" y="258912"/>
                </a:cxn>
                <a:cxn ang="0">
                  <a:pos x="147226" y="246451"/>
                </a:cxn>
                <a:cxn ang="0">
                  <a:pos x="134155" y="245066"/>
                </a:cxn>
                <a:cxn ang="0">
                  <a:pos x="0" y="415367"/>
                </a:cxn>
                <a:cxn ang="0">
                  <a:pos x="57101" y="314294"/>
                </a:cxn>
                <a:cxn ang="0">
                  <a:pos x="148602" y="314294"/>
                </a:cxn>
                <a:cxn ang="0">
                  <a:pos x="207080" y="415367"/>
                </a:cxn>
                <a:cxn ang="0">
                  <a:pos x="194008" y="276911"/>
                </a:cxn>
                <a:cxn ang="0">
                  <a:pos x="297892" y="245066"/>
                </a:cxn>
                <a:cxn ang="0">
                  <a:pos x="284133" y="246451"/>
                </a:cxn>
                <a:cxn ang="0">
                  <a:pos x="248358" y="264450"/>
                </a:cxn>
                <a:cxn ang="0">
                  <a:pos x="242855" y="270680"/>
                </a:cxn>
                <a:cxn ang="0">
                  <a:pos x="267622" y="415367"/>
                </a:cxn>
                <a:cxn ang="0">
                  <a:pos x="282069" y="415367"/>
                </a:cxn>
                <a:cxn ang="0">
                  <a:pos x="388017" y="314294"/>
                </a:cxn>
                <a:cxn ang="0">
                  <a:pos x="432048" y="318448"/>
                </a:cxn>
                <a:cxn ang="0">
                  <a:pos x="103196" y="235374"/>
                </a:cxn>
                <a:cxn ang="0">
                  <a:pos x="127963" y="228451"/>
                </a:cxn>
                <a:cxn ang="0">
                  <a:pos x="134843" y="223605"/>
                </a:cxn>
                <a:cxn ang="0">
                  <a:pos x="148602" y="204222"/>
                </a:cxn>
                <a:cxn ang="0">
                  <a:pos x="150666" y="195222"/>
                </a:cxn>
                <a:cxn ang="0">
                  <a:pos x="150666" y="178607"/>
                </a:cxn>
                <a:cxn ang="0">
                  <a:pos x="147226" y="166839"/>
                </a:cxn>
                <a:cxn ang="0">
                  <a:pos x="143098" y="159916"/>
                </a:cxn>
                <a:cxn ang="0">
                  <a:pos x="134155" y="150224"/>
                </a:cxn>
                <a:cxn ang="0">
                  <a:pos x="127963" y="145378"/>
                </a:cxn>
                <a:cxn ang="0">
                  <a:pos x="103196" y="138455"/>
                </a:cxn>
              </a:cxnLst>
              <a:rect l="0" t="0" r="0" b="0"/>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chemeClr val="bg1"/>
            </a:solidFill>
            <a:ln w="9525">
              <a:noFill/>
            </a:ln>
          </p:spPr>
          <p:txBody>
            <a:bodyPr/>
            <a:lstStyle/>
            <a:p>
              <a:endParaRPr lang="zh-CN" altLang="en-US"/>
            </a:p>
          </p:txBody>
        </p:sp>
      </p:grpSp>
      <p:grpSp>
        <p:nvGrpSpPr>
          <p:cNvPr id="7178" name="组合 48"/>
          <p:cNvGrpSpPr/>
          <p:nvPr/>
        </p:nvGrpSpPr>
        <p:grpSpPr>
          <a:xfrm>
            <a:off x="5099050" y="3259138"/>
            <a:ext cx="919163" cy="920750"/>
            <a:chOff x="5098326" y="3258567"/>
            <a:chExt cx="920530" cy="920530"/>
          </a:xfrm>
        </p:grpSpPr>
        <p:sp>
          <p:nvSpPr>
            <p:cNvPr id="7" name="矩形 6"/>
            <p:cNvSpPr/>
            <p:nvPr/>
          </p:nvSpPr>
          <p:spPr>
            <a:xfrm rot="18930072">
              <a:off x="5098326" y="3258567"/>
              <a:ext cx="920530" cy="920530"/>
            </a:xfrm>
            <a:prstGeom prst="rect">
              <a:avLst/>
            </a:prstGeom>
            <a:solidFill>
              <a:srgbClr val="30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180" name="TextBox 14"/>
            <p:cNvSpPr txBox="1"/>
            <p:nvPr/>
          </p:nvSpPr>
          <p:spPr>
            <a:xfrm>
              <a:off x="5325963" y="3845664"/>
              <a:ext cx="492443" cy="276999"/>
            </a:xfrm>
            <a:prstGeom prst="rect">
              <a:avLst/>
            </a:prstGeom>
            <a:noFill/>
            <a:ln w="9525">
              <a:noFill/>
            </a:ln>
          </p:spPr>
          <p:txBody>
            <a:bodyPr wrap="none" anchor="t">
              <a:spAutoFit/>
            </a:bodyPr>
            <a:lstStyle/>
            <a:p>
              <a:r>
                <a:rPr lang="zh-CN" altLang="en-US" sz="1200" dirty="0">
                  <a:solidFill>
                    <a:schemeClr val="bg1"/>
                  </a:solidFill>
                  <a:latin typeface="方正兰亭中黑_GBK" pitchFamily="2" charset="-122"/>
                  <a:ea typeface="方正兰亭中黑_GBK" pitchFamily="2" charset="-122"/>
                </a:rPr>
                <a:t>诚信</a:t>
              </a:r>
              <a:endParaRPr lang="zh-CN" altLang="en-US" sz="1200" dirty="0">
                <a:solidFill>
                  <a:schemeClr val="bg1"/>
                </a:solidFill>
                <a:latin typeface="方正兰亭中黑_GBK" pitchFamily="2" charset="-122"/>
                <a:ea typeface="方正兰亭中黑_GBK" pitchFamily="2" charset="-122"/>
              </a:endParaRPr>
            </a:p>
          </p:txBody>
        </p:sp>
        <p:sp>
          <p:nvSpPr>
            <p:cNvPr id="7181" name="Freeform 12"/>
            <p:cNvSpPr>
              <a:spLocks noEditPoints="1"/>
            </p:cNvSpPr>
            <p:nvPr/>
          </p:nvSpPr>
          <p:spPr>
            <a:xfrm>
              <a:off x="5335669" y="3402583"/>
              <a:ext cx="410729" cy="385626"/>
            </a:xfrm>
            <a:custGeom>
              <a:avLst/>
              <a:gdLst/>
              <a:ahLst/>
              <a:cxnLst>
                <a:cxn ang="0">
                  <a:pos x="988" y="25"/>
                </a:cxn>
                <a:cxn ang="0">
                  <a:pos x="787" y="96"/>
                </a:cxn>
                <a:cxn ang="0">
                  <a:pos x="604" y="17"/>
                </a:cxn>
                <a:cxn ang="0">
                  <a:pos x="19" y="603"/>
                </a:cxn>
                <a:cxn ang="0">
                  <a:pos x="210" y="879"/>
                </a:cxn>
                <a:cxn ang="0">
                  <a:pos x="307" y="1056"/>
                </a:cxn>
                <a:cxn ang="0">
                  <a:pos x="433" y="1311"/>
                </a:cxn>
                <a:cxn ang="0">
                  <a:pos x="664" y="1410"/>
                </a:cxn>
                <a:cxn ang="0">
                  <a:pos x="926" y="1460"/>
                </a:cxn>
                <a:cxn ang="0">
                  <a:pos x="1029" y="1421"/>
                </a:cxn>
                <a:cxn ang="0">
                  <a:pos x="1190" y="1311"/>
                </a:cxn>
                <a:cxn ang="0">
                  <a:pos x="1228" y="1158"/>
                </a:cxn>
                <a:cxn ang="0">
                  <a:pos x="1353" y="1142"/>
                </a:cxn>
                <a:cxn ang="0">
                  <a:pos x="1395" y="991"/>
                </a:cxn>
                <a:cxn ang="0">
                  <a:pos x="1536" y="849"/>
                </a:cxn>
                <a:cxn ang="0">
                  <a:pos x="1589" y="703"/>
                </a:cxn>
                <a:cxn ang="0">
                  <a:pos x="1527" y="683"/>
                </a:cxn>
                <a:cxn ang="0">
                  <a:pos x="1460" y="722"/>
                </a:cxn>
                <a:cxn ang="0">
                  <a:pos x="1282" y="829"/>
                </a:cxn>
                <a:cxn ang="0">
                  <a:pos x="1286" y="844"/>
                </a:cxn>
                <a:cxn ang="0">
                  <a:pos x="1108" y="950"/>
                </a:cxn>
                <a:cxn ang="0">
                  <a:pos x="1160" y="1044"/>
                </a:cxn>
                <a:cxn ang="0">
                  <a:pos x="982" y="1151"/>
                </a:cxn>
                <a:cxn ang="0">
                  <a:pos x="1029" y="1235"/>
                </a:cxn>
                <a:cxn ang="0">
                  <a:pos x="851" y="1341"/>
                </a:cxn>
                <a:cxn ang="0">
                  <a:pos x="880" y="1414"/>
                </a:cxn>
                <a:cxn ang="0">
                  <a:pos x="730" y="1370"/>
                </a:cxn>
                <a:cxn ang="0">
                  <a:pos x="753" y="1317"/>
                </a:cxn>
                <a:cxn ang="0">
                  <a:pos x="928" y="1059"/>
                </a:cxn>
                <a:cxn ang="0">
                  <a:pos x="516" y="1358"/>
                </a:cxn>
                <a:cxn ang="0">
                  <a:pos x="553" y="1208"/>
                </a:cxn>
                <a:cxn ang="0">
                  <a:pos x="466" y="1215"/>
                </a:cxn>
                <a:cxn ang="0">
                  <a:pos x="353" y="1102"/>
                </a:cxn>
                <a:cxn ang="0">
                  <a:pos x="421" y="954"/>
                </a:cxn>
                <a:cxn ang="0">
                  <a:pos x="270" y="939"/>
                </a:cxn>
                <a:cxn ang="0">
                  <a:pos x="276" y="890"/>
                </a:cxn>
                <a:cxn ang="0">
                  <a:pos x="292" y="860"/>
                </a:cxn>
                <a:cxn ang="0">
                  <a:pos x="509" y="640"/>
                </a:cxn>
                <a:cxn ang="0">
                  <a:pos x="343" y="655"/>
                </a:cxn>
                <a:cxn ang="0">
                  <a:pos x="236" y="487"/>
                </a:cxn>
                <a:cxn ang="0">
                  <a:pos x="871" y="477"/>
                </a:cxn>
                <a:cxn ang="0">
                  <a:pos x="848" y="137"/>
                </a:cxn>
                <a:cxn ang="0">
                  <a:pos x="988" y="90"/>
                </a:cxn>
                <a:cxn ang="0">
                  <a:pos x="1527" y="683"/>
                </a:cxn>
              </a:cxnLst>
              <a:rect l="0" t="0" r="0" b="0"/>
              <a:pathLst>
                <a:path w="1615" h="1518">
                  <a:moveTo>
                    <a:pt x="1530" y="456"/>
                  </a:moveTo>
                  <a:lnTo>
                    <a:pt x="1169" y="95"/>
                  </a:lnTo>
                  <a:cubicBezTo>
                    <a:pt x="1126" y="52"/>
                    <a:pt x="1056" y="25"/>
                    <a:pt x="988" y="25"/>
                  </a:cubicBezTo>
                  <a:cubicBezTo>
                    <a:pt x="964" y="25"/>
                    <a:pt x="943" y="28"/>
                    <a:pt x="922" y="34"/>
                  </a:cubicBezTo>
                  <a:lnTo>
                    <a:pt x="907" y="39"/>
                  </a:lnTo>
                  <a:cubicBezTo>
                    <a:pt x="871" y="50"/>
                    <a:pt x="828" y="71"/>
                    <a:pt x="787" y="96"/>
                  </a:cubicBezTo>
                  <a:lnTo>
                    <a:pt x="786" y="96"/>
                  </a:lnTo>
                  <a:cubicBezTo>
                    <a:pt x="715" y="65"/>
                    <a:pt x="649" y="31"/>
                    <a:pt x="619" y="22"/>
                  </a:cubicBezTo>
                  <a:lnTo>
                    <a:pt x="604" y="17"/>
                  </a:lnTo>
                  <a:cubicBezTo>
                    <a:pt x="547" y="0"/>
                    <a:pt x="465" y="20"/>
                    <a:pt x="423" y="62"/>
                  </a:cubicBezTo>
                  <a:lnTo>
                    <a:pt x="62" y="423"/>
                  </a:lnTo>
                  <a:cubicBezTo>
                    <a:pt x="20" y="465"/>
                    <a:pt x="0" y="546"/>
                    <a:pt x="19" y="603"/>
                  </a:cubicBezTo>
                  <a:lnTo>
                    <a:pt x="26" y="625"/>
                  </a:lnTo>
                  <a:cubicBezTo>
                    <a:pt x="45" y="682"/>
                    <a:pt x="94" y="763"/>
                    <a:pt x="137" y="805"/>
                  </a:cubicBezTo>
                  <a:lnTo>
                    <a:pt x="210" y="879"/>
                  </a:lnTo>
                  <a:cubicBezTo>
                    <a:pt x="195" y="931"/>
                    <a:pt x="204" y="984"/>
                    <a:pt x="241" y="1021"/>
                  </a:cubicBezTo>
                  <a:cubicBezTo>
                    <a:pt x="259" y="1039"/>
                    <a:pt x="282" y="1051"/>
                    <a:pt x="307" y="1056"/>
                  </a:cubicBezTo>
                  <a:cubicBezTo>
                    <a:pt x="238" y="1125"/>
                    <a:pt x="228" y="1224"/>
                    <a:pt x="286" y="1282"/>
                  </a:cubicBezTo>
                  <a:cubicBezTo>
                    <a:pt x="310" y="1306"/>
                    <a:pt x="344" y="1320"/>
                    <a:pt x="381" y="1320"/>
                  </a:cubicBezTo>
                  <a:cubicBezTo>
                    <a:pt x="398" y="1320"/>
                    <a:pt x="415" y="1316"/>
                    <a:pt x="433" y="1311"/>
                  </a:cubicBezTo>
                  <a:cubicBezTo>
                    <a:pt x="433" y="1347"/>
                    <a:pt x="446" y="1380"/>
                    <a:pt x="470" y="1404"/>
                  </a:cubicBezTo>
                  <a:cubicBezTo>
                    <a:pt x="494" y="1428"/>
                    <a:pt x="528" y="1442"/>
                    <a:pt x="565" y="1442"/>
                  </a:cubicBezTo>
                  <a:cubicBezTo>
                    <a:pt x="599" y="1442"/>
                    <a:pt x="634" y="1430"/>
                    <a:pt x="664" y="1410"/>
                  </a:cubicBezTo>
                  <a:cubicBezTo>
                    <a:pt x="669" y="1436"/>
                    <a:pt x="681" y="1461"/>
                    <a:pt x="700" y="1480"/>
                  </a:cubicBezTo>
                  <a:cubicBezTo>
                    <a:pt x="725" y="1504"/>
                    <a:pt x="758" y="1518"/>
                    <a:pt x="795" y="1518"/>
                  </a:cubicBezTo>
                  <a:cubicBezTo>
                    <a:pt x="841" y="1518"/>
                    <a:pt x="889" y="1496"/>
                    <a:pt x="926" y="1460"/>
                  </a:cubicBezTo>
                  <a:lnTo>
                    <a:pt x="946" y="1440"/>
                  </a:lnTo>
                  <a:cubicBezTo>
                    <a:pt x="969" y="1445"/>
                    <a:pt x="994" y="1442"/>
                    <a:pt x="1016" y="1429"/>
                  </a:cubicBezTo>
                  <a:lnTo>
                    <a:pt x="1029" y="1421"/>
                  </a:lnTo>
                  <a:cubicBezTo>
                    <a:pt x="1066" y="1398"/>
                    <a:pt x="1083" y="1354"/>
                    <a:pt x="1072" y="1314"/>
                  </a:cubicBezTo>
                  <a:lnTo>
                    <a:pt x="1082" y="1304"/>
                  </a:lnTo>
                  <a:cubicBezTo>
                    <a:pt x="1112" y="1328"/>
                    <a:pt x="1155" y="1332"/>
                    <a:pt x="1190" y="1311"/>
                  </a:cubicBezTo>
                  <a:lnTo>
                    <a:pt x="1203" y="1303"/>
                  </a:lnTo>
                  <a:cubicBezTo>
                    <a:pt x="1249" y="1276"/>
                    <a:pt x="1263" y="1217"/>
                    <a:pt x="1236" y="1172"/>
                  </a:cubicBezTo>
                  <a:lnTo>
                    <a:pt x="1228" y="1158"/>
                  </a:lnTo>
                  <a:lnTo>
                    <a:pt x="1238" y="1148"/>
                  </a:lnTo>
                  <a:cubicBezTo>
                    <a:pt x="1268" y="1167"/>
                    <a:pt x="1307" y="1169"/>
                    <a:pt x="1340" y="1150"/>
                  </a:cubicBezTo>
                  <a:lnTo>
                    <a:pt x="1353" y="1142"/>
                  </a:lnTo>
                  <a:cubicBezTo>
                    <a:pt x="1399" y="1115"/>
                    <a:pt x="1413" y="1056"/>
                    <a:pt x="1386" y="1010"/>
                  </a:cubicBezTo>
                  <a:lnTo>
                    <a:pt x="1382" y="1004"/>
                  </a:lnTo>
                  <a:lnTo>
                    <a:pt x="1395" y="991"/>
                  </a:lnTo>
                  <a:cubicBezTo>
                    <a:pt x="1424" y="1006"/>
                    <a:pt x="1460" y="1007"/>
                    <a:pt x="1490" y="989"/>
                  </a:cubicBezTo>
                  <a:lnTo>
                    <a:pt x="1504" y="981"/>
                  </a:lnTo>
                  <a:cubicBezTo>
                    <a:pt x="1549" y="954"/>
                    <a:pt x="1564" y="894"/>
                    <a:pt x="1536" y="849"/>
                  </a:cubicBezTo>
                  <a:lnTo>
                    <a:pt x="1528" y="835"/>
                  </a:lnTo>
                  <a:cubicBezTo>
                    <a:pt x="1551" y="798"/>
                    <a:pt x="1571" y="758"/>
                    <a:pt x="1582" y="724"/>
                  </a:cubicBezTo>
                  <a:lnTo>
                    <a:pt x="1589" y="703"/>
                  </a:lnTo>
                  <a:cubicBezTo>
                    <a:pt x="1615" y="622"/>
                    <a:pt x="1590" y="516"/>
                    <a:pt x="1530" y="456"/>
                  </a:cubicBezTo>
                  <a:close/>
                  <a:moveTo>
                    <a:pt x="1527" y="683"/>
                  </a:moveTo>
                  <a:lnTo>
                    <a:pt x="1527" y="683"/>
                  </a:lnTo>
                  <a:lnTo>
                    <a:pt x="1520" y="704"/>
                  </a:lnTo>
                  <a:cubicBezTo>
                    <a:pt x="1513" y="724"/>
                    <a:pt x="1503" y="748"/>
                    <a:pt x="1490" y="771"/>
                  </a:cubicBezTo>
                  <a:lnTo>
                    <a:pt x="1460" y="722"/>
                  </a:lnTo>
                  <a:cubicBezTo>
                    <a:pt x="1433" y="677"/>
                    <a:pt x="1374" y="662"/>
                    <a:pt x="1328" y="689"/>
                  </a:cubicBezTo>
                  <a:lnTo>
                    <a:pt x="1315" y="697"/>
                  </a:lnTo>
                  <a:cubicBezTo>
                    <a:pt x="1270" y="724"/>
                    <a:pt x="1255" y="784"/>
                    <a:pt x="1282" y="829"/>
                  </a:cubicBezTo>
                  <a:lnTo>
                    <a:pt x="1351" y="943"/>
                  </a:lnTo>
                  <a:lnTo>
                    <a:pt x="1348" y="946"/>
                  </a:lnTo>
                  <a:lnTo>
                    <a:pt x="1286" y="844"/>
                  </a:lnTo>
                  <a:cubicBezTo>
                    <a:pt x="1259" y="798"/>
                    <a:pt x="1200" y="783"/>
                    <a:pt x="1154" y="811"/>
                  </a:cubicBezTo>
                  <a:lnTo>
                    <a:pt x="1141" y="819"/>
                  </a:lnTo>
                  <a:cubicBezTo>
                    <a:pt x="1096" y="846"/>
                    <a:pt x="1081" y="905"/>
                    <a:pt x="1108" y="950"/>
                  </a:cubicBezTo>
                  <a:lnTo>
                    <a:pt x="1196" y="1097"/>
                  </a:lnTo>
                  <a:lnTo>
                    <a:pt x="1193" y="1100"/>
                  </a:lnTo>
                  <a:lnTo>
                    <a:pt x="1160" y="1044"/>
                  </a:lnTo>
                  <a:cubicBezTo>
                    <a:pt x="1133" y="999"/>
                    <a:pt x="1073" y="984"/>
                    <a:pt x="1028" y="1011"/>
                  </a:cubicBezTo>
                  <a:lnTo>
                    <a:pt x="1015" y="1020"/>
                  </a:lnTo>
                  <a:cubicBezTo>
                    <a:pt x="970" y="1047"/>
                    <a:pt x="955" y="1106"/>
                    <a:pt x="982" y="1151"/>
                  </a:cubicBezTo>
                  <a:lnTo>
                    <a:pt x="1042" y="1251"/>
                  </a:lnTo>
                  <a:lnTo>
                    <a:pt x="1040" y="1253"/>
                  </a:lnTo>
                  <a:lnTo>
                    <a:pt x="1029" y="1235"/>
                  </a:lnTo>
                  <a:cubicBezTo>
                    <a:pt x="1002" y="1189"/>
                    <a:pt x="943" y="1175"/>
                    <a:pt x="898" y="1202"/>
                  </a:cubicBezTo>
                  <a:lnTo>
                    <a:pt x="884" y="1210"/>
                  </a:lnTo>
                  <a:cubicBezTo>
                    <a:pt x="839" y="1237"/>
                    <a:pt x="824" y="1296"/>
                    <a:pt x="851" y="1341"/>
                  </a:cubicBezTo>
                  <a:lnTo>
                    <a:pt x="884" y="1396"/>
                  </a:lnTo>
                  <a:cubicBezTo>
                    <a:pt x="886" y="1399"/>
                    <a:pt x="888" y="1401"/>
                    <a:pt x="890" y="1404"/>
                  </a:cubicBezTo>
                  <a:lnTo>
                    <a:pt x="880" y="1414"/>
                  </a:lnTo>
                  <a:cubicBezTo>
                    <a:pt x="855" y="1439"/>
                    <a:pt x="823" y="1452"/>
                    <a:pt x="795" y="1452"/>
                  </a:cubicBezTo>
                  <a:cubicBezTo>
                    <a:pt x="776" y="1452"/>
                    <a:pt x="759" y="1447"/>
                    <a:pt x="746" y="1434"/>
                  </a:cubicBezTo>
                  <a:cubicBezTo>
                    <a:pt x="731" y="1418"/>
                    <a:pt x="725" y="1395"/>
                    <a:pt x="730" y="1370"/>
                  </a:cubicBezTo>
                  <a:cubicBezTo>
                    <a:pt x="732" y="1358"/>
                    <a:pt x="736" y="1346"/>
                    <a:pt x="742" y="1334"/>
                  </a:cubicBezTo>
                  <a:cubicBezTo>
                    <a:pt x="743" y="1333"/>
                    <a:pt x="744" y="1332"/>
                    <a:pt x="745" y="1330"/>
                  </a:cubicBezTo>
                  <a:cubicBezTo>
                    <a:pt x="747" y="1326"/>
                    <a:pt x="750" y="1321"/>
                    <a:pt x="753" y="1317"/>
                  </a:cubicBezTo>
                  <a:cubicBezTo>
                    <a:pt x="757" y="1311"/>
                    <a:pt x="762" y="1306"/>
                    <a:pt x="767" y="1300"/>
                  </a:cubicBezTo>
                  <a:lnTo>
                    <a:pt x="968" y="1100"/>
                  </a:lnTo>
                  <a:lnTo>
                    <a:pt x="928" y="1059"/>
                  </a:lnTo>
                  <a:lnTo>
                    <a:pt x="650" y="1337"/>
                  </a:lnTo>
                  <a:cubicBezTo>
                    <a:pt x="624" y="1363"/>
                    <a:pt x="593" y="1376"/>
                    <a:pt x="565" y="1376"/>
                  </a:cubicBezTo>
                  <a:cubicBezTo>
                    <a:pt x="546" y="1376"/>
                    <a:pt x="529" y="1370"/>
                    <a:pt x="516" y="1358"/>
                  </a:cubicBezTo>
                  <a:cubicBezTo>
                    <a:pt x="485" y="1327"/>
                    <a:pt x="495" y="1267"/>
                    <a:pt x="537" y="1224"/>
                  </a:cubicBezTo>
                  <a:lnTo>
                    <a:pt x="546" y="1215"/>
                  </a:lnTo>
                  <a:lnTo>
                    <a:pt x="553" y="1208"/>
                  </a:lnTo>
                  <a:lnTo>
                    <a:pt x="815" y="946"/>
                  </a:lnTo>
                  <a:lnTo>
                    <a:pt x="775" y="906"/>
                  </a:lnTo>
                  <a:lnTo>
                    <a:pt x="466" y="1215"/>
                  </a:lnTo>
                  <a:cubicBezTo>
                    <a:pt x="441" y="1240"/>
                    <a:pt x="409" y="1254"/>
                    <a:pt x="381" y="1254"/>
                  </a:cubicBezTo>
                  <a:cubicBezTo>
                    <a:pt x="362" y="1254"/>
                    <a:pt x="345" y="1248"/>
                    <a:pt x="332" y="1236"/>
                  </a:cubicBezTo>
                  <a:cubicBezTo>
                    <a:pt x="301" y="1205"/>
                    <a:pt x="311" y="1144"/>
                    <a:pt x="353" y="1102"/>
                  </a:cubicBezTo>
                  <a:lnTo>
                    <a:pt x="662" y="793"/>
                  </a:lnTo>
                  <a:lnTo>
                    <a:pt x="622" y="753"/>
                  </a:lnTo>
                  <a:lnTo>
                    <a:pt x="421" y="954"/>
                  </a:lnTo>
                  <a:cubicBezTo>
                    <a:pt x="395" y="979"/>
                    <a:pt x="363" y="993"/>
                    <a:pt x="335" y="993"/>
                  </a:cubicBezTo>
                  <a:cubicBezTo>
                    <a:pt x="317" y="993"/>
                    <a:pt x="300" y="987"/>
                    <a:pt x="287" y="975"/>
                  </a:cubicBezTo>
                  <a:cubicBezTo>
                    <a:pt x="277" y="965"/>
                    <a:pt x="272" y="952"/>
                    <a:pt x="270" y="939"/>
                  </a:cubicBezTo>
                  <a:cubicBezTo>
                    <a:pt x="268" y="928"/>
                    <a:pt x="269" y="916"/>
                    <a:pt x="272" y="904"/>
                  </a:cubicBezTo>
                  <a:cubicBezTo>
                    <a:pt x="272" y="903"/>
                    <a:pt x="272" y="901"/>
                    <a:pt x="273" y="900"/>
                  </a:cubicBezTo>
                  <a:cubicBezTo>
                    <a:pt x="274" y="897"/>
                    <a:pt x="275" y="894"/>
                    <a:pt x="276" y="890"/>
                  </a:cubicBezTo>
                  <a:cubicBezTo>
                    <a:pt x="277" y="886"/>
                    <a:pt x="279" y="882"/>
                    <a:pt x="281" y="878"/>
                  </a:cubicBezTo>
                  <a:cubicBezTo>
                    <a:pt x="282" y="876"/>
                    <a:pt x="283" y="874"/>
                    <a:pt x="284" y="872"/>
                  </a:cubicBezTo>
                  <a:cubicBezTo>
                    <a:pt x="287" y="868"/>
                    <a:pt x="289" y="864"/>
                    <a:pt x="292" y="860"/>
                  </a:cubicBezTo>
                  <a:cubicBezTo>
                    <a:pt x="293" y="859"/>
                    <a:pt x="294" y="857"/>
                    <a:pt x="295" y="856"/>
                  </a:cubicBezTo>
                  <a:cubicBezTo>
                    <a:pt x="299" y="851"/>
                    <a:pt x="303" y="846"/>
                    <a:pt x="307" y="841"/>
                  </a:cubicBezTo>
                  <a:lnTo>
                    <a:pt x="509" y="640"/>
                  </a:lnTo>
                  <a:lnTo>
                    <a:pt x="489" y="621"/>
                  </a:lnTo>
                  <a:cubicBezTo>
                    <a:pt x="479" y="611"/>
                    <a:pt x="471" y="599"/>
                    <a:pt x="466" y="586"/>
                  </a:cubicBezTo>
                  <a:lnTo>
                    <a:pt x="343" y="655"/>
                  </a:lnTo>
                  <a:cubicBezTo>
                    <a:pt x="325" y="666"/>
                    <a:pt x="304" y="671"/>
                    <a:pt x="284" y="671"/>
                  </a:cubicBezTo>
                  <a:cubicBezTo>
                    <a:pt x="248" y="671"/>
                    <a:pt x="214" y="654"/>
                    <a:pt x="195" y="625"/>
                  </a:cubicBezTo>
                  <a:cubicBezTo>
                    <a:pt x="165" y="578"/>
                    <a:pt x="184" y="516"/>
                    <a:pt x="236" y="487"/>
                  </a:cubicBezTo>
                  <a:lnTo>
                    <a:pt x="595" y="284"/>
                  </a:lnTo>
                  <a:cubicBezTo>
                    <a:pt x="606" y="298"/>
                    <a:pt x="620" y="311"/>
                    <a:pt x="636" y="322"/>
                  </a:cubicBezTo>
                  <a:lnTo>
                    <a:pt x="871" y="477"/>
                  </a:lnTo>
                  <a:cubicBezTo>
                    <a:pt x="941" y="524"/>
                    <a:pt x="1032" y="511"/>
                    <a:pt x="1073" y="449"/>
                  </a:cubicBezTo>
                  <a:cubicBezTo>
                    <a:pt x="1114" y="387"/>
                    <a:pt x="1091" y="298"/>
                    <a:pt x="1021" y="251"/>
                  </a:cubicBezTo>
                  <a:lnTo>
                    <a:pt x="848" y="137"/>
                  </a:lnTo>
                  <a:cubicBezTo>
                    <a:pt x="875" y="121"/>
                    <a:pt x="903" y="109"/>
                    <a:pt x="927" y="101"/>
                  </a:cubicBezTo>
                  <a:lnTo>
                    <a:pt x="942" y="96"/>
                  </a:lnTo>
                  <a:cubicBezTo>
                    <a:pt x="956" y="92"/>
                    <a:pt x="972" y="90"/>
                    <a:pt x="988" y="90"/>
                  </a:cubicBezTo>
                  <a:cubicBezTo>
                    <a:pt x="1037" y="90"/>
                    <a:pt x="1091" y="109"/>
                    <a:pt x="1123" y="141"/>
                  </a:cubicBezTo>
                  <a:lnTo>
                    <a:pt x="1484" y="502"/>
                  </a:lnTo>
                  <a:cubicBezTo>
                    <a:pt x="1526" y="544"/>
                    <a:pt x="1545" y="625"/>
                    <a:pt x="1527" y="683"/>
                  </a:cubicBezTo>
                  <a:close/>
                </a:path>
              </a:pathLst>
            </a:custGeom>
            <a:solidFill>
              <a:srgbClr val="FFFFFF"/>
            </a:solidFill>
            <a:ln w="9525">
              <a:noFill/>
            </a:ln>
          </p:spPr>
          <p:txBody>
            <a:bodyPr/>
            <a:lstStyle/>
            <a:p>
              <a:endParaRPr lang="zh-CN" altLang="en-US"/>
            </a:p>
          </p:txBody>
        </p:sp>
      </p:grpSp>
      <p:grpSp>
        <p:nvGrpSpPr>
          <p:cNvPr id="7182" name="组合 51"/>
          <p:cNvGrpSpPr/>
          <p:nvPr/>
        </p:nvGrpSpPr>
        <p:grpSpPr>
          <a:xfrm>
            <a:off x="7169150" y="5327650"/>
            <a:ext cx="920750" cy="920750"/>
            <a:chOff x="7169518" y="5327452"/>
            <a:chExt cx="920530" cy="920530"/>
          </a:xfrm>
        </p:grpSpPr>
        <p:sp>
          <p:nvSpPr>
            <p:cNvPr id="10" name="矩形 9"/>
            <p:cNvSpPr/>
            <p:nvPr/>
          </p:nvSpPr>
          <p:spPr>
            <a:xfrm rot="18930072">
              <a:off x="7169518" y="5327452"/>
              <a:ext cx="920530" cy="920530"/>
            </a:xfrm>
            <a:prstGeom prst="rect">
              <a:avLst/>
            </a:prstGeom>
            <a:solidFill>
              <a:srgbClr val="1A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184" name="TextBox 16"/>
            <p:cNvSpPr txBox="1"/>
            <p:nvPr/>
          </p:nvSpPr>
          <p:spPr>
            <a:xfrm>
              <a:off x="7402582" y="5850855"/>
              <a:ext cx="492443" cy="276999"/>
            </a:xfrm>
            <a:prstGeom prst="rect">
              <a:avLst/>
            </a:prstGeom>
            <a:noFill/>
            <a:ln w="9525">
              <a:noFill/>
            </a:ln>
          </p:spPr>
          <p:txBody>
            <a:bodyPr wrap="none" anchor="t">
              <a:spAutoFit/>
            </a:bodyPr>
            <a:lstStyle/>
            <a:p>
              <a:r>
                <a:rPr lang="zh-CN" altLang="en-US" sz="1200" dirty="0">
                  <a:solidFill>
                    <a:schemeClr val="bg1"/>
                  </a:solidFill>
                  <a:latin typeface="方正兰亭中黑_GBK" pitchFamily="2" charset="-122"/>
                  <a:ea typeface="方正兰亭中黑_GBK" pitchFamily="2" charset="-122"/>
                </a:rPr>
                <a:t>创新</a:t>
              </a:r>
              <a:endParaRPr lang="zh-CN" altLang="en-US" sz="1200" dirty="0">
                <a:solidFill>
                  <a:schemeClr val="bg1"/>
                </a:solidFill>
                <a:latin typeface="方正兰亭中黑_GBK" pitchFamily="2" charset="-122"/>
                <a:ea typeface="方正兰亭中黑_GBK" pitchFamily="2" charset="-122"/>
              </a:endParaRPr>
            </a:p>
          </p:txBody>
        </p:sp>
        <p:sp>
          <p:nvSpPr>
            <p:cNvPr id="7185" name="Freeform 34"/>
            <p:cNvSpPr>
              <a:spLocks noEditPoints="1"/>
            </p:cNvSpPr>
            <p:nvPr/>
          </p:nvSpPr>
          <p:spPr>
            <a:xfrm>
              <a:off x="7474590" y="5490815"/>
              <a:ext cx="318203" cy="339155"/>
            </a:xfrm>
            <a:custGeom>
              <a:avLst/>
              <a:gdLst/>
              <a:ahLst/>
              <a:cxnLst>
                <a:cxn ang="0">
                  <a:pos x="224" y="394"/>
                </a:cxn>
                <a:cxn ang="0">
                  <a:pos x="213" y="358"/>
                </a:cxn>
                <a:cxn ang="0">
                  <a:pos x="259" y="173"/>
                </a:cxn>
                <a:cxn ang="0">
                  <a:pos x="307" y="323"/>
                </a:cxn>
                <a:cxn ang="0">
                  <a:pos x="367" y="149"/>
                </a:cxn>
                <a:cxn ang="0">
                  <a:pos x="234" y="295"/>
                </a:cxn>
                <a:cxn ang="0">
                  <a:pos x="223" y="315"/>
                </a:cxn>
                <a:cxn ang="0">
                  <a:pos x="304" y="363"/>
                </a:cxn>
                <a:cxn ang="0">
                  <a:pos x="391" y="127"/>
                </a:cxn>
                <a:cxn ang="0">
                  <a:pos x="395" y="81"/>
                </a:cxn>
                <a:cxn ang="0">
                  <a:pos x="391" y="127"/>
                </a:cxn>
                <a:cxn ang="0">
                  <a:pos x="463" y="149"/>
                </a:cxn>
                <a:cxn ang="0">
                  <a:pos x="417" y="153"/>
                </a:cxn>
                <a:cxn ang="0">
                  <a:pos x="338" y="107"/>
                </a:cxn>
                <a:cxn ang="0">
                  <a:pos x="319" y="65"/>
                </a:cxn>
                <a:cxn ang="0">
                  <a:pos x="338" y="107"/>
                </a:cxn>
                <a:cxn ang="0">
                  <a:pos x="261" y="79"/>
                </a:cxn>
                <a:cxn ang="0">
                  <a:pos x="266" y="125"/>
                </a:cxn>
                <a:cxn ang="0">
                  <a:pos x="435" y="226"/>
                </a:cxn>
                <a:cxn ang="0">
                  <a:pos x="477" y="207"/>
                </a:cxn>
                <a:cxn ang="0">
                  <a:pos x="435" y="226"/>
                </a:cxn>
                <a:cxn ang="0">
                  <a:pos x="218" y="324"/>
                </a:cxn>
                <a:cxn ang="0">
                  <a:pos x="206" y="344"/>
                </a:cxn>
                <a:cxn ang="0">
                  <a:pos x="288" y="391"/>
                </a:cxn>
                <a:cxn ang="0">
                  <a:pos x="216" y="633"/>
                </a:cxn>
                <a:cxn ang="0">
                  <a:pos x="231" y="37"/>
                </a:cxn>
                <a:cxn ang="0">
                  <a:pos x="564" y="180"/>
                </a:cxn>
                <a:cxn ang="0">
                  <a:pos x="569" y="276"/>
                </a:cxn>
                <a:cxn ang="0">
                  <a:pos x="586" y="396"/>
                </a:cxn>
                <a:cxn ang="0">
                  <a:pos x="565" y="498"/>
                </a:cxn>
                <a:cxn ang="0">
                  <a:pos x="443" y="526"/>
                </a:cxn>
                <a:cxn ang="0">
                  <a:pos x="216" y="633"/>
                </a:cxn>
              </a:cxnLst>
              <a:rect l="0" t="0" r="0" b="0"/>
              <a:pathLst>
                <a:path w="593" h="633">
                  <a:moveTo>
                    <a:pt x="213" y="358"/>
                  </a:moveTo>
                  <a:cubicBezTo>
                    <a:pt x="207" y="371"/>
                    <a:pt x="212" y="386"/>
                    <a:pt x="224" y="394"/>
                  </a:cubicBezTo>
                  <a:cubicBezTo>
                    <a:pt x="235" y="400"/>
                    <a:pt x="248" y="398"/>
                    <a:pt x="257" y="390"/>
                  </a:cubicBezTo>
                  <a:lnTo>
                    <a:pt x="213" y="358"/>
                  </a:lnTo>
                  <a:close/>
                  <a:moveTo>
                    <a:pt x="367" y="149"/>
                  </a:moveTo>
                  <a:cubicBezTo>
                    <a:pt x="328" y="126"/>
                    <a:pt x="279" y="137"/>
                    <a:pt x="259" y="173"/>
                  </a:cubicBezTo>
                  <a:cubicBezTo>
                    <a:pt x="238" y="209"/>
                    <a:pt x="265" y="250"/>
                    <a:pt x="246" y="288"/>
                  </a:cubicBezTo>
                  <a:lnTo>
                    <a:pt x="307" y="323"/>
                  </a:lnTo>
                  <a:cubicBezTo>
                    <a:pt x="330" y="288"/>
                    <a:pt x="380" y="291"/>
                    <a:pt x="401" y="255"/>
                  </a:cubicBezTo>
                  <a:cubicBezTo>
                    <a:pt x="421" y="219"/>
                    <a:pt x="406" y="172"/>
                    <a:pt x="367" y="149"/>
                  </a:cubicBezTo>
                  <a:close/>
                  <a:moveTo>
                    <a:pt x="301" y="346"/>
                  </a:moveTo>
                  <a:lnTo>
                    <a:pt x="234" y="295"/>
                  </a:lnTo>
                  <a:cubicBezTo>
                    <a:pt x="229" y="292"/>
                    <a:pt x="223" y="293"/>
                    <a:pt x="219" y="298"/>
                  </a:cubicBezTo>
                  <a:cubicBezTo>
                    <a:pt x="216" y="304"/>
                    <a:pt x="218" y="311"/>
                    <a:pt x="223" y="315"/>
                  </a:cubicBezTo>
                  <a:lnTo>
                    <a:pt x="289" y="366"/>
                  </a:lnTo>
                  <a:cubicBezTo>
                    <a:pt x="295" y="370"/>
                    <a:pt x="301" y="368"/>
                    <a:pt x="304" y="363"/>
                  </a:cubicBezTo>
                  <a:cubicBezTo>
                    <a:pt x="308"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3"/>
                  </a:lnTo>
                  <a:lnTo>
                    <a:pt x="426" y="170"/>
                  </a:lnTo>
                  <a:close/>
                  <a:moveTo>
                    <a:pt x="338" y="107"/>
                  </a:moveTo>
                  <a:lnTo>
                    <a:pt x="338" y="65"/>
                  </a:lnTo>
                  <a:lnTo>
                    <a:pt x="319" y="65"/>
                  </a:lnTo>
                  <a:lnTo>
                    <a:pt x="319" y="106"/>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2"/>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3" y="526"/>
                  </a:lnTo>
                  <a:lnTo>
                    <a:pt x="448" y="633"/>
                  </a:lnTo>
                  <a:lnTo>
                    <a:pt x="216" y="633"/>
                  </a:lnTo>
                  <a:close/>
                </a:path>
              </a:pathLst>
            </a:custGeom>
            <a:solidFill>
              <a:schemeClr val="bg1"/>
            </a:solidFill>
            <a:ln w="9525">
              <a:noFill/>
            </a:ln>
          </p:spPr>
          <p:txBody>
            <a:bodyPr/>
            <a:lstStyle/>
            <a:p>
              <a:endParaRPr lang="zh-CN" altLang="en-US"/>
            </a:p>
          </p:txBody>
        </p:sp>
      </p:grpSp>
      <p:grpSp>
        <p:nvGrpSpPr>
          <p:cNvPr id="7186" name="组合 49"/>
          <p:cNvGrpSpPr/>
          <p:nvPr/>
        </p:nvGrpSpPr>
        <p:grpSpPr>
          <a:xfrm>
            <a:off x="5788025" y="3946525"/>
            <a:ext cx="920750" cy="920750"/>
            <a:chOff x="5788724" y="3946656"/>
            <a:chExt cx="920530" cy="920530"/>
          </a:xfrm>
        </p:grpSpPr>
        <p:sp>
          <p:nvSpPr>
            <p:cNvPr id="8" name="矩形 7"/>
            <p:cNvSpPr/>
            <p:nvPr/>
          </p:nvSpPr>
          <p:spPr>
            <a:xfrm rot="18930072">
              <a:off x="5788724" y="3946656"/>
              <a:ext cx="920530" cy="920530"/>
            </a:xfrm>
            <a:prstGeom prst="rect">
              <a:avLst/>
            </a:pr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188" name="TextBox 13"/>
            <p:cNvSpPr txBox="1"/>
            <p:nvPr/>
          </p:nvSpPr>
          <p:spPr>
            <a:xfrm>
              <a:off x="6034430" y="4493736"/>
              <a:ext cx="492443" cy="276999"/>
            </a:xfrm>
            <a:prstGeom prst="rect">
              <a:avLst/>
            </a:prstGeom>
            <a:noFill/>
            <a:ln w="9525">
              <a:noFill/>
            </a:ln>
          </p:spPr>
          <p:txBody>
            <a:bodyPr wrap="none" anchor="t">
              <a:spAutoFit/>
            </a:bodyPr>
            <a:lstStyle/>
            <a:p>
              <a:r>
                <a:rPr lang="zh-CN" altLang="en-US" sz="1200" dirty="0">
                  <a:solidFill>
                    <a:schemeClr val="bg1"/>
                  </a:solidFill>
                  <a:latin typeface="方正兰亭中黑_GBK" pitchFamily="2" charset="-122"/>
                  <a:ea typeface="方正兰亭中黑_GBK" pitchFamily="2" charset="-122"/>
                </a:rPr>
                <a:t>创造</a:t>
              </a:r>
              <a:endParaRPr lang="zh-CN" altLang="en-US" sz="1200" dirty="0">
                <a:solidFill>
                  <a:schemeClr val="bg1"/>
                </a:solidFill>
                <a:latin typeface="方正兰亭中黑_GBK" pitchFamily="2" charset="-122"/>
                <a:ea typeface="方正兰亭中黑_GBK" pitchFamily="2" charset="-122"/>
              </a:endParaRPr>
            </a:p>
          </p:txBody>
        </p:sp>
        <p:grpSp>
          <p:nvGrpSpPr>
            <p:cNvPr id="7189" name="组合 21"/>
            <p:cNvGrpSpPr/>
            <p:nvPr/>
          </p:nvGrpSpPr>
          <p:grpSpPr>
            <a:xfrm>
              <a:off x="6106438" y="4175231"/>
              <a:ext cx="308703" cy="307472"/>
              <a:chOff x="1662601" y="4656926"/>
              <a:chExt cx="662078" cy="659438"/>
            </a:xfrm>
          </p:grpSpPr>
          <p:sp>
            <p:nvSpPr>
              <p:cNvPr id="7190" name="Freeform 29"/>
              <p:cNvSpPr/>
              <p:nvPr/>
            </p:nvSpPr>
            <p:spPr>
              <a:xfrm>
                <a:off x="2008148" y="4656926"/>
                <a:ext cx="313891" cy="313893"/>
              </a:xfrm>
              <a:custGeom>
                <a:avLst/>
                <a:gdLst/>
                <a:ahLst/>
                <a:cxnLst>
                  <a:cxn ang="0">
                    <a:pos x="104991" y="312803"/>
                  </a:cxn>
                  <a:cxn ang="0">
                    <a:pos x="109320" y="313893"/>
                  </a:cxn>
                  <a:cxn ang="0">
                    <a:pos x="112567" y="312803"/>
                  </a:cxn>
                  <a:cxn ang="0">
                    <a:pos x="184005" y="240869"/>
                  </a:cxn>
                  <a:cxn ang="0">
                    <a:pos x="230547" y="288825"/>
                  </a:cxn>
                  <a:cxn ang="0">
                    <a:pos x="234877" y="289915"/>
                  </a:cxn>
                  <a:cxn ang="0">
                    <a:pos x="235959" y="289915"/>
                  </a:cxn>
                  <a:cxn ang="0">
                    <a:pos x="239206" y="286645"/>
                  </a:cxn>
                  <a:cxn ang="0">
                    <a:pos x="313891" y="6539"/>
                  </a:cxn>
                  <a:cxn ang="0">
                    <a:pos x="313891" y="4359"/>
                  </a:cxn>
                  <a:cxn ang="0">
                    <a:pos x="309561" y="0"/>
                  </a:cxn>
                  <a:cxn ang="0">
                    <a:pos x="308479" y="0"/>
                  </a:cxn>
                  <a:cxn ang="0">
                    <a:pos x="307396" y="0"/>
                  </a:cxn>
                  <a:cxn ang="0">
                    <a:pos x="29224" y="75203"/>
                  </a:cxn>
                  <a:cxn ang="0">
                    <a:pos x="24894" y="78473"/>
                  </a:cxn>
                  <a:cxn ang="0">
                    <a:pos x="27059" y="83922"/>
                  </a:cxn>
                  <a:cxn ang="0">
                    <a:pos x="72519" y="129698"/>
                  </a:cxn>
                  <a:cxn ang="0">
                    <a:pos x="2164" y="201632"/>
                  </a:cxn>
                  <a:cxn ang="0">
                    <a:pos x="2164" y="208172"/>
                  </a:cxn>
                  <a:cxn ang="0">
                    <a:pos x="104991" y="312803"/>
                  </a:cxn>
                </a:cxnLst>
                <a:rect l="0" t="0" r="0" b="0"/>
                <a:pathLst>
                  <a:path w="290" h="288">
                    <a:moveTo>
                      <a:pt x="97" y="287"/>
                    </a:moveTo>
                    <a:cubicBezTo>
                      <a:pt x="98" y="288"/>
                      <a:pt x="99" y="288"/>
                      <a:pt x="101" y="288"/>
                    </a:cubicBezTo>
                    <a:cubicBezTo>
                      <a:pt x="102" y="288"/>
                      <a:pt x="103" y="288"/>
                      <a:pt x="104" y="287"/>
                    </a:cubicBezTo>
                    <a:lnTo>
                      <a:pt x="170" y="221"/>
                    </a:lnTo>
                    <a:lnTo>
                      <a:pt x="213" y="265"/>
                    </a:lnTo>
                    <a:cubicBezTo>
                      <a:pt x="214" y="266"/>
                      <a:pt x="215" y="266"/>
                      <a:pt x="217" y="266"/>
                    </a:cubicBezTo>
                    <a:cubicBezTo>
                      <a:pt x="217" y="266"/>
                      <a:pt x="217" y="266"/>
                      <a:pt x="218" y="266"/>
                    </a:cubicBezTo>
                    <a:cubicBezTo>
                      <a:pt x="220" y="266"/>
                      <a:pt x="221" y="265"/>
                      <a:pt x="221" y="263"/>
                    </a:cubicBezTo>
                    <a:lnTo>
                      <a:pt x="290" y="6"/>
                    </a:lnTo>
                    <a:cubicBezTo>
                      <a:pt x="290" y="5"/>
                      <a:pt x="290" y="5"/>
                      <a:pt x="290" y="4"/>
                    </a:cubicBezTo>
                    <a:cubicBezTo>
                      <a:pt x="290" y="2"/>
                      <a:pt x="288" y="0"/>
                      <a:pt x="286" y="0"/>
                    </a:cubicBezTo>
                    <a:cubicBezTo>
                      <a:pt x="285" y="0"/>
                      <a:pt x="285" y="0"/>
                      <a:pt x="285" y="0"/>
                    </a:cubicBezTo>
                    <a:cubicBezTo>
                      <a:pt x="285" y="0"/>
                      <a:pt x="284" y="0"/>
                      <a:pt x="284" y="0"/>
                    </a:cubicBezTo>
                    <a:lnTo>
                      <a:pt x="27" y="69"/>
                    </a:lnTo>
                    <a:cubicBezTo>
                      <a:pt x="25" y="69"/>
                      <a:pt x="24" y="70"/>
                      <a:pt x="23" y="72"/>
                    </a:cubicBezTo>
                    <a:cubicBezTo>
                      <a:pt x="23" y="74"/>
                      <a:pt x="24" y="75"/>
                      <a:pt x="25" y="77"/>
                    </a:cubicBezTo>
                    <a:lnTo>
                      <a:pt x="67" y="119"/>
                    </a:lnTo>
                    <a:lnTo>
                      <a:pt x="2" y="185"/>
                    </a:lnTo>
                    <a:cubicBezTo>
                      <a:pt x="0" y="187"/>
                      <a:pt x="0" y="190"/>
                      <a:pt x="2" y="191"/>
                    </a:cubicBezTo>
                    <a:lnTo>
                      <a:pt x="97" y="287"/>
                    </a:lnTo>
                    <a:close/>
                  </a:path>
                </a:pathLst>
              </a:custGeom>
              <a:solidFill>
                <a:schemeClr val="bg1"/>
              </a:solidFill>
              <a:ln w="9525">
                <a:noFill/>
              </a:ln>
            </p:spPr>
            <p:txBody>
              <a:bodyPr/>
              <a:lstStyle/>
              <a:p>
                <a:endParaRPr lang="zh-CN" altLang="en-US"/>
              </a:p>
            </p:txBody>
          </p:sp>
          <p:sp>
            <p:nvSpPr>
              <p:cNvPr id="7191" name="Freeform 30"/>
              <p:cNvSpPr/>
              <p:nvPr/>
            </p:nvSpPr>
            <p:spPr>
              <a:xfrm>
                <a:off x="1662601" y="4656926"/>
                <a:ext cx="316531" cy="313893"/>
              </a:xfrm>
              <a:custGeom>
                <a:avLst/>
                <a:gdLst/>
                <a:ahLst/>
                <a:cxnLst>
                  <a:cxn ang="0">
                    <a:pos x="75312" y="286645"/>
                  </a:cxn>
                  <a:cxn ang="0">
                    <a:pos x="78587" y="289915"/>
                  </a:cxn>
                  <a:cxn ang="0">
                    <a:pos x="80769" y="289915"/>
                  </a:cxn>
                  <a:cxn ang="0">
                    <a:pos x="84044" y="288825"/>
                  </a:cxn>
                  <a:cxn ang="0">
                    <a:pos x="132069" y="240869"/>
                  </a:cxn>
                  <a:cxn ang="0">
                    <a:pos x="203016" y="312803"/>
                  </a:cxn>
                  <a:cxn ang="0">
                    <a:pos x="206290" y="313893"/>
                  </a:cxn>
                  <a:cxn ang="0">
                    <a:pos x="210656" y="312803"/>
                  </a:cxn>
                  <a:cxn ang="0">
                    <a:pos x="314348" y="208172"/>
                  </a:cxn>
                  <a:cxn ang="0">
                    <a:pos x="314348" y="201632"/>
                  </a:cxn>
                  <a:cxn ang="0">
                    <a:pos x="243401" y="129698"/>
                  </a:cxn>
                  <a:cxn ang="0">
                    <a:pos x="289243" y="83922"/>
                  </a:cxn>
                  <a:cxn ang="0">
                    <a:pos x="291426" y="78473"/>
                  </a:cxn>
                  <a:cxn ang="0">
                    <a:pos x="287060" y="75203"/>
                  </a:cxn>
                  <a:cxn ang="0">
                    <a:pos x="6548" y="0"/>
                  </a:cxn>
                  <a:cxn ang="0">
                    <a:pos x="4365" y="0"/>
                  </a:cxn>
                  <a:cxn ang="0">
                    <a:pos x="1091" y="1089"/>
                  </a:cxn>
                  <a:cxn ang="0">
                    <a:pos x="0" y="5449"/>
                  </a:cxn>
                  <a:cxn ang="0">
                    <a:pos x="75312" y="286645"/>
                  </a:cxn>
                </a:cxnLst>
                <a:rect l="0" t="0" r="0" b="0"/>
                <a:pathLst>
                  <a:path w="290" h="288">
                    <a:moveTo>
                      <a:pt x="69" y="263"/>
                    </a:moveTo>
                    <a:cubicBezTo>
                      <a:pt x="69" y="265"/>
                      <a:pt x="71" y="266"/>
                      <a:pt x="72" y="266"/>
                    </a:cubicBezTo>
                    <a:cubicBezTo>
                      <a:pt x="73" y="266"/>
                      <a:pt x="73" y="266"/>
                      <a:pt x="74" y="266"/>
                    </a:cubicBezTo>
                    <a:cubicBezTo>
                      <a:pt x="75" y="266"/>
                      <a:pt x="76" y="266"/>
                      <a:pt x="77" y="265"/>
                    </a:cubicBezTo>
                    <a:lnTo>
                      <a:pt x="121" y="221"/>
                    </a:lnTo>
                    <a:lnTo>
                      <a:pt x="186" y="287"/>
                    </a:lnTo>
                    <a:cubicBezTo>
                      <a:pt x="187" y="288"/>
                      <a:pt x="188" y="288"/>
                      <a:pt x="189" y="288"/>
                    </a:cubicBezTo>
                    <a:cubicBezTo>
                      <a:pt x="191" y="288"/>
                      <a:pt x="192" y="288"/>
                      <a:pt x="193" y="287"/>
                    </a:cubicBezTo>
                    <a:lnTo>
                      <a:pt x="288" y="191"/>
                    </a:lnTo>
                    <a:cubicBezTo>
                      <a:pt x="290" y="190"/>
                      <a:pt x="290" y="187"/>
                      <a:pt x="288" y="185"/>
                    </a:cubicBezTo>
                    <a:lnTo>
                      <a:pt x="223" y="119"/>
                    </a:lnTo>
                    <a:lnTo>
                      <a:pt x="265" y="77"/>
                    </a:lnTo>
                    <a:cubicBezTo>
                      <a:pt x="267" y="75"/>
                      <a:pt x="267" y="74"/>
                      <a:pt x="267" y="72"/>
                    </a:cubicBezTo>
                    <a:cubicBezTo>
                      <a:pt x="266" y="70"/>
                      <a:pt x="265" y="69"/>
                      <a:pt x="263" y="69"/>
                    </a:cubicBezTo>
                    <a:lnTo>
                      <a:pt x="6" y="0"/>
                    </a:lnTo>
                    <a:cubicBezTo>
                      <a:pt x="5" y="0"/>
                      <a:pt x="5" y="0"/>
                      <a:pt x="4" y="0"/>
                    </a:cubicBezTo>
                    <a:cubicBezTo>
                      <a:pt x="3" y="0"/>
                      <a:pt x="2" y="0"/>
                      <a:pt x="1" y="1"/>
                    </a:cubicBezTo>
                    <a:cubicBezTo>
                      <a:pt x="0" y="2"/>
                      <a:pt x="0" y="4"/>
                      <a:pt x="0" y="5"/>
                    </a:cubicBezTo>
                    <a:lnTo>
                      <a:pt x="69" y="263"/>
                    </a:lnTo>
                    <a:close/>
                  </a:path>
                </a:pathLst>
              </a:custGeom>
              <a:solidFill>
                <a:schemeClr val="bg1"/>
              </a:solidFill>
              <a:ln w="9525">
                <a:noFill/>
              </a:ln>
            </p:spPr>
            <p:txBody>
              <a:bodyPr/>
              <a:lstStyle/>
              <a:p>
                <a:endParaRPr lang="zh-CN" altLang="en-US"/>
              </a:p>
            </p:txBody>
          </p:sp>
          <p:sp>
            <p:nvSpPr>
              <p:cNvPr id="7192" name="Freeform 31"/>
              <p:cNvSpPr/>
              <p:nvPr/>
            </p:nvSpPr>
            <p:spPr>
              <a:xfrm>
                <a:off x="2008148" y="4999833"/>
                <a:ext cx="316531" cy="316531"/>
              </a:xfrm>
              <a:custGeom>
                <a:avLst/>
                <a:gdLst/>
                <a:ahLst/>
                <a:cxnLst>
                  <a:cxn ang="0">
                    <a:pos x="240389" y="27381"/>
                  </a:cxn>
                  <a:cxn ang="0">
                    <a:pos x="237126" y="24095"/>
                  </a:cxn>
                  <a:cxn ang="0">
                    <a:pos x="236038" y="24095"/>
                  </a:cxn>
                  <a:cxn ang="0">
                    <a:pos x="231687" y="25191"/>
                  </a:cxn>
                  <a:cxn ang="0">
                    <a:pos x="184915" y="73382"/>
                  </a:cxn>
                  <a:cxn ang="0">
                    <a:pos x="113124" y="2190"/>
                  </a:cxn>
                  <a:cxn ang="0">
                    <a:pos x="109861" y="0"/>
                  </a:cxn>
                  <a:cxn ang="0">
                    <a:pos x="105510" y="2190"/>
                  </a:cxn>
                  <a:cxn ang="0">
                    <a:pos x="2175" y="106240"/>
                  </a:cxn>
                  <a:cxn ang="0">
                    <a:pos x="2175" y="113907"/>
                  </a:cxn>
                  <a:cxn ang="0">
                    <a:pos x="72878" y="185099"/>
                  </a:cxn>
                  <a:cxn ang="0">
                    <a:pos x="27193" y="232195"/>
                  </a:cxn>
                  <a:cxn ang="0">
                    <a:pos x="25017" y="236576"/>
                  </a:cxn>
                  <a:cxn ang="0">
                    <a:pos x="29368" y="240957"/>
                  </a:cxn>
                  <a:cxn ang="0">
                    <a:pos x="308916" y="316531"/>
                  </a:cxn>
                  <a:cxn ang="0">
                    <a:pos x="311092" y="316531"/>
                  </a:cxn>
                  <a:cxn ang="0">
                    <a:pos x="314355" y="315435"/>
                  </a:cxn>
                  <a:cxn ang="0">
                    <a:pos x="315443" y="309959"/>
                  </a:cxn>
                  <a:cxn ang="0">
                    <a:pos x="240389" y="27381"/>
                  </a:cxn>
                </a:cxnLst>
                <a:rect l="0" t="0" r="0" b="0"/>
                <a:pathLst>
                  <a:path w="291" h="289">
                    <a:moveTo>
                      <a:pt x="221" y="25"/>
                    </a:moveTo>
                    <a:cubicBezTo>
                      <a:pt x="221" y="24"/>
                      <a:pt x="219" y="22"/>
                      <a:pt x="218" y="22"/>
                    </a:cubicBezTo>
                    <a:cubicBezTo>
                      <a:pt x="217" y="22"/>
                      <a:pt x="217" y="22"/>
                      <a:pt x="217" y="22"/>
                    </a:cubicBezTo>
                    <a:cubicBezTo>
                      <a:pt x="215" y="22"/>
                      <a:pt x="214" y="22"/>
                      <a:pt x="213" y="23"/>
                    </a:cubicBezTo>
                    <a:lnTo>
                      <a:pt x="170" y="67"/>
                    </a:lnTo>
                    <a:lnTo>
                      <a:pt x="104" y="2"/>
                    </a:lnTo>
                    <a:cubicBezTo>
                      <a:pt x="103" y="1"/>
                      <a:pt x="102" y="0"/>
                      <a:pt x="101" y="0"/>
                    </a:cubicBezTo>
                    <a:cubicBezTo>
                      <a:pt x="99" y="0"/>
                      <a:pt x="98" y="1"/>
                      <a:pt x="97" y="2"/>
                    </a:cubicBezTo>
                    <a:lnTo>
                      <a:pt x="2" y="97"/>
                    </a:lnTo>
                    <a:cubicBezTo>
                      <a:pt x="0" y="99"/>
                      <a:pt x="0" y="102"/>
                      <a:pt x="2" y="104"/>
                    </a:cubicBezTo>
                    <a:lnTo>
                      <a:pt x="67" y="169"/>
                    </a:lnTo>
                    <a:lnTo>
                      <a:pt x="25" y="212"/>
                    </a:lnTo>
                    <a:cubicBezTo>
                      <a:pt x="24" y="213"/>
                      <a:pt x="23" y="215"/>
                      <a:pt x="23" y="216"/>
                    </a:cubicBezTo>
                    <a:cubicBezTo>
                      <a:pt x="24" y="218"/>
                      <a:pt x="25" y="219"/>
                      <a:pt x="27" y="220"/>
                    </a:cubicBezTo>
                    <a:lnTo>
                      <a:pt x="284" y="289"/>
                    </a:lnTo>
                    <a:cubicBezTo>
                      <a:pt x="285" y="289"/>
                      <a:pt x="285" y="289"/>
                      <a:pt x="286" y="289"/>
                    </a:cubicBezTo>
                    <a:cubicBezTo>
                      <a:pt x="287" y="289"/>
                      <a:pt x="288" y="288"/>
                      <a:pt x="289" y="288"/>
                    </a:cubicBezTo>
                    <a:cubicBezTo>
                      <a:pt x="290" y="286"/>
                      <a:pt x="291" y="285"/>
                      <a:pt x="290" y="283"/>
                    </a:cubicBezTo>
                    <a:lnTo>
                      <a:pt x="221" y="25"/>
                    </a:lnTo>
                    <a:close/>
                  </a:path>
                </a:pathLst>
              </a:custGeom>
              <a:solidFill>
                <a:schemeClr val="bg1"/>
              </a:solidFill>
              <a:ln w="9525">
                <a:noFill/>
              </a:ln>
            </p:spPr>
            <p:txBody>
              <a:bodyPr/>
              <a:lstStyle/>
              <a:p>
                <a:endParaRPr lang="zh-CN" altLang="en-US"/>
              </a:p>
            </p:txBody>
          </p:sp>
          <p:sp>
            <p:nvSpPr>
              <p:cNvPr id="7193" name="Freeform 32"/>
              <p:cNvSpPr/>
              <p:nvPr/>
            </p:nvSpPr>
            <p:spPr>
              <a:xfrm>
                <a:off x="1662601" y="4999833"/>
                <a:ext cx="316531" cy="316531"/>
              </a:xfrm>
              <a:custGeom>
                <a:avLst/>
                <a:gdLst/>
                <a:ahLst/>
                <a:cxnLst>
                  <a:cxn ang="0">
                    <a:pos x="210656" y="2190"/>
                  </a:cxn>
                  <a:cxn ang="0">
                    <a:pos x="206290" y="0"/>
                  </a:cxn>
                  <a:cxn ang="0">
                    <a:pos x="203016" y="2190"/>
                  </a:cxn>
                  <a:cxn ang="0">
                    <a:pos x="132069" y="73382"/>
                  </a:cxn>
                  <a:cxn ang="0">
                    <a:pos x="84044" y="25191"/>
                  </a:cxn>
                  <a:cxn ang="0">
                    <a:pos x="80769" y="24095"/>
                  </a:cxn>
                  <a:cxn ang="0">
                    <a:pos x="78587" y="24095"/>
                  </a:cxn>
                  <a:cxn ang="0">
                    <a:pos x="75312" y="27381"/>
                  </a:cxn>
                  <a:cxn ang="0">
                    <a:pos x="0" y="309959"/>
                  </a:cxn>
                  <a:cxn ang="0">
                    <a:pos x="1091" y="315435"/>
                  </a:cxn>
                  <a:cxn ang="0">
                    <a:pos x="5457" y="316531"/>
                  </a:cxn>
                  <a:cxn ang="0">
                    <a:pos x="6548" y="316531"/>
                  </a:cxn>
                  <a:cxn ang="0">
                    <a:pos x="287060" y="240957"/>
                  </a:cxn>
                  <a:cxn ang="0">
                    <a:pos x="291426" y="236576"/>
                  </a:cxn>
                  <a:cxn ang="0">
                    <a:pos x="289243" y="232195"/>
                  </a:cxn>
                  <a:cxn ang="0">
                    <a:pos x="243401" y="185099"/>
                  </a:cxn>
                  <a:cxn ang="0">
                    <a:pos x="314348" y="113907"/>
                  </a:cxn>
                  <a:cxn ang="0">
                    <a:pos x="314348" y="106240"/>
                  </a:cxn>
                  <a:cxn ang="0">
                    <a:pos x="210656" y="2190"/>
                  </a:cxn>
                </a:cxnLst>
                <a:rect l="0" t="0" r="0" b="0"/>
                <a:pathLst>
                  <a:path w="290" h="289">
                    <a:moveTo>
                      <a:pt x="193" y="2"/>
                    </a:moveTo>
                    <a:cubicBezTo>
                      <a:pt x="192" y="1"/>
                      <a:pt x="191" y="0"/>
                      <a:pt x="189" y="0"/>
                    </a:cubicBezTo>
                    <a:cubicBezTo>
                      <a:pt x="188" y="0"/>
                      <a:pt x="187" y="1"/>
                      <a:pt x="186" y="2"/>
                    </a:cubicBezTo>
                    <a:lnTo>
                      <a:pt x="121" y="67"/>
                    </a:lnTo>
                    <a:lnTo>
                      <a:pt x="77" y="23"/>
                    </a:lnTo>
                    <a:cubicBezTo>
                      <a:pt x="76" y="22"/>
                      <a:pt x="75" y="22"/>
                      <a:pt x="74" y="22"/>
                    </a:cubicBezTo>
                    <a:cubicBezTo>
                      <a:pt x="73" y="22"/>
                      <a:pt x="73" y="22"/>
                      <a:pt x="72" y="22"/>
                    </a:cubicBezTo>
                    <a:cubicBezTo>
                      <a:pt x="71" y="22"/>
                      <a:pt x="69" y="24"/>
                      <a:pt x="69" y="25"/>
                    </a:cubicBezTo>
                    <a:lnTo>
                      <a:pt x="0" y="283"/>
                    </a:lnTo>
                    <a:cubicBezTo>
                      <a:pt x="0" y="285"/>
                      <a:pt x="0" y="286"/>
                      <a:pt x="1" y="288"/>
                    </a:cubicBezTo>
                    <a:cubicBezTo>
                      <a:pt x="2" y="288"/>
                      <a:pt x="3" y="289"/>
                      <a:pt x="5" y="289"/>
                    </a:cubicBezTo>
                    <a:cubicBezTo>
                      <a:pt x="5" y="289"/>
                      <a:pt x="5" y="289"/>
                      <a:pt x="6" y="289"/>
                    </a:cubicBezTo>
                    <a:lnTo>
                      <a:pt x="263" y="220"/>
                    </a:lnTo>
                    <a:cubicBezTo>
                      <a:pt x="265" y="219"/>
                      <a:pt x="266" y="218"/>
                      <a:pt x="267" y="216"/>
                    </a:cubicBezTo>
                    <a:cubicBezTo>
                      <a:pt x="267" y="215"/>
                      <a:pt x="267" y="213"/>
                      <a:pt x="265" y="212"/>
                    </a:cubicBezTo>
                    <a:lnTo>
                      <a:pt x="223" y="169"/>
                    </a:lnTo>
                    <a:lnTo>
                      <a:pt x="288" y="104"/>
                    </a:lnTo>
                    <a:cubicBezTo>
                      <a:pt x="290" y="102"/>
                      <a:pt x="290" y="99"/>
                      <a:pt x="288" y="97"/>
                    </a:cubicBezTo>
                    <a:lnTo>
                      <a:pt x="193" y="2"/>
                    </a:lnTo>
                    <a:close/>
                  </a:path>
                </a:pathLst>
              </a:custGeom>
              <a:solidFill>
                <a:schemeClr val="bg1"/>
              </a:solidFill>
              <a:ln w="9525">
                <a:noFill/>
              </a:ln>
            </p:spPr>
            <p:txBody>
              <a:bodyPr/>
              <a:lstStyle/>
              <a:p>
                <a:endParaRPr lang="zh-CN" altLang="en-US"/>
              </a:p>
            </p:txBody>
          </p:sp>
        </p:grpSp>
      </p:grpSp>
      <p:sp>
        <p:nvSpPr>
          <p:cNvPr id="7194" name="TextBox 28"/>
          <p:cNvSpPr txBox="1"/>
          <p:nvPr/>
        </p:nvSpPr>
        <p:spPr>
          <a:xfrm>
            <a:off x="1027113" y="5794375"/>
            <a:ext cx="2141537" cy="337185"/>
          </a:xfrm>
          <a:prstGeom prst="rect">
            <a:avLst/>
          </a:prstGeom>
          <a:noFill/>
          <a:ln w="9525">
            <a:noFill/>
          </a:ln>
        </p:spPr>
        <p:txBody>
          <a:bodyPr wrap="square" anchor="t">
            <a:spAutoFit/>
          </a:bodyPr>
          <a:lstStyle/>
          <a:p>
            <a:r>
              <a:rPr lang="en-US" altLang="zh-CN" sz="1600" dirty="0" smtClean="0">
                <a:solidFill>
                  <a:srgbClr val="7F7F7F"/>
                </a:solidFill>
                <a:latin typeface="方正兰亭中黑_GBK" pitchFamily="2" charset="-122"/>
                <a:ea typeface="方正兰亭中黑_GBK" pitchFamily="2" charset="-122"/>
              </a:rPr>
              <a:t>2019-07</a:t>
            </a:r>
            <a:endParaRPr lang="zh-CN" altLang="en-US" sz="1600" dirty="0">
              <a:solidFill>
                <a:srgbClr val="7F7F7F"/>
              </a:solidFill>
              <a:latin typeface="方正兰亭中黑_GBK" pitchFamily="2" charset="-122"/>
              <a:ea typeface="方正兰亭中黑_GBK" pitchFamily="2" charset="-122"/>
            </a:endParaRPr>
          </a:p>
        </p:txBody>
      </p:sp>
      <p:sp>
        <p:nvSpPr>
          <p:cNvPr id="7195" name="Freeform 10"/>
          <p:cNvSpPr>
            <a:spLocks noChangeAspect="1" noEditPoints="1"/>
          </p:cNvSpPr>
          <p:nvPr/>
        </p:nvSpPr>
        <p:spPr>
          <a:xfrm>
            <a:off x="730250" y="5832475"/>
            <a:ext cx="287338" cy="317500"/>
          </a:xfrm>
          <a:custGeom>
            <a:avLst/>
            <a:gdLst/>
            <a:ahLst/>
            <a:cxnLst>
              <a:cxn ang="0">
                <a:pos x="143919" y="0"/>
              </a:cxn>
              <a:cxn ang="0">
                <a:pos x="287839" y="158265"/>
              </a:cxn>
              <a:cxn ang="0">
                <a:pos x="143919" y="316531"/>
              </a:cxn>
              <a:cxn ang="0">
                <a:pos x="0" y="158265"/>
              </a:cxn>
              <a:cxn ang="0">
                <a:pos x="143919" y="0"/>
              </a:cxn>
              <a:cxn ang="0">
                <a:pos x="256117" y="161495"/>
              </a:cxn>
              <a:cxn ang="0">
                <a:pos x="250831" y="165371"/>
              </a:cxn>
              <a:cxn ang="0">
                <a:pos x="231446" y="165371"/>
              </a:cxn>
              <a:cxn ang="0">
                <a:pos x="226746" y="163433"/>
              </a:cxn>
              <a:cxn ang="0">
                <a:pos x="143919" y="67828"/>
              </a:cxn>
              <a:cxn ang="0">
                <a:pos x="61092" y="163433"/>
              </a:cxn>
              <a:cxn ang="0">
                <a:pos x="56392" y="165371"/>
              </a:cxn>
              <a:cxn ang="0">
                <a:pos x="37007" y="165371"/>
              </a:cxn>
              <a:cxn ang="0">
                <a:pos x="31721" y="161495"/>
              </a:cxn>
              <a:cxn ang="0">
                <a:pos x="32895" y="154389"/>
              </a:cxn>
              <a:cxn ang="0">
                <a:pos x="138632" y="33591"/>
              </a:cxn>
              <a:cxn ang="0">
                <a:pos x="143919" y="31007"/>
              </a:cxn>
              <a:cxn ang="0">
                <a:pos x="149206" y="33591"/>
              </a:cxn>
              <a:cxn ang="0">
                <a:pos x="254943" y="154389"/>
              </a:cxn>
              <a:cxn ang="0">
                <a:pos x="256117" y="161495"/>
              </a:cxn>
              <a:cxn ang="0">
                <a:pos x="66379" y="172477"/>
              </a:cxn>
              <a:cxn ang="0">
                <a:pos x="66379" y="172477"/>
              </a:cxn>
              <a:cxn ang="0">
                <a:pos x="66379" y="244827"/>
              </a:cxn>
              <a:cxn ang="0">
                <a:pos x="75778" y="257100"/>
              </a:cxn>
              <a:cxn ang="0">
                <a:pos x="118660" y="257100"/>
              </a:cxn>
              <a:cxn ang="0">
                <a:pos x="118660" y="178290"/>
              </a:cxn>
              <a:cxn ang="0">
                <a:pos x="129821" y="166017"/>
              </a:cxn>
              <a:cxn ang="0">
                <a:pos x="158017" y="166017"/>
              </a:cxn>
              <a:cxn ang="0">
                <a:pos x="169178" y="178290"/>
              </a:cxn>
              <a:cxn ang="0">
                <a:pos x="169178" y="257100"/>
              </a:cxn>
              <a:cxn ang="0">
                <a:pos x="212060" y="257100"/>
              </a:cxn>
              <a:cxn ang="0">
                <a:pos x="221459" y="244827"/>
              </a:cxn>
              <a:cxn ang="0">
                <a:pos x="221459" y="173123"/>
              </a:cxn>
              <a:cxn ang="0">
                <a:pos x="143919" y="83977"/>
              </a:cxn>
              <a:cxn ang="0">
                <a:pos x="66379" y="172477"/>
              </a:cxn>
            </a:cxnLst>
            <a:rect l="0" t="0" r="0" b="0"/>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30CEBB"/>
          </a:solidFill>
          <a:ln w="9525">
            <a:noFill/>
          </a:ln>
        </p:spPr>
        <p:txBody>
          <a:bodyPr/>
          <a:lstStyle/>
          <a:p>
            <a:endParaRPr lang="zh-CN" altLang="en-US"/>
          </a:p>
        </p:txBody>
      </p:sp>
      <p:sp>
        <p:nvSpPr>
          <p:cNvPr id="7196" name="TextBox 32"/>
          <p:cNvSpPr txBox="1"/>
          <p:nvPr/>
        </p:nvSpPr>
        <p:spPr>
          <a:xfrm>
            <a:off x="0" y="3738563"/>
            <a:ext cx="5397500" cy="1570037"/>
          </a:xfrm>
          <a:prstGeom prst="rect">
            <a:avLst/>
          </a:prstGeom>
          <a:noFill/>
          <a:ln w="9525">
            <a:noFill/>
          </a:ln>
        </p:spPr>
        <p:txBody>
          <a:bodyPr wrap="square" anchor="t">
            <a:spAutoFit/>
          </a:bodyPr>
          <a:lstStyle/>
          <a:p>
            <a:pPr>
              <a:lnSpc>
                <a:spcPct val="150000"/>
              </a:lnSpc>
            </a:pPr>
            <a:r>
              <a:rPr lang="zh-CN" altLang="en-US" sz="3200" b="1" dirty="0">
                <a:solidFill>
                  <a:srgbClr val="C00000"/>
                </a:solidFill>
                <a:latin typeface="微软雅黑" panose="020B0503020204020204" pitchFamily="34" charset="-122"/>
                <a:ea typeface="微软雅黑" panose="020B0503020204020204" pitchFamily="34" charset="-122"/>
              </a:rPr>
              <a:t>江苏远洋数据股份有限公司</a:t>
            </a:r>
            <a:endParaRPr lang="en-US" altLang="zh-CN" sz="32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en-US" altLang="zh-CN" sz="3200" b="1" dirty="0">
                <a:solidFill>
                  <a:srgbClr val="0070C0"/>
                </a:solidFill>
                <a:latin typeface="微软雅黑" panose="020B0503020204020204" pitchFamily="34" charset="-122"/>
                <a:ea typeface="微软雅黑" panose="020B0503020204020204" pitchFamily="34" charset="-122"/>
              </a:rPr>
              <a:t>         JOIN  US</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7197" name="TextBox 26"/>
          <p:cNvSpPr txBox="1"/>
          <p:nvPr/>
        </p:nvSpPr>
        <p:spPr>
          <a:xfrm>
            <a:off x="604838" y="3186113"/>
            <a:ext cx="3656012" cy="339725"/>
          </a:xfrm>
          <a:prstGeom prst="rect">
            <a:avLst/>
          </a:prstGeom>
          <a:noFill/>
          <a:ln w="9525">
            <a:noFill/>
          </a:ln>
        </p:spPr>
        <p:txBody>
          <a:bodyPr wrap="none" anchor="t">
            <a:spAutoFit/>
          </a:bodyPr>
          <a:lstStyle/>
          <a:p>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诚信 </a:t>
            </a:r>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尊重 </a:t>
            </a:r>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创造 </a:t>
            </a:r>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严谨 </a:t>
            </a:r>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专业</a:t>
            </a:r>
            <a:endParaRPr lang="zh-CN" altLang="en-US" sz="1600" dirty="0">
              <a:solidFill>
                <a:schemeClr val="bg1"/>
              </a:solidFill>
              <a:latin typeface="方正兰亭粗黑简体" pitchFamily="2" charset="-122"/>
              <a:ea typeface="方正兰亭粗黑简体" pitchFamily="2" charset="-122"/>
            </a:endParaRPr>
          </a:p>
        </p:txBody>
      </p:sp>
      <p:grpSp>
        <p:nvGrpSpPr>
          <p:cNvPr id="7198" name="组合 36"/>
          <p:cNvGrpSpPr/>
          <p:nvPr/>
        </p:nvGrpSpPr>
        <p:grpSpPr>
          <a:xfrm>
            <a:off x="719138" y="2898775"/>
            <a:ext cx="4105275" cy="46038"/>
            <a:chOff x="719832" y="2898525"/>
            <a:chExt cx="4320479" cy="72010"/>
          </a:xfrm>
        </p:grpSpPr>
        <p:sp>
          <p:nvSpPr>
            <p:cNvPr id="7199" name="Rectangle 6"/>
            <p:cNvSpPr/>
            <p:nvPr/>
          </p:nvSpPr>
          <p:spPr>
            <a:xfrm flipV="1">
              <a:off x="719832" y="2898525"/>
              <a:ext cx="1497111" cy="72010"/>
            </a:xfrm>
            <a:prstGeom prst="rect">
              <a:avLst/>
            </a:prstGeom>
            <a:solidFill>
              <a:srgbClr val="30CEBB"/>
            </a:solidFill>
            <a:ln w="9525">
              <a:noFill/>
            </a:ln>
          </p:spPr>
          <p:txBody>
            <a:bodyPr wrap="square" lIns="91440" tIns="45720" rIns="91440" bIns="45720" anchor="t"/>
            <a:lstStyle/>
            <a:p>
              <a:endParaRPr lang="zh-CN" altLang="en-US">
                <a:latin typeface="Franklin Gothic Book" panose="020B0503020102020204" charset="0"/>
                <a:ea typeface="黑体" panose="02010609060101010101" charset="-122"/>
              </a:endParaRPr>
            </a:p>
          </p:txBody>
        </p:sp>
        <p:sp>
          <p:nvSpPr>
            <p:cNvPr id="7200" name="Rectangle 7"/>
            <p:cNvSpPr/>
            <p:nvPr/>
          </p:nvSpPr>
          <p:spPr>
            <a:xfrm flipV="1">
              <a:off x="1662419" y="2898525"/>
              <a:ext cx="1495259" cy="72010"/>
            </a:xfrm>
            <a:prstGeom prst="rect">
              <a:avLst/>
            </a:prstGeom>
            <a:solidFill>
              <a:srgbClr val="92D050"/>
            </a:solidFill>
            <a:ln w="9525">
              <a:noFill/>
            </a:ln>
          </p:spPr>
          <p:txBody>
            <a:bodyPr wrap="square" lIns="91440" tIns="45720" rIns="91440" bIns="45720" anchor="t"/>
            <a:lstStyle/>
            <a:p>
              <a:endParaRPr lang="zh-CN" altLang="en-US">
                <a:latin typeface="Franklin Gothic Book" panose="020B0503020102020204" charset="0"/>
                <a:ea typeface="黑体" panose="02010609060101010101" charset="-122"/>
              </a:endParaRPr>
            </a:p>
          </p:txBody>
        </p:sp>
        <p:sp>
          <p:nvSpPr>
            <p:cNvPr id="7201" name="Rectangle 8"/>
            <p:cNvSpPr/>
            <p:nvPr/>
          </p:nvSpPr>
          <p:spPr>
            <a:xfrm flipV="1">
              <a:off x="2602466" y="2898525"/>
              <a:ext cx="1497111" cy="72010"/>
            </a:xfrm>
            <a:prstGeom prst="rect">
              <a:avLst/>
            </a:prstGeom>
            <a:solidFill>
              <a:srgbClr val="16C7DA"/>
            </a:solidFill>
            <a:ln w="9525">
              <a:noFill/>
            </a:ln>
          </p:spPr>
          <p:txBody>
            <a:bodyPr wrap="square" lIns="91440" tIns="45720" rIns="91440" bIns="45720" anchor="t"/>
            <a:lstStyle/>
            <a:p>
              <a:endParaRPr lang="zh-CN" altLang="en-US">
                <a:latin typeface="Franklin Gothic Book" panose="020B0503020102020204" charset="0"/>
                <a:ea typeface="黑体" panose="02010609060101010101" charset="-122"/>
              </a:endParaRPr>
            </a:p>
          </p:txBody>
        </p:sp>
        <p:sp>
          <p:nvSpPr>
            <p:cNvPr id="7202" name="Rectangle 9"/>
            <p:cNvSpPr/>
            <p:nvPr/>
          </p:nvSpPr>
          <p:spPr>
            <a:xfrm flipV="1">
              <a:off x="3624981" y="2898525"/>
              <a:ext cx="1415330" cy="72010"/>
            </a:xfrm>
            <a:prstGeom prst="rect">
              <a:avLst/>
            </a:prstGeom>
            <a:solidFill>
              <a:srgbClr val="1A93C8"/>
            </a:solidFill>
            <a:ln w="9525">
              <a:noFill/>
            </a:ln>
          </p:spPr>
          <p:txBody>
            <a:bodyPr wrap="square" lIns="91440" tIns="45720" rIns="91440" bIns="45720" anchor="t"/>
            <a:lstStyle/>
            <a:p>
              <a:endParaRPr lang="zh-CN" altLang="en-US">
                <a:latin typeface="Franklin Gothic Book" panose="020B0503020102020204" charset="0"/>
                <a:ea typeface="黑体" panose="02010609060101010101" charset="-122"/>
              </a:endParaRPr>
            </a:p>
          </p:txBody>
        </p:sp>
      </p:grpSp>
      <p:sp>
        <p:nvSpPr>
          <p:cNvPr id="7203" name="TextBox 38"/>
          <p:cNvSpPr txBox="1"/>
          <p:nvPr/>
        </p:nvSpPr>
        <p:spPr>
          <a:xfrm>
            <a:off x="8154988" y="6137275"/>
            <a:ext cx="1925637" cy="307975"/>
          </a:xfrm>
          <a:prstGeom prst="rect">
            <a:avLst/>
          </a:prstGeom>
          <a:noFill/>
          <a:ln w="9525">
            <a:noFill/>
          </a:ln>
        </p:spPr>
        <p:txBody>
          <a:bodyPr wrap="none" anchor="t">
            <a:spAutoFit/>
          </a:bodyPr>
          <a:lstStyle/>
          <a:p>
            <a:r>
              <a:rPr lang="en-US" altLang="zh-CN" sz="1400" dirty="0">
                <a:solidFill>
                  <a:srgbClr val="F2F2F2"/>
                </a:solidFill>
                <a:latin typeface="Franklin Gothic Book" panose="020B0503020102020204" charset="0"/>
                <a:ea typeface="黑体" panose="02010609060101010101" charset="-122"/>
              </a:rPr>
              <a:t>http://www.odbpo.com</a:t>
            </a:r>
            <a:endParaRPr lang="zh-CN" altLang="en-US" sz="1400" dirty="0">
              <a:solidFill>
                <a:srgbClr val="F2F2F2"/>
              </a:solidFill>
              <a:latin typeface="Franklin Gothic Book" panose="020B0503020102020204" charset="0"/>
              <a:ea typeface="黑体" panose="02010609060101010101" charset="-122"/>
            </a:endParaRPr>
          </a:p>
        </p:txBody>
      </p:sp>
      <p:sp>
        <p:nvSpPr>
          <p:cNvPr id="7204" name="TextBox 37"/>
          <p:cNvSpPr txBox="1"/>
          <p:nvPr/>
        </p:nvSpPr>
        <p:spPr>
          <a:xfrm>
            <a:off x="2325688" y="1758950"/>
            <a:ext cx="3500437" cy="923925"/>
          </a:xfrm>
          <a:prstGeom prst="rect">
            <a:avLst/>
          </a:prstGeom>
          <a:noFill/>
          <a:ln w="9525">
            <a:noFill/>
          </a:ln>
        </p:spPr>
        <p:txBody>
          <a:bodyPr wrap="square" anchor="t">
            <a:spAutoFit/>
          </a:bodyPr>
          <a:lstStyle/>
          <a:p>
            <a:r>
              <a:rPr lang="zh-CN" altLang="en-US" sz="5400" dirty="0">
                <a:latin typeface="幼圆" panose="02010509060101010101" pitchFamily="49" charset="-122"/>
                <a:ea typeface="幼圆" panose="02010509060101010101" pitchFamily="49" charset="-122"/>
              </a:rPr>
              <a:t>校园招聘</a:t>
            </a:r>
            <a:endParaRPr lang="zh-CN" altLang="en-US" sz="5400" dirty="0">
              <a:latin typeface="幼圆" panose="02010509060101010101" pitchFamily="49" charset="-122"/>
              <a:ea typeface="幼圆" panose="02010509060101010101" pitchFamily="49" charset="-122"/>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D:\360安全浏览器下载\PPT模板\总结PPT\02.jpg"/>
          <p:cNvPicPr>
            <a:picLocks noChangeAspect="1"/>
          </p:cNvPicPr>
          <p:nvPr/>
        </p:nvPicPr>
        <p:blipFill>
          <a:blip r:embed="rId1"/>
          <a:stretch>
            <a:fillRect/>
          </a:stretch>
        </p:blipFill>
        <p:spPr>
          <a:xfrm>
            <a:off x="1588" y="-53975"/>
            <a:ext cx="10079037" cy="6659563"/>
          </a:xfrm>
          <a:prstGeom prst="rect">
            <a:avLst/>
          </a:prstGeom>
          <a:noFill/>
          <a:ln w="9525">
            <a:noFill/>
          </a:ln>
        </p:spPr>
      </p:pic>
      <p:sp>
        <p:nvSpPr>
          <p:cNvPr id="25602" name="TextBox 57"/>
          <p:cNvSpPr txBox="1"/>
          <p:nvPr/>
        </p:nvSpPr>
        <p:spPr>
          <a:xfrm>
            <a:off x="468313" y="3902075"/>
            <a:ext cx="9144000" cy="2678113"/>
          </a:xfrm>
          <a:prstGeom prst="rect">
            <a:avLst/>
          </a:prstGeom>
          <a:noFill/>
          <a:ln w="9525">
            <a:noFill/>
          </a:ln>
        </p:spPr>
        <p:txBody>
          <a:bodyPr wrap="square" anchor="t">
            <a:spAutoFit/>
          </a:bodyPr>
          <a:lstStyle/>
          <a:p>
            <a:pPr>
              <a:lnSpc>
                <a:spcPct val="150000"/>
              </a:lnSpc>
            </a:pPr>
            <a:r>
              <a:rPr lang="zh-CN" altLang="en-US" b="1" dirty="0">
                <a:solidFill>
                  <a:srgbClr val="0070C0"/>
                </a:solidFill>
                <a:latin typeface="微软雅黑" panose="020B0503020204020204" pitchFamily="34" charset="-122"/>
                <a:ea typeface="微软雅黑" panose="020B0503020204020204" pitchFamily="34" charset="-122"/>
              </a:rPr>
              <a:t>企业宗旨：“诚信、尊重、创造、严谨、专业”</a:t>
            </a:r>
            <a:endParaRPr lang="zh-CN" altLang="en-US" b="1" dirty="0">
              <a:solidFill>
                <a:srgbClr val="0070C0"/>
              </a:solidFill>
              <a:latin typeface="微软雅黑" panose="020B0503020204020204" pitchFamily="34" charset="-122"/>
              <a:ea typeface="微软雅黑" panose="020B0503020204020204" pitchFamily="34" charset="-122"/>
            </a:endParaRPr>
          </a:p>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诚信</a:t>
            </a:r>
            <a:r>
              <a:rPr lang="zh-CN" altLang="en-US" sz="1400" dirty="0">
                <a:latin typeface="微软雅黑" panose="020B0503020204020204" pitchFamily="34" charset="-122"/>
                <a:ea typeface="微软雅黑" panose="020B0503020204020204" pitchFamily="34" charset="-122"/>
              </a:rPr>
              <a:t> 百德诚为先，百事信为本，诚信是远洋公司文化的核心。</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尊重</a:t>
            </a:r>
            <a:r>
              <a:rPr lang="zh-CN" altLang="en-US" sz="1400" dirty="0">
                <a:latin typeface="微软雅黑" panose="020B0503020204020204" pitchFamily="34" charset="-122"/>
                <a:ea typeface="微软雅黑" panose="020B0503020204020204" pitchFamily="34" charset="-122"/>
              </a:rPr>
              <a:t> 建立相互尊重的远洋文化，让人人在工作中感受生命的意义。</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创造</a:t>
            </a:r>
            <a:r>
              <a:rPr lang="zh-CN" altLang="en-US" sz="1400" dirty="0">
                <a:latin typeface="微软雅黑" panose="020B0503020204020204" pitchFamily="34" charset="-122"/>
                <a:ea typeface="微软雅黑" panose="020B0503020204020204" pitchFamily="34" charset="-122"/>
              </a:rPr>
              <a:t> 发展源于创造，远洋坚持运用科学的原理和方法，在生产、管理和服务等全方位不断的创造，推动企业健康发展。</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严谨</a:t>
            </a:r>
            <a:r>
              <a:rPr lang="zh-CN" altLang="en-US" sz="1400" dirty="0">
                <a:latin typeface="微软雅黑" panose="020B0503020204020204" pitchFamily="34" charset="-122"/>
                <a:ea typeface="微软雅黑" panose="020B0503020204020204" pitchFamily="34" charset="-122"/>
              </a:rPr>
              <a:t> 严谨是远洋人提倡的一种认真、严密做事的态度。 </a:t>
            </a:r>
            <a:endParaRPr lang="zh-CN" altLang="en-US" sz="1400" dirty="0">
              <a:latin typeface="微软雅黑" panose="020B0503020204020204" pitchFamily="34" charset="-122"/>
              <a:ea typeface="微软雅黑" panose="020B0503020204020204" pitchFamily="34" charset="-122"/>
            </a:endParaRPr>
          </a:p>
          <a:p>
            <a:pPr>
              <a:lnSpc>
                <a:spcPct val="150000"/>
              </a:lnSpc>
            </a:pPr>
            <a:r>
              <a:rPr lang="zh-CN" altLang="en-US" sz="1600" b="1" dirty="0">
                <a:solidFill>
                  <a:srgbClr val="0070C0"/>
                </a:solidFill>
                <a:latin typeface="微软雅黑" panose="020B0503020204020204" pitchFamily="34" charset="-122"/>
                <a:ea typeface="微软雅黑" panose="020B0503020204020204" pitchFamily="34" charset="-122"/>
              </a:rPr>
              <a:t>专业</a:t>
            </a:r>
            <a:r>
              <a:rPr lang="zh-CN" altLang="en-US" sz="1400" dirty="0">
                <a:latin typeface="微软雅黑" panose="020B0503020204020204" pitchFamily="34" charset="-122"/>
                <a:ea typeface="微软雅黑" panose="020B0503020204020204" pitchFamily="34" charset="-122"/>
              </a:rPr>
              <a:t> 要培养每一位员工具有高度职业素养，行动中表现出规范性、标准性和高超性，专业是远洋生命的根基。</a:t>
            </a:r>
            <a:endParaRPr lang="zh-CN" altLang="en-US" sz="1400" dirty="0">
              <a:latin typeface="Franklin Gothic Book" panose="020B0503020102020204" charset="0"/>
              <a:ea typeface="黑体" panose="02010609060101010101" charset="-122"/>
            </a:endParaRPr>
          </a:p>
        </p:txBody>
      </p:sp>
      <p:sp>
        <p:nvSpPr>
          <p:cNvPr id="65" name="六边形 64"/>
          <p:cNvSpPr/>
          <p:nvPr/>
        </p:nvSpPr>
        <p:spPr>
          <a:xfrm>
            <a:off x="2054225" y="2954338"/>
            <a:ext cx="1090613" cy="939800"/>
          </a:xfrm>
          <a:prstGeom prst="hexagon">
            <a:avLst/>
          </a:pr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微软雅黑" panose="020B0503020204020204" pitchFamily="34" charset="-122"/>
              <a:ea typeface="微软雅黑" panose="020B0503020204020204" pitchFamily="34" charset="-122"/>
            </a:endParaRPr>
          </a:p>
        </p:txBody>
      </p:sp>
      <p:sp>
        <p:nvSpPr>
          <p:cNvPr id="66" name="六边形 65"/>
          <p:cNvSpPr/>
          <p:nvPr/>
        </p:nvSpPr>
        <p:spPr>
          <a:xfrm>
            <a:off x="4824413" y="1406525"/>
            <a:ext cx="1090613" cy="939800"/>
          </a:xfrm>
          <a:prstGeom prst="hexago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b="1" strike="noStrike" noProof="1">
                <a:latin typeface="微软雅黑" panose="020B0503020204020204" pitchFamily="34" charset="-122"/>
                <a:ea typeface="微软雅黑" panose="020B0503020204020204" pitchFamily="34" charset="-122"/>
              </a:rPr>
              <a:t>创造</a:t>
            </a:r>
            <a:endParaRPr lang="zh-CN" altLang="en-US" sz="1600" b="1" strike="noStrike" noProof="1">
              <a:latin typeface="微软雅黑" panose="020B0503020204020204" pitchFamily="34" charset="-122"/>
              <a:ea typeface="微软雅黑" panose="020B0503020204020204" pitchFamily="34" charset="-122"/>
            </a:endParaRPr>
          </a:p>
        </p:txBody>
      </p:sp>
      <p:sp>
        <p:nvSpPr>
          <p:cNvPr id="67" name="六边形 66"/>
          <p:cNvSpPr/>
          <p:nvPr/>
        </p:nvSpPr>
        <p:spPr>
          <a:xfrm>
            <a:off x="3901072" y="1910532"/>
            <a:ext cx="1090054" cy="939702"/>
          </a:xfrm>
          <a:prstGeom prst="hexagon">
            <a:avLst/>
          </a:prstGeom>
          <a:blipFill dpi="0" rotWithShape="1">
            <a:blip r:embed="rId2" cstate="print"/>
            <a:srcRect/>
            <a:tile tx="0" ty="0" sx="100000" sy="100000" flip="none" algn="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68" name="六边形 67"/>
          <p:cNvSpPr/>
          <p:nvPr/>
        </p:nvSpPr>
        <p:spPr>
          <a:xfrm>
            <a:off x="5746750" y="1924050"/>
            <a:ext cx="1090613" cy="939800"/>
          </a:xfrm>
          <a:prstGeom prst="hexagon">
            <a:avLst/>
          </a:prstGeom>
          <a:blipFill>
            <a:blip r:embed="rId3"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69" name="六边形 68"/>
          <p:cNvSpPr/>
          <p:nvPr/>
        </p:nvSpPr>
        <p:spPr>
          <a:xfrm>
            <a:off x="4827588" y="2420938"/>
            <a:ext cx="1089025" cy="939800"/>
          </a:xfrm>
          <a:prstGeom prst="hexagon">
            <a:avLst/>
          </a:prstGeom>
          <a:solidFill>
            <a:srgbClr val="27D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b="1" strike="noStrike" noProof="1">
                <a:latin typeface="微软雅黑" panose="020B0503020204020204" pitchFamily="34" charset="-122"/>
                <a:ea typeface="微软雅黑" panose="020B0503020204020204" pitchFamily="34" charset="-122"/>
              </a:rPr>
              <a:t>严谨</a:t>
            </a:r>
            <a:endParaRPr lang="zh-CN" altLang="en-US" sz="1600" b="1" strike="noStrike" noProof="1">
              <a:latin typeface="微软雅黑" panose="020B0503020204020204" pitchFamily="34" charset="-122"/>
              <a:ea typeface="微软雅黑" panose="020B0503020204020204" pitchFamily="34" charset="-122"/>
            </a:endParaRPr>
          </a:p>
        </p:txBody>
      </p:sp>
      <p:sp>
        <p:nvSpPr>
          <p:cNvPr id="70" name="六边形 69"/>
          <p:cNvSpPr/>
          <p:nvPr/>
        </p:nvSpPr>
        <p:spPr>
          <a:xfrm>
            <a:off x="6670675" y="1408113"/>
            <a:ext cx="1090613" cy="939800"/>
          </a:xfrm>
          <a:prstGeom prst="hexagon">
            <a:avLst/>
          </a:prstGeom>
          <a:solidFill>
            <a:srgbClr val="1D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微软雅黑" panose="020B0503020204020204" pitchFamily="34" charset="-122"/>
              <a:ea typeface="微软雅黑" panose="020B0503020204020204" pitchFamily="34" charset="-122"/>
            </a:endParaRPr>
          </a:p>
        </p:txBody>
      </p:sp>
      <p:sp>
        <p:nvSpPr>
          <p:cNvPr id="71" name="六边形 70"/>
          <p:cNvSpPr/>
          <p:nvPr/>
        </p:nvSpPr>
        <p:spPr>
          <a:xfrm>
            <a:off x="2977857" y="1408386"/>
            <a:ext cx="1090054" cy="939702"/>
          </a:xfrm>
          <a:prstGeom prst="hexagon">
            <a:avLst/>
          </a:prstGeom>
          <a:blipFill>
            <a:blip r:embed="rId4" cstate="print">
              <a:duotone>
                <a:prstClr val="black"/>
                <a:schemeClr val="tx2">
                  <a:tint val="45000"/>
                  <a:satMod val="400000"/>
                </a:schemeClr>
              </a:duotone>
            </a:blip>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2" name="六边形 71"/>
          <p:cNvSpPr/>
          <p:nvPr/>
        </p:nvSpPr>
        <p:spPr>
          <a:xfrm>
            <a:off x="5746750" y="2932113"/>
            <a:ext cx="1090613" cy="939800"/>
          </a:xfrm>
          <a:prstGeom prst="hexagon">
            <a:avLst/>
          </a:prstGeom>
          <a:solidFill>
            <a:srgbClr val="1D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b="1" strike="noStrike" noProof="1">
              <a:latin typeface="微软雅黑" panose="020B0503020204020204" pitchFamily="34" charset="-122"/>
              <a:ea typeface="微软雅黑" panose="020B0503020204020204" pitchFamily="34" charset="-122"/>
            </a:endParaRPr>
          </a:p>
        </p:txBody>
      </p:sp>
      <p:sp>
        <p:nvSpPr>
          <p:cNvPr id="73" name="六边形 72"/>
          <p:cNvSpPr/>
          <p:nvPr/>
        </p:nvSpPr>
        <p:spPr>
          <a:xfrm>
            <a:off x="6670675" y="2413000"/>
            <a:ext cx="1090613" cy="939800"/>
          </a:xfrm>
          <a:prstGeom prst="hexagon">
            <a:avLst/>
          </a:pr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b="1" strike="noStrike" noProof="1">
                <a:latin typeface="微软雅黑" panose="020B0503020204020204" pitchFamily="34" charset="-122"/>
                <a:ea typeface="微软雅黑" panose="020B0503020204020204" pitchFamily="34" charset="-122"/>
              </a:rPr>
              <a:t>专业</a:t>
            </a:r>
            <a:endParaRPr lang="zh-CN" altLang="en-US" sz="1600" b="1" strike="noStrike" noProof="1">
              <a:latin typeface="微软雅黑" panose="020B0503020204020204" pitchFamily="34" charset="-122"/>
              <a:ea typeface="微软雅黑" panose="020B0503020204020204" pitchFamily="34" charset="-122"/>
            </a:endParaRPr>
          </a:p>
        </p:txBody>
      </p:sp>
      <p:sp>
        <p:nvSpPr>
          <p:cNvPr id="74" name="六边形 73"/>
          <p:cNvSpPr/>
          <p:nvPr/>
        </p:nvSpPr>
        <p:spPr>
          <a:xfrm>
            <a:off x="2978150" y="2413000"/>
            <a:ext cx="1089025" cy="939800"/>
          </a:xfrm>
          <a:prstGeom prst="hexagon">
            <a:avLst/>
          </a:prstGeom>
          <a:solidFill>
            <a:srgbClr val="1D8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b="1" strike="noStrike" noProof="1">
                <a:latin typeface="微软雅黑" panose="020B0503020204020204" pitchFamily="34" charset="-122"/>
                <a:ea typeface="微软雅黑" panose="020B0503020204020204" pitchFamily="34" charset="-122"/>
              </a:rPr>
              <a:t>尊重</a:t>
            </a:r>
            <a:endParaRPr lang="zh-CN" altLang="en-US" sz="1600" b="1" strike="noStrike" noProof="1">
              <a:latin typeface="微软雅黑" panose="020B0503020204020204" pitchFamily="34" charset="-122"/>
              <a:ea typeface="微软雅黑" panose="020B0503020204020204" pitchFamily="34" charset="-122"/>
            </a:endParaRPr>
          </a:p>
        </p:txBody>
      </p:sp>
      <p:sp>
        <p:nvSpPr>
          <p:cNvPr id="75" name="六边形 74"/>
          <p:cNvSpPr/>
          <p:nvPr/>
        </p:nvSpPr>
        <p:spPr>
          <a:xfrm>
            <a:off x="2054225" y="1924050"/>
            <a:ext cx="1090613" cy="939800"/>
          </a:xfrm>
          <a:prstGeom prst="hexagon">
            <a:avLst/>
          </a:prstGeom>
          <a:solidFill>
            <a:srgbClr val="30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r>
              <a:rPr lang="zh-CN" altLang="en-US" sz="1600" b="1" strike="noStrike" noProof="1">
                <a:latin typeface="微软雅黑" panose="020B0503020204020204" pitchFamily="34" charset="-122"/>
                <a:ea typeface="微软雅黑" panose="020B0503020204020204" pitchFamily="34" charset="-122"/>
              </a:rPr>
              <a:t>诚信</a:t>
            </a:r>
            <a:endParaRPr lang="zh-CN" altLang="en-US" sz="1600" b="1" strike="noStrike" noProof="1">
              <a:latin typeface="微软雅黑" panose="020B0503020204020204" pitchFamily="34" charset="-122"/>
              <a:ea typeface="微软雅黑" panose="020B0503020204020204" pitchFamily="34" charset="-122"/>
            </a:endParaRPr>
          </a:p>
        </p:txBody>
      </p:sp>
      <p:sp>
        <p:nvSpPr>
          <p:cNvPr id="76" name="六边形 75"/>
          <p:cNvSpPr/>
          <p:nvPr/>
        </p:nvSpPr>
        <p:spPr>
          <a:xfrm>
            <a:off x="3900488" y="2932113"/>
            <a:ext cx="1090613" cy="939800"/>
          </a:xfrm>
          <a:prstGeom prst="hexagon">
            <a:avLst/>
          </a:prstGeom>
          <a:blipFill>
            <a:blip r:embed="rId5" cstate="prin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5615" name="TextBox 25"/>
          <p:cNvSpPr txBox="1"/>
          <p:nvPr/>
        </p:nvSpPr>
        <p:spPr>
          <a:xfrm>
            <a:off x="1123950" y="377825"/>
            <a:ext cx="1416050" cy="461963"/>
          </a:xfrm>
          <a:prstGeom prst="rect">
            <a:avLst/>
          </a:prstGeom>
          <a:noFill/>
          <a:ln w="9525">
            <a:noFill/>
          </a:ln>
        </p:spPr>
        <p:txBody>
          <a:bodyPr wrap="none" anchor="t">
            <a:spAutoFit/>
          </a:bodyPr>
          <a:lstStyle/>
          <a:p>
            <a:r>
              <a:rPr lang="zh-CN" altLang="en-US" sz="2400" dirty="0">
                <a:solidFill>
                  <a:srgbClr val="1D85C5"/>
                </a:solidFill>
                <a:latin typeface="微软雅黑" panose="020B0503020204020204" pitchFamily="34" charset="-122"/>
                <a:ea typeface="微软雅黑" panose="020B0503020204020204" pitchFamily="34" charset="-122"/>
              </a:rPr>
              <a:t>企业文化</a:t>
            </a:r>
            <a:endParaRPr lang="zh-CN" altLang="en-US" sz="2400" dirty="0">
              <a:solidFill>
                <a:srgbClr val="1D85C5"/>
              </a:solidFill>
              <a:latin typeface="微软雅黑" panose="020B0503020204020204" pitchFamily="34" charset="-122"/>
              <a:ea typeface="微软雅黑" panose="020B0503020204020204" pitchFamily="34" charset="-122"/>
            </a:endParaRPr>
          </a:p>
        </p:txBody>
      </p:sp>
      <p:grpSp>
        <p:nvGrpSpPr>
          <p:cNvPr id="25616" name="组合 27"/>
          <p:cNvGrpSpPr/>
          <p:nvPr/>
        </p:nvGrpSpPr>
        <p:grpSpPr>
          <a:xfrm flipH="1">
            <a:off x="647700" y="377825"/>
            <a:ext cx="458788" cy="360363"/>
            <a:chOff x="4321499" y="-94107"/>
            <a:chExt cx="1738584" cy="1364552"/>
          </a:xfrm>
        </p:grpSpPr>
        <p:sp>
          <p:nvSpPr>
            <p:cNvPr id="29" name="等腰三角形 28"/>
            <p:cNvSpPr/>
            <p:nvPr/>
          </p:nvSpPr>
          <p:spPr>
            <a:xfrm rot="16200000">
              <a:off x="4227109" y="281"/>
              <a:ext cx="1364552" cy="1175773"/>
            </a:xfrm>
            <a:prstGeom prst="triangl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30" name="等腰三角形 29"/>
            <p:cNvSpPr/>
            <p:nvPr/>
          </p:nvSpPr>
          <p:spPr>
            <a:xfrm rot="16200000">
              <a:off x="4789919" y="281"/>
              <a:ext cx="1364552" cy="1175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solidFill>
                  <a:srgbClr val="1B676F"/>
                </a:solidFill>
              </a:endParaRPr>
            </a:p>
          </p:txBody>
        </p:sp>
      </p:grpSp>
      <p:cxnSp>
        <p:nvCxnSpPr>
          <p:cNvPr id="31" name="直接连接符 30"/>
          <p:cNvCxnSpPr/>
          <p:nvPr/>
        </p:nvCxnSpPr>
        <p:spPr>
          <a:xfrm>
            <a:off x="647700" y="809625"/>
            <a:ext cx="84963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5620" name="图片 21"/>
          <p:cNvPicPr>
            <a:picLocks noChangeAspect="1"/>
          </p:cNvPicPr>
          <p:nvPr/>
        </p:nvPicPr>
        <p:blipFill>
          <a:blip r:embed="rId6"/>
          <a:stretch>
            <a:fillRect/>
          </a:stretch>
        </p:blipFill>
        <p:spPr>
          <a:xfrm>
            <a:off x="8307388" y="369888"/>
            <a:ext cx="833437" cy="368300"/>
          </a:xfrm>
          <a:prstGeom prst="rect">
            <a:avLst/>
          </a:prstGeom>
          <a:noFill/>
          <a:ln w="9525">
            <a:noFill/>
          </a:ln>
        </p:spPr>
      </p:pic>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D:\360安全浏览器下载\PPT模板\总结PPT\02.jpg"/>
          <p:cNvPicPr>
            <a:picLocks noChangeAspect="1"/>
          </p:cNvPicPr>
          <p:nvPr/>
        </p:nvPicPr>
        <p:blipFill>
          <a:blip r:embed="rId1"/>
          <a:stretch>
            <a:fillRect/>
          </a:stretch>
        </p:blipFill>
        <p:spPr>
          <a:xfrm>
            <a:off x="1588" y="-19050"/>
            <a:ext cx="10079037" cy="6659563"/>
          </a:xfrm>
          <a:prstGeom prst="rect">
            <a:avLst/>
          </a:prstGeom>
          <a:noFill/>
          <a:ln w="9525">
            <a:noFill/>
          </a:ln>
        </p:spPr>
      </p:pic>
      <p:grpSp>
        <p:nvGrpSpPr>
          <p:cNvPr id="27650" name="组合 51"/>
          <p:cNvGrpSpPr/>
          <p:nvPr/>
        </p:nvGrpSpPr>
        <p:grpSpPr>
          <a:xfrm>
            <a:off x="1657350" y="1919288"/>
            <a:ext cx="2667000" cy="2693987"/>
            <a:chOff x="791840" y="1485628"/>
            <a:chExt cx="3636229" cy="3672408"/>
          </a:xfrm>
        </p:grpSpPr>
        <p:sp>
          <p:nvSpPr>
            <p:cNvPr id="53" name="椭圆 52"/>
            <p:cNvSpPr/>
            <p:nvPr/>
          </p:nvSpPr>
          <p:spPr>
            <a:xfrm>
              <a:off x="1403042" y="2123364"/>
              <a:ext cx="2516177" cy="2516177"/>
            </a:xfrm>
            <a:prstGeom prst="ellipse">
              <a:avLst/>
            </a:prstGeom>
            <a:solidFill>
              <a:srgbClr val="1D85C5"/>
            </a:solidFill>
            <a:ln>
              <a:noFill/>
            </a:ln>
            <a:effectLst>
              <a:innerShdw blurRad="63500" dist="50800" dir="13500000">
                <a:schemeClr val="tx1">
                  <a:lumMod val="85000"/>
                  <a:lumOff val="1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4" name="等腰三角形 53"/>
            <p:cNvSpPr/>
            <p:nvPr/>
          </p:nvSpPr>
          <p:spPr>
            <a:xfrm>
              <a:off x="2520032" y="4437956"/>
              <a:ext cx="360041" cy="20162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5" name="空心弧 54"/>
            <p:cNvSpPr/>
            <p:nvPr/>
          </p:nvSpPr>
          <p:spPr>
            <a:xfrm rot="12503552">
              <a:off x="1780691" y="2441351"/>
              <a:ext cx="2587587" cy="2716685"/>
            </a:xfrm>
            <a:prstGeom prst="blockArc">
              <a:avLst>
                <a:gd name="adj1" fmla="val 10264065"/>
                <a:gd name="adj2" fmla="val 11980810"/>
                <a:gd name="adj3" fmla="val 261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56" name="同心圆 55"/>
            <p:cNvSpPr/>
            <p:nvPr/>
          </p:nvSpPr>
          <p:spPr>
            <a:xfrm>
              <a:off x="1112809" y="1833131"/>
              <a:ext cx="3096643" cy="3096643"/>
            </a:xfrm>
            <a:prstGeom prst="donut">
              <a:avLst>
                <a:gd name="adj" fmla="val 5533"/>
              </a:avLst>
            </a:prstGeom>
            <a:solidFill>
              <a:schemeClr val="bg1">
                <a:lumMod val="85000"/>
              </a:schemeClr>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57" name="空心弧 56"/>
            <p:cNvSpPr/>
            <p:nvPr/>
          </p:nvSpPr>
          <p:spPr>
            <a:xfrm rot="21108747">
              <a:off x="1050839" y="1755217"/>
              <a:ext cx="3131836" cy="3131836"/>
            </a:xfrm>
            <a:prstGeom prst="blockArc">
              <a:avLst>
                <a:gd name="adj1" fmla="val 10800000"/>
                <a:gd name="adj2" fmla="val 16012432"/>
                <a:gd name="adj3" fmla="val 5196"/>
              </a:avLst>
            </a:pr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58" name="空心弧 57"/>
            <p:cNvSpPr/>
            <p:nvPr/>
          </p:nvSpPr>
          <p:spPr>
            <a:xfrm rot="10800000">
              <a:off x="1167752" y="1880102"/>
              <a:ext cx="3131836" cy="3131836"/>
            </a:xfrm>
            <a:prstGeom prst="blockArc">
              <a:avLst>
                <a:gd name="adj1" fmla="val 10800000"/>
                <a:gd name="adj2" fmla="val 17392434"/>
                <a:gd name="adj3" fmla="val 5196"/>
              </a:avLst>
            </a:prstGeom>
            <a:solidFill>
              <a:srgbClr val="30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59" name="空心弧 58"/>
            <p:cNvSpPr/>
            <p:nvPr/>
          </p:nvSpPr>
          <p:spPr>
            <a:xfrm rot="2976809">
              <a:off x="1037142" y="1726024"/>
              <a:ext cx="3314421" cy="3400346"/>
            </a:xfrm>
            <a:prstGeom prst="blockArc">
              <a:avLst>
                <a:gd name="adj1" fmla="val 14724026"/>
                <a:gd name="adj2" fmla="val 17780455"/>
                <a:gd name="adj3" fmla="val 712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0" name="空心弧 59"/>
            <p:cNvSpPr/>
            <p:nvPr/>
          </p:nvSpPr>
          <p:spPr>
            <a:xfrm rot="21108747">
              <a:off x="791840" y="1951501"/>
              <a:ext cx="2218463" cy="2218464"/>
            </a:xfrm>
            <a:prstGeom prst="blockArc">
              <a:avLst>
                <a:gd name="adj1" fmla="val 10800000"/>
                <a:gd name="adj2" fmla="val 13471591"/>
                <a:gd name="adj3" fmla="val 349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1" name="空心弧 60"/>
            <p:cNvSpPr/>
            <p:nvPr/>
          </p:nvSpPr>
          <p:spPr>
            <a:xfrm rot="21108747">
              <a:off x="968542" y="2666948"/>
              <a:ext cx="2218463" cy="2218464"/>
            </a:xfrm>
            <a:prstGeom prst="blockArc">
              <a:avLst>
                <a:gd name="adj1" fmla="val 8167984"/>
                <a:gd name="adj2" fmla="val 10876849"/>
                <a:gd name="adj3" fmla="val 47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2" name="空心弧 61"/>
            <p:cNvSpPr/>
            <p:nvPr/>
          </p:nvSpPr>
          <p:spPr>
            <a:xfrm rot="6490240">
              <a:off x="1567487" y="1416005"/>
              <a:ext cx="2790960" cy="2930203"/>
            </a:xfrm>
            <a:prstGeom prst="blockArc">
              <a:avLst>
                <a:gd name="adj1" fmla="val 10169200"/>
                <a:gd name="adj2" fmla="val 12871324"/>
                <a:gd name="adj3" fmla="val 294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grpSp>
      <p:sp>
        <p:nvSpPr>
          <p:cNvPr id="27661" name="TextBox 62"/>
          <p:cNvSpPr txBox="1"/>
          <p:nvPr/>
        </p:nvSpPr>
        <p:spPr>
          <a:xfrm>
            <a:off x="2592388" y="2825750"/>
            <a:ext cx="903287" cy="923925"/>
          </a:xfrm>
          <a:prstGeom prst="rect">
            <a:avLst/>
          </a:prstGeom>
          <a:noFill/>
          <a:ln w="9525">
            <a:noFill/>
          </a:ln>
        </p:spPr>
        <p:txBody>
          <a:bodyPr wrap="none" anchor="t">
            <a:spAutoFit/>
          </a:bodyPr>
          <a:lstStyle/>
          <a:p>
            <a:r>
              <a:rPr lang="en-US" altLang="zh-CN" sz="5400" dirty="0">
                <a:solidFill>
                  <a:schemeClr val="bg1"/>
                </a:solidFill>
                <a:latin typeface="Impact" panose="020B0806030902050204" pitchFamily="34" charset="0"/>
                <a:ea typeface="黑体" panose="02010609060101010101" charset="-122"/>
              </a:rPr>
              <a:t>02</a:t>
            </a:r>
            <a:endParaRPr lang="zh-CN" altLang="en-US" sz="5400" dirty="0">
              <a:solidFill>
                <a:schemeClr val="bg1"/>
              </a:solidFill>
              <a:latin typeface="Impact" panose="020B0806030902050204" pitchFamily="34" charset="0"/>
              <a:ea typeface="黑体" panose="02010609060101010101" charset="-122"/>
            </a:endParaRPr>
          </a:p>
        </p:txBody>
      </p:sp>
      <p:cxnSp>
        <p:nvCxnSpPr>
          <p:cNvPr id="28" name="直接连接符 27"/>
          <p:cNvCxnSpPr/>
          <p:nvPr/>
        </p:nvCxnSpPr>
        <p:spPr>
          <a:xfrm>
            <a:off x="4933950" y="3008313"/>
            <a:ext cx="0" cy="1295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663" name="TextBox 3"/>
          <p:cNvSpPr txBox="1"/>
          <p:nvPr/>
        </p:nvSpPr>
        <p:spPr>
          <a:xfrm>
            <a:off x="5256213" y="2432050"/>
            <a:ext cx="1724025" cy="461963"/>
          </a:xfrm>
          <a:prstGeom prst="rect">
            <a:avLst/>
          </a:prstGeom>
          <a:noFill/>
          <a:ln w="9525">
            <a:noFill/>
          </a:ln>
        </p:spPr>
        <p:txBody>
          <a:bodyPr wrap="none" anchor="t">
            <a:spAutoFit/>
          </a:bodyPr>
          <a:lstStyle/>
          <a:p>
            <a:r>
              <a:rPr lang="zh-CN" altLang="en-US" sz="2400" dirty="0">
                <a:solidFill>
                  <a:srgbClr val="1A93C8"/>
                </a:solidFill>
                <a:latin typeface="微软雅黑" panose="020B0503020204020204" pitchFamily="34" charset="-122"/>
                <a:ea typeface="微软雅黑" panose="020B0503020204020204" pitchFamily="34" charset="-122"/>
              </a:rPr>
              <a:t>我们的优势</a:t>
            </a:r>
            <a:endParaRPr lang="zh-CN" altLang="en-US" sz="2400" dirty="0">
              <a:solidFill>
                <a:srgbClr val="1A93C8"/>
              </a:solidFill>
              <a:latin typeface="微软雅黑" panose="020B0503020204020204" pitchFamily="34" charset="-122"/>
              <a:ea typeface="微软雅黑" panose="020B0503020204020204" pitchFamily="34" charset="-122"/>
            </a:endParaRPr>
          </a:p>
        </p:txBody>
      </p:sp>
      <p:sp>
        <p:nvSpPr>
          <p:cNvPr id="27664" name="文本框 9"/>
          <p:cNvSpPr txBox="1"/>
          <p:nvPr/>
        </p:nvSpPr>
        <p:spPr>
          <a:xfrm>
            <a:off x="5330825" y="3224213"/>
            <a:ext cx="2676525"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公司环境</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27665" name="文本框 19"/>
          <p:cNvSpPr txBox="1"/>
          <p:nvPr/>
        </p:nvSpPr>
        <p:spPr>
          <a:xfrm>
            <a:off x="6784975" y="3228975"/>
            <a:ext cx="1293813"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办公环境</a:t>
            </a:r>
            <a:endParaRPr lang="zh-CN" altLang="en-US" sz="2000" dirty="0">
              <a:solidFill>
                <a:srgbClr val="595959"/>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a:off x="5330825" y="2863850"/>
            <a:ext cx="258921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7667" name="组合 33"/>
          <p:cNvGrpSpPr/>
          <p:nvPr/>
        </p:nvGrpSpPr>
        <p:grpSpPr>
          <a:xfrm>
            <a:off x="4610100" y="2327275"/>
            <a:ext cx="646113" cy="746125"/>
            <a:chOff x="8354825" y="1346890"/>
            <a:chExt cx="969043" cy="1118979"/>
          </a:xfrm>
        </p:grpSpPr>
        <p:sp>
          <p:nvSpPr>
            <p:cNvPr id="27668" name="Freeform 15"/>
            <p:cNvSpPr/>
            <p:nvPr/>
          </p:nvSpPr>
          <p:spPr>
            <a:xfrm>
              <a:off x="8354825" y="1346890"/>
              <a:ext cx="969043" cy="1118979"/>
            </a:xfrm>
            <a:custGeom>
              <a:avLst/>
              <a:gdLst/>
              <a:ahLst/>
              <a:cxnLst>
                <a:cxn ang="0">
                  <a:pos x="0" y="839234"/>
                </a:cxn>
                <a:cxn ang="0">
                  <a:pos x="0" y="279744"/>
                </a:cxn>
                <a:cxn ang="0">
                  <a:pos x="484935" y="0"/>
                </a:cxn>
                <a:cxn ang="0">
                  <a:pos x="969043" y="279744"/>
                </a:cxn>
                <a:cxn ang="0">
                  <a:pos x="969043" y="839234"/>
                </a:cxn>
                <a:cxn ang="0">
                  <a:pos x="484935" y="1118979"/>
                </a:cxn>
                <a:cxn ang="0">
                  <a:pos x="0" y="839234"/>
                </a:cxn>
              </a:cxnLst>
              <a:rect l="0" t="0" r="0" b="0"/>
              <a:pathLst>
                <a:path w="1171" h="1352">
                  <a:moveTo>
                    <a:pt x="0" y="1014"/>
                  </a:moveTo>
                  <a:lnTo>
                    <a:pt x="0" y="338"/>
                  </a:lnTo>
                  <a:lnTo>
                    <a:pt x="586" y="0"/>
                  </a:lnTo>
                  <a:lnTo>
                    <a:pt x="1171" y="338"/>
                  </a:lnTo>
                  <a:lnTo>
                    <a:pt x="1171" y="1014"/>
                  </a:lnTo>
                  <a:lnTo>
                    <a:pt x="586" y="1352"/>
                  </a:lnTo>
                  <a:lnTo>
                    <a:pt x="0" y="1014"/>
                  </a:lnTo>
                  <a:close/>
                </a:path>
              </a:pathLst>
            </a:custGeom>
            <a:solidFill>
              <a:srgbClr val="16C7DA"/>
            </a:solidFill>
            <a:ln w="9525">
              <a:noFill/>
            </a:ln>
          </p:spPr>
          <p:txBody>
            <a:bodyPr/>
            <a:lstStyle/>
            <a:p>
              <a:endParaRPr lang="zh-CN" altLang="en-US"/>
            </a:p>
          </p:txBody>
        </p:sp>
        <p:sp>
          <p:nvSpPr>
            <p:cNvPr id="27669" name="Freeform 21"/>
            <p:cNvSpPr>
              <a:spLocks noEditPoints="1"/>
            </p:cNvSpPr>
            <p:nvPr/>
          </p:nvSpPr>
          <p:spPr>
            <a:xfrm>
              <a:off x="8640712" y="1719793"/>
              <a:ext cx="372466" cy="385583"/>
            </a:xfrm>
            <a:custGeom>
              <a:avLst/>
              <a:gdLst/>
              <a:ahLst/>
              <a:cxnLst>
                <a:cxn ang="0">
                  <a:pos x="148986" y="43533"/>
                </a:cxn>
                <a:cxn ang="0">
                  <a:pos x="235895" y="43533"/>
                </a:cxn>
                <a:cxn ang="0">
                  <a:pos x="291765" y="43533"/>
                </a:cxn>
                <a:cxn ang="0">
                  <a:pos x="291765" y="111943"/>
                </a:cxn>
                <a:cxn ang="0">
                  <a:pos x="291765" y="43533"/>
                </a:cxn>
                <a:cxn ang="0">
                  <a:pos x="124155" y="230105"/>
                </a:cxn>
                <a:cxn ang="0">
                  <a:pos x="130363" y="360706"/>
                </a:cxn>
                <a:cxn ang="0">
                  <a:pos x="93116" y="248763"/>
                </a:cxn>
                <a:cxn ang="0">
                  <a:pos x="74493" y="360706"/>
                </a:cxn>
                <a:cxn ang="0">
                  <a:pos x="43454" y="230105"/>
                </a:cxn>
                <a:cxn ang="0">
                  <a:pos x="12415" y="223886"/>
                </a:cxn>
                <a:cxn ang="0">
                  <a:pos x="43454" y="118162"/>
                </a:cxn>
                <a:cxn ang="0">
                  <a:pos x="86908" y="149257"/>
                </a:cxn>
                <a:cxn ang="0">
                  <a:pos x="130363" y="118162"/>
                </a:cxn>
                <a:cxn ang="0">
                  <a:pos x="180025" y="99505"/>
                </a:cxn>
                <a:cxn ang="0">
                  <a:pos x="186233" y="118162"/>
                </a:cxn>
                <a:cxn ang="0">
                  <a:pos x="186233" y="199010"/>
                </a:cxn>
                <a:cxn ang="0">
                  <a:pos x="192440" y="199010"/>
                </a:cxn>
                <a:cxn ang="0">
                  <a:pos x="192440" y="199010"/>
                </a:cxn>
                <a:cxn ang="0">
                  <a:pos x="198648" y="118162"/>
                </a:cxn>
                <a:cxn ang="0">
                  <a:pos x="198648" y="99505"/>
                </a:cxn>
                <a:cxn ang="0">
                  <a:pos x="248310" y="118162"/>
                </a:cxn>
                <a:cxn ang="0">
                  <a:pos x="291765" y="149257"/>
                </a:cxn>
                <a:cxn ang="0">
                  <a:pos x="335219" y="118162"/>
                </a:cxn>
                <a:cxn ang="0">
                  <a:pos x="360050" y="217667"/>
                </a:cxn>
                <a:cxn ang="0">
                  <a:pos x="329011" y="230105"/>
                </a:cxn>
                <a:cxn ang="0">
                  <a:pos x="335219" y="360706"/>
                </a:cxn>
                <a:cxn ang="0">
                  <a:pos x="297972" y="248763"/>
                </a:cxn>
                <a:cxn ang="0">
                  <a:pos x="279349" y="360706"/>
                </a:cxn>
                <a:cxn ang="0">
                  <a:pos x="248310" y="230105"/>
                </a:cxn>
                <a:cxn ang="0">
                  <a:pos x="235895" y="236325"/>
                </a:cxn>
                <a:cxn ang="0">
                  <a:pos x="204856" y="385583"/>
                </a:cxn>
                <a:cxn ang="0">
                  <a:pos x="180025" y="254982"/>
                </a:cxn>
                <a:cxn ang="0">
                  <a:pos x="136570" y="385583"/>
                </a:cxn>
                <a:cxn ang="0">
                  <a:pos x="124155" y="223886"/>
                </a:cxn>
                <a:cxn ang="0">
                  <a:pos x="55869" y="80848"/>
                </a:cxn>
                <a:cxn ang="0">
                  <a:pos x="124155" y="80848"/>
                </a:cxn>
              </a:cxnLst>
              <a:rect l="0" t="0" r="0" b="0"/>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bg1"/>
            </a:solidFill>
            <a:ln w="9525">
              <a:noFill/>
            </a:ln>
          </p:spPr>
          <p:txBody>
            <a:bodyPr/>
            <a:lstStyle/>
            <a:p>
              <a:endParaRPr lang="zh-CN" altLang="en-US"/>
            </a:p>
          </p:txBody>
        </p:sp>
      </p:grpSp>
      <p:sp>
        <p:nvSpPr>
          <p:cNvPr id="27670" name="TextBox 40"/>
          <p:cNvSpPr txBox="1"/>
          <p:nvPr/>
        </p:nvSpPr>
        <p:spPr>
          <a:xfrm>
            <a:off x="6877050" y="2393950"/>
            <a:ext cx="2339975" cy="461963"/>
          </a:xfrm>
          <a:prstGeom prst="rect">
            <a:avLst/>
          </a:prstGeom>
          <a:noFill/>
          <a:ln w="9525">
            <a:noFill/>
          </a:ln>
        </p:spPr>
        <p:txBody>
          <a:bodyPr wrap="none" anchor="t">
            <a:spAutoFit/>
          </a:bodyPr>
          <a:lstStyle/>
          <a:p>
            <a:r>
              <a:rPr lang="en-US" altLang="zh-CN" sz="2400" dirty="0">
                <a:solidFill>
                  <a:srgbClr val="BFBFBF"/>
                </a:solidFill>
                <a:latin typeface="幼圆" panose="02010509060101010101" pitchFamily="49" charset="-122"/>
                <a:ea typeface="幼圆" panose="02010509060101010101" pitchFamily="49" charset="-122"/>
              </a:rPr>
              <a:t>OUR ADVANTAGES</a:t>
            </a:r>
            <a:endParaRPr lang="zh-CN" altLang="en-US" sz="2400" dirty="0">
              <a:solidFill>
                <a:srgbClr val="BFBFBF"/>
              </a:solidFill>
              <a:latin typeface="幼圆" panose="02010509060101010101" pitchFamily="49" charset="-122"/>
              <a:ea typeface="幼圆" panose="02010509060101010101" pitchFamily="49" charset="-122"/>
            </a:endParaRPr>
          </a:p>
        </p:txBody>
      </p:sp>
      <p:sp>
        <p:nvSpPr>
          <p:cNvPr id="27671" name="文本框 9"/>
          <p:cNvSpPr txBox="1"/>
          <p:nvPr/>
        </p:nvSpPr>
        <p:spPr>
          <a:xfrm>
            <a:off x="5330825" y="3621088"/>
            <a:ext cx="1308100"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宿舍环境</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27672" name="文本框 19"/>
          <p:cNvSpPr txBox="1"/>
          <p:nvPr/>
        </p:nvSpPr>
        <p:spPr>
          <a:xfrm>
            <a:off x="6784975" y="3616325"/>
            <a:ext cx="1725613"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培训环境</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altLang="en-US" sz="2400" dirty="0" smtClean="0">
                <a:latin typeface="微软雅黑" panose="020B0503020204020204" pitchFamily="34" charset="-122"/>
                <a:ea typeface="微软雅黑" panose="020B0503020204020204" pitchFamily="34" charset="-122"/>
              </a:rPr>
              <a:t>网红恋爱角</a:t>
            </a:r>
            <a:endParaRPr lang="zh-CN" altLang="en-US" sz="2400" dirty="0">
              <a:latin typeface="微软雅黑" panose="020B0503020204020204" pitchFamily="34" charset="-122"/>
              <a:ea typeface="微软雅黑" panose="020B0503020204020204" pitchFamily="34" charset="-122"/>
            </a:endParaRPr>
          </a:p>
        </p:txBody>
      </p:sp>
      <p:sp>
        <p:nvSpPr>
          <p:cNvPr id="3" name="内容占位符 2"/>
          <p:cNvSpPr>
            <a:spLocks noGrp="1"/>
          </p:cNvSpPr>
          <p:nvPr>
            <p:ph idx="1"/>
          </p:nvPr>
        </p:nvSpPr>
        <p:spPr/>
        <p:txBody>
          <a:bodyPr/>
          <a:lstStyle/>
          <a:p>
            <a:endParaRPr lang="zh-CN" altLang="en-US"/>
          </a:p>
        </p:txBody>
      </p:sp>
      <p:pic>
        <p:nvPicPr>
          <p:cNvPr id="4" name="图片 3" descr="微信图片_20190611185807.jpg"/>
          <p:cNvPicPr>
            <a:picLocks noChangeAspect="1"/>
          </p:cNvPicPr>
          <p:nvPr/>
        </p:nvPicPr>
        <p:blipFill>
          <a:blip r:embed="rId1" cstate="print"/>
          <a:stretch>
            <a:fillRect/>
          </a:stretch>
        </p:blipFill>
        <p:spPr>
          <a:xfrm>
            <a:off x="504825" y="1002560"/>
            <a:ext cx="9072563" cy="5399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标题 1"/>
          <p:cNvSpPr>
            <a:spLocks noGrp="1"/>
          </p:cNvSpPr>
          <p:nvPr>
            <p:ph type="title"/>
          </p:nvPr>
        </p:nvSpPr>
        <p:spPr/>
        <p:txBody>
          <a:bodyPr vert="horz" lIns="91440" tIns="45720" rIns="91440" bIns="45720" anchor="ctr"/>
          <a:lstStyle/>
          <a:p>
            <a:r>
              <a:rPr lang="zh-CN" altLang="en-US" sz="2400" dirty="0">
                <a:latin typeface="微软雅黑" panose="020B0503020204020204" pitchFamily="34" charset="-122"/>
                <a:ea typeface="微软雅黑" panose="020B0503020204020204" pitchFamily="34" charset="-122"/>
              </a:rPr>
              <a:t>公司环境</a:t>
            </a:r>
            <a:endParaRPr lang="zh-CN" altLang="en-US" sz="2400" dirty="0">
              <a:latin typeface="微软雅黑" panose="020B0503020204020204" pitchFamily="34" charset="-122"/>
              <a:ea typeface="微软雅黑" panose="020B0503020204020204" pitchFamily="34" charset="-122"/>
            </a:endParaRPr>
          </a:p>
        </p:txBody>
      </p:sp>
      <p:pic>
        <p:nvPicPr>
          <p:cNvPr id="4" name="Picture 2" descr="IMG_1129"/>
          <p:cNvPicPr>
            <a:picLocks noChangeAspect="1"/>
          </p:cNvPicPr>
          <p:nvPr/>
        </p:nvPicPr>
        <p:blipFill>
          <a:blip r:embed="rId1"/>
          <a:srcRect l="22501" t="10417" r="28140" b="35555"/>
          <a:stretch>
            <a:fillRect/>
          </a:stretch>
        </p:blipFill>
        <p:spPr>
          <a:xfrm>
            <a:off x="1182688" y="973138"/>
            <a:ext cx="5429250" cy="3143250"/>
          </a:xfrm>
          <a:prstGeom prst="rect">
            <a:avLst/>
          </a:prstGeom>
          <a:noFill/>
          <a:ln w="9525">
            <a:noFill/>
          </a:ln>
        </p:spPr>
      </p:pic>
      <p:pic>
        <p:nvPicPr>
          <p:cNvPr id="5" name="图片 3" descr="IMG_0489.JPG"/>
          <p:cNvPicPr>
            <a:picLocks noChangeAspect="1"/>
          </p:cNvPicPr>
          <p:nvPr/>
        </p:nvPicPr>
        <p:blipFill>
          <a:blip r:embed="rId2"/>
          <a:stretch>
            <a:fillRect/>
          </a:stretch>
        </p:blipFill>
        <p:spPr>
          <a:xfrm>
            <a:off x="396874" y="4165602"/>
            <a:ext cx="4643438" cy="2281237"/>
          </a:xfrm>
          <a:prstGeom prst="rect">
            <a:avLst/>
          </a:prstGeom>
          <a:noFill/>
          <a:ln w="9525">
            <a:noFill/>
          </a:ln>
        </p:spPr>
      </p:pic>
      <p:pic>
        <p:nvPicPr>
          <p:cNvPr id="7" name="图片 5" descr="IMG_0485.JPG"/>
          <p:cNvPicPr>
            <a:picLocks noChangeAspect="1"/>
          </p:cNvPicPr>
          <p:nvPr/>
        </p:nvPicPr>
        <p:blipFill>
          <a:blip r:embed="rId3"/>
          <a:stretch>
            <a:fillRect/>
          </a:stretch>
        </p:blipFill>
        <p:spPr>
          <a:xfrm>
            <a:off x="5040312" y="4165602"/>
            <a:ext cx="4672014" cy="2281236"/>
          </a:xfrm>
          <a:prstGeom prst="rect">
            <a:avLst/>
          </a:prstGeom>
          <a:noFill/>
          <a:ln w="9525">
            <a:noFill/>
          </a:ln>
        </p:spPr>
      </p:pic>
      <p:sp>
        <p:nvSpPr>
          <p:cNvPr id="8" name="TextBox 7"/>
          <p:cNvSpPr txBox="1"/>
          <p:nvPr/>
        </p:nvSpPr>
        <p:spPr>
          <a:xfrm>
            <a:off x="7040563" y="1401763"/>
            <a:ext cx="2428875" cy="2308225"/>
          </a:xfrm>
          <a:prstGeom prst="rect">
            <a:avLst/>
          </a:prstGeom>
          <a:noFill/>
          <a:ln w="9525">
            <a:noFill/>
          </a:ln>
        </p:spPr>
        <p:txBody>
          <a:bodyPr wrap="square" anchor="t">
            <a:spAutoFit/>
          </a:bodyPr>
          <a:lstStyle/>
          <a:p>
            <a:r>
              <a:rPr lang="zh-CN" altLang="en-US" sz="2400" dirty="0">
                <a:latin typeface="微软雅黑" panose="020B0503020204020204" pitchFamily="34" charset="-122"/>
                <a:ea typeface="微软雅黑" panose="020B0503020204020204" pitchFamily="34" charset="-122"/>
              </a:rPr>
              <a:t>园区内配有食堂，超市，篮球场，医疗室等，集办公休闲购物为一体，工作娱乐两不误。</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D:\360安全浏览器下载\PPT模板\总结PPT\02.jpg"/>
          <p:cNvPicPr>
            <a:picLocks noChangeAspect="1"/>
          </p:cNvPicPr>
          <p:nvPr/>
        </p:nvPicPr>
        <p:blipFill>
          <a:blip r:embed="rId1"/>
          <a:stretch>
            <a:fillRect/>
          </a:stretch>
        </p:blipFill>
        <p:spPr>
          <a:xfrm>
            <a:off x="0" y="0"/>
            <a:ext cx="10079038" cy="6659563"/>
          </a:xfrm>
          <a:prstGeom prst="rect">
            <a:avLst/>
          </a:prstGeom>
          <a:noFill/>
          <a:ln w="9525">
            <a:noFill/>
          </a:ln>
        </p:spPr>
      </p:pic>
      <p:sp>
        <p:nvSpPr>
          <p:cNvPr id="30722" name="TextBox 33"/>
          <p:cNvSpPr txBox="1"/>
          <p:nvPr/>
        </p:nvSpPr>
        <p:spPr>
          <a:xfrm>
            <a:off x="1123950" y="377825"/>
            <a:ext cx="1416050" cy="461963"/>
          </a:xfrm>
          <a:prstGeom prst="rect">
            <a:avLst/>
          </a:prstGeom>
          <a:noFill/>
          <a:ln w="9525">
            <a:noFill/>
          </a:ln>
        </p:spPr>
        <p:txBody>
          <a:bodyPr wrap="none" anchor="t">
            <a:spAutoFit/>
          </a:bodyPr>
          <a:lstStyle/>
          <a:p>
            <a:r>
              <a:rPr lang="zh-CN" altLang="en-US" sz="2400" dirty="0">
                <a:solidFill>
                  <a:srgbClr val="1D85C5"/>
                </a:solidFill>
                <a:latin typeface="微软雅黑" panose="020B0503020204020204" pitchFamily="34" charset="-122"/>
                <a:ea typeface="微软雅黑" panose="020B0503020204020204" pitchFamily="34" charset="-122"/>
              </a:rPr>
              <a:t>办公环境</a:t>
            </a:r>
            <a:endParaRPr lang="zh-CN" altLang="en-US" sz="2400" dirty="0">
              <a:solidFill>
                <a:srgbClr val="1D85C5"/>
              </a:solidFill>
              <a:latin typeface="微软雅黑" panose="020B0503020204020204" pitchFamily="34" charset="-122"/>
              <a:ea typeface="微软雅黑" panose="020B0503020204020204" pitchFamily="34" charset="-122"/>
            </a:endParaRPr>
          </a:p>
        </p:txBody>
      </p:sp>
      <p:grpSp>
        <p:nvGrpSpPr>
          <p:cNvPr id="30723" name="组合 35"/>
          <p:cNvGrpSpPr/>
          <p:nvPr/>
        </p:nvGrpSpPr>
        <p:grpSpPr>
          <a:xfrm flipH="1">
            <a:off x="647700" y="377825"/>
            <a:ext cx="458788" cy="360363"/>
            <a:chOff x="4321499" y="-94107"/>
            <a:chExt cx="1738584" cy="1364552"/>
          </a:xfrm>
        </p:grpSpPr>
        <p:sp>
          <p:nvSpPr>
            <p:cNvPr id="37" name="等腰三角形 36"/>
            <p:cNvSpPr/>
            <p:nvPr/>
          </p:nvSpPr>
          <p:spPr>
            <a:xfrm rot="16200000">
              <a:off x="4227109" y="281"/>
              <a:ext cx="1364552" cy="1175773"/>
            </a:xfrm>
            <a:prstGeom prst="triangl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38" name="等腰三角形 37"/>
            <p:cNvSpPr/>
            <p:nvPr/>
          </p:nvSpPr>
          <p:spPr>
            <a:xfrm rot="16200000">
              <a:off x="4789919" y="281"/>
              <a:ext cx="1364552" cy="1175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solidFill>
                  <a:srgbClr val="1B676F"/>
                </a:solidFill>
              </a:endParaRPr>
            </a:p>
          </p:txBody>
        </p:sp>
      </p:grpSp>
      <p:cxnSp>
        <p:nvCxnSpPr>
          <p:cNvPr id="39" name="直接连接符 38"/>
          <p:cNvCxnSpPr/>
          <p:nvPr/>
        </p:nvCxnSpPr>
        <p:spPr>
          <a:xfrm>
            <a:off x="647700" y="809625"/>
            <a:ext cx="84963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0727" name="图片 32"/>
          <p:cNvPicPr>
            <a:picLocks noChangeAspect="1"/>
          </p:cNvPicPr>
          <p:nvPr/>
        </p:nvPicPr>
        <p:blipFill>
          <a:blip r:embed="rId2"/>
          <a:stretch>
            <a:fillRect/>
          </a:stretch>
        </p:blipFill>
        <p:spPr>
          <a:xfrm>
            <a:off x="8307388" y="369888"/>
            <a:ext cx="833437" cy="368300"/>
          </a:xfrm>
          <a:prstGeom prst="rect">
            <a:avLst/>
          </a:prstGeom>
          <a:noFill/>
          <a:ln w="9525">
            <a:noFill/>
          </a:ln>
        </p:spPr>
      </p:pic>
      <p:pic>
        <p:nvPicPr>
          <p:cNvPr id="11" name="Picture 2" descr="IMG_1094"/>
          <p:cNvPicPr>
            <a:picLocks noGrp="1" noChangeAspect="1"/>
          </p:cNvPicPr>
          <p:nvPr>
            <p:ph sz="quarter" idx="4294967295"/>
          </p:nvPr>
        </p:nvPicPr>
        <p:blipFill>
          <a:blip r:embed="rId3"/>
          <a:stretch>
            <a:fillRect/>
          </a:stretch>
        </p:blipFill>
        <p:spPr>
          <a:xfrm>
            <a:off x="6359525" y="901700"/>
            <a:ext cx="3257550" cy="2714625"/>
          </a:xfrm>
        </p:spPr>
      </p:pic>
      <p:pic>
        <p:nvPicPr>
          <p:cNvPr id="12" name="Picture 3" descr="IMG_1078"/>
          <p:cNvPicPr>
            <a:picLocks noChangeAspect="1"/>
          </p:cNvPicPr>
          <p:nvPr/>
        </p:nvPicPr>
        <p:blipFill>
          <a:blip r:embed="rId4"/>
          <a:stretch>
            <a:fillRect/>
          </a:stretch>
        </p:blipFill>
        <p:spPr>
          <a:xfrm>
            <a:off x="6359525" y="3830638"/>
            <a:ext cx="3227388" cy="2611437"/>
          </a:xfrm>
          <a:prstGeom prst="rect">
            <a:avLst/>
          </a:prstGeom>
          <a:noFill/>
          <a:ln w="9525">
            <a:noFill/>
          </a:ln>
        </p:spPr>
      </p:pic>
      <p:pic>
        <p:nvPicPr>
          <p:cNvPr id="1026" name="Picture 2"/>
          <p:cNvPicPr>
            <a:picLocks noChangeAspect="1"/>
          </p:cNvPicPr>
          <p:nvPr/>
        </p:nvPicPr>
        <p:blipFill>
          <a:blip r:embed="rId5"/>
          <a:srcRect l="9921" t="21526" r="11440"/>
          <a:stretch>
            <a:fillRect/>
          </a:stretch>
        </p:blipFill>
        <p:spPr>
          <a:xfrm>
            <a:off x="2160588" y="973138"/>
            <a:ext cx="4032250" cy="5357812"/>
          </a:xfrm>
          <a:prstGeom prst="rect">
            <a:avLst/>
          </a:prstGeom>
          <a:noFill/>
          <a:ln w="9525">
            <a:noFill/>
          </a:ln>
        </p:spPr>
      </p:pic>
      <p:grpSp>
        <p:nvGrpSpPr>
          <p:cNvPr id="16" name="组合 15"/>
          <p:cNvGrpSpPr/>
          <p:nvPr/>
        </p:nvGrpSpPr>
        <p:grpSpPr>
          <a:xfrm>
            <a:off x="1968500" y="1473200"/>
            <a:ext cx="647700" cy="647700"/>
            <a:chOff x="1468412" y="3902079"/>
            <a:chExt cx="648000" cy="648000"/>
          </a:xfrm>
        </p:grpSpPr>
        <p:sp>
          <p:nvSpPr>
            <p:cNvPr id="14" name="流程图: 联系 13"/>
            <p:cNvSpPr/>
            <p:nvPr/>
          </p:nvSpPr>
          <p:spPr>
            <a:xfrm>
              <a:off x="1468412" y="3902079"/>
              <a:ext cx="648000" cy="648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0733" name="TextBox 14"/>
            <p:cNvSpPr txBox="1"/>
            <p:nvPr/>
          </p:nvSpPr>
          <p:spPr>
            <a:xfrm>
              <a:off x="1539850" y="3973517"/>
              <a:ext cx="571504" cy="461665"/>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01</a:t>
              </a:r>
              <a:endParaRPr lang="zh-CN" altLang="en-US" sz="2400" b="1" dirty="0">
                <a:solidFill>
                  <a:schemeClr val="bg1"/>
                </a:solidFill>
                <a:latin typeface="Franklin Gothic Book" panose="020B0503020102020204" charset="0"/>
                <a:ea typeface="黑体" panose="02010609060101010101" charset="-122"/>
              </a:endParaRPr>
            </a:p>
          </p:txBody>
        </p:sp>
      </p:grpSp>
      <p:grpSp>
        <p:nvGrpSpPr>
          <p:cNvPr id="20" name="组合 19"/>
          <p:cNvGrpSpPr/>
          <p:nvPr/>
        </p:nvGrpSpPr>
        <p:grpSpPr>
          <a:xfrm>
            <a:off x="9288463" y="1116013"/>
            <a:ext cx="647700" cy="647700"/>
            <a:chOff x="9040840" y="1115997"/>
            <a:chExt cx="648000" cy="648000"/>
          </a:xfrm>
        </p:grpSpPr>
        <p:sp>
          <p:nvSpPr>
            <p:cNvPr id="18" name="流程图: 联系 17"/>
            <p:cNvSpPr/>
            <p:nvPr/>
          </p:nvSpPr>
          <p:spPr>
            <a:xfrm>
              <a:off x="9040840" y="1115997"/>
              <a:ext cx="648000" cy="648000"/>
            </a:xfrm>
            <a:prstGeom prst="flowChartConnector">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0736" name="TextBox 18"/>
            <p:cNvSpPr txBox="1"/>
            <p:nvPr/>
          </p:nvSpPr>
          <p:spPr>
            <a:xfrm>
              <a:off x="9112278" y="1187435"/>
              <a:ext cx="571504" cy="461665"/>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02</a:t>
              </a:r>
              <a:endParaRPr lang="zh-CN" altLang="en-US" sz="2400" b="1" dirty="0">
                <a:solidFill>
                  <a:schemeClr val="bg1"/>
                </a:solidFill>
                <a:latin typeface="Franklin Gothic Book" panose="020B0503020102020204" charset="0"/>
                <a:ea typeface="黑体" panose="02010609060101010101" charset="-122"/>
              </a:endParaRPr>
            </a:p>
          </p:txBody>
        </p:sp>
      </p:grpSp>
      <p:grpSp>
        <p:nvGrpSpPr>
          <p:cNvPr id="21" name="组合 20"/>
          <p:cNvGrpSpPr/>
          <p:nvPr/>
        </p:nvGrpSpPr>
        <p:grpSpPr>
          <a:xfrm>
            <a:off x="9288463" y="5545138"/>
            <a:ext cx="647700" cy="647700"/>
            <a:chOff x="9040840" y="1115997"/>
            <a:chExt cx="648000" cy="648000"/>
          </a:xfrm>
        </p:grpSpPr>
        <p:sp>
          <p:nvSpPr>
            <p:cNvPr id="22" name="流程图: 联系 21"/>
            <p:cNvSpPr/>
            <p:nvPr/>
          </p:nvSpPr>
          <p:spPr>
            <a:xfrm>
              <a:off x="9040840" y="1115997"/>
              <a:ext cx="648000" cy="648000"/>
            </a:xfrm>
            <a:prstGeom prst="flowChartConnector">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0739" name="TextBox 22"/>
            <p:cNvSpPr txBox="1"/>
            <p:nvPr/>
          </p:nvSpPr>
          <p:spPr>
            <a:xfrm>
              <a:off x="9112278" y="1187435"/>
              <a:ext cx="571504" cy="461665"/>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03</a:t>
              </a:r>
              <a:endParaRPr lang="zh-CN" altLang="en-US" sz="2400" b="1" dirty="0">
                <a:solidFill>
                  <a:schemeClr val="bg1"/>
                </a:solidFill>
                <a:latin typeface="Franklin Gothic Book" panose="020B0503020102020204" charset="0"/>
                <a:ea typeface="黑体" panose="02010609060101010101" charset="-122"/>
              </a:endParaRPr>
            </a:p>
          </p:txBody>
        </p:sp>
      </p:grpSp>
      <p:sp>
        <p:nvSpPr>
          <p:cNvPr id="24" name="TextBox 23"/>
          <p:cNvSpPr txBox="1"/>
          <p:nvPr/>
        </p:nvSpPr>
        <p:spPr>
          <a:xfrm>
            <a:off x="231775" y="1116013"/>
            <a:ext cx="1522389" cy="5139869"/>
          </a:xfrm>
          <a:prstGeom prst="rect">
            <a:avLst/>
          </a:prstGeom>
          <a:noFill/>
          <a:ln w="9525">
            <a:noFill/>
          </a:ln>
        </p:spPr>
        <p:txBody>
          <a:bodyPr wrap="square" anchor="t">
            <a:spAutoFit/>
          </a:bodyPr>
          <a:lstStyle/>
          <a:p>
            <a:pPr algn="ctr"/>
            <a:r>
              <a:rPr lang="zh-CN" altLang="en-US" sz="2200" b="1" dirty="0">
                <a:latin typeface="微软雅黑" panose="020B0503020204020204" pitchFamily="34" charset="-122"/>
                <a:ea typeface="微软雅黑" panose="020B0503020204020204" pitchFamily="34" charset="-122"/>
              </a:rPr>
              <a:t>办公环境</a:t>
            </a:r>
            <a:endParaRPr lang="en-US" altLang="zh-CN" sz="2200" b="1" dirty="0">
              <a:latin typeface="微软雅黑" panose="020B0503020204020204" pitchFamily="34" charset="-122"/>
              <a:ea typeface="微软雅黑" panose="020B0503020204020204" pitchFamily="34" charset="-122"/>
            </a:endParaRPr>
          </a:p>
          <a:p>
            <a:pP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每个办公工位隔断隔开，空间宽阔，互不影响。</a:t>
            </a:r>
            <a:endParaRPr lang="en-US" altLang="zh-CN" dirty="0">
              <a:latin typeface="微软雅黑" panose="020B0503020204020204" pitchFamily="34" charset="-122"/>
              <a:ea typeface="微软雅黑" panose="020B0503020204020204" pitchFamily="34" charset="-122"/>
            </a:endParaRPr>
          </a:p>
          <a:p>
            <a:pP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专业物业保洁，整洁卫生。</a:t>
            </a:r>
            <a:endParaRPr lang="en-US" altLang="zh-CN" dirty="0">
              <a:latin typeface="微软雅黑" panose="020B0503020204020204" pitchFamily="34" charset="-122"/>
              <a:ea typeface="微软雅黑" panose="020B0503020204020204" pitchFamily="34" charset="-122"/>
            </a:endParaRPr>
          </a:p>
          <a:p>
            <a:pP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独立门禁与监控，信息安全。</a:t>
            </a:r>
            <a:endParaRPr lang="en-US" altLang="zh-CN" dirty="0">
              <a:latin typeface="微软雅黑" panose="020B0503020204020204" pitchFamily="34" charset="-122"/>
              <a:ea typeface="微软雅黑" panose="020B0503020204020204" pitchFamily="34" charset="-122"/>
            </a:endParaRPr>
          </a:p>
          <a:p>
            <a:pPr>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舒适的休息室，室内配有微波炉和冰箱，工作之余可以休闲一刻。</a:t>
            </a:r>
            <a:endParaRPr lang="zh-CN" altLang="en-US" dirty="0">
              <a:latin typeface="微软雅黑" panose="020B0503020204020204" pitchFamily="34" charset="-122"/>
              <a:ea typeface="微软雅黑" panose="020B0503020204020204" pitchFamily="34" charset="-122"/>
            </a:endParaRPr>
          </a:p>
          <a:p>
            <a:pPr algn="r"/>
            <a:endParaRPr lang="zh-CN" altLang="en-US" dirty="0">
              <a:latin typeface="Franklin Gothic Book" panose="020B0503020102020204" charset="0"/>
              <a:ea typeface="黑体" panose="02010609060101010101"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Scale>
                                      <p:cBhvr>
                                        <p:cTn id="7"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26"/>
                                        </p:tgtEl>
                                        <p:attrNameLst>
                                          <p:attrName>ppt_x</p:attrName>
                                          <p:attrName>ppt_y</p:attrName>
                                        </p:attrNameLst>
                                      </p:cBhvr>
                                    </p:animMotion>
                                    <p:animEffect transition="in" filter="fade">
                                      <p:cBhvr>
                                        <p:cTn id="9" dur="1000"/>
                                        <p:tgtEl>
                                          <p:spTgt spid="1026"/>
                                        </p:tgtEl>
                                      </p:cBhvr>
                                    </p:animEffect>
                                  </p:childTnLst>
                                </p:cTn>
                              </p:par>
                              <p:par>
                                <p:cTn id="10" presetID="5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Scale>
                                      <p:cBhvr>
                                        <p:cTn id="1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6"/>
                                        </p:tgtEl>
                                        <p:attrNameLst>
                                          <p:attrName>ppt_x</p:attrName>
                                          <p:attrName>ppt_y</p:attrName>
                                        </p:attrNameLst>
                                      </p:cBhvr>
                                    </p:animMotion>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900" decel="100000" fill="hold"/>
                                        <p:tgtEl>
                                          <p:spTgt spid="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900" decel="100000" fill="hold"/>
                                        <p:tgtEl>
                                          <p:spTgt spid="2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900" decel="100000" fill="hold"/>
                                        <p:tgtEl>
                                          <p:spTgt spid="24"/>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D:\360安全浏览器下载\PPT模板\总结PPT\02.jpg"/>
          <p:cNvPicPr>
            <a:picLocks noChangeAspect="1"/>
          </p:cNvPicPr>
          <p:nvPr/>
        </p:nvPicPr>
        <p:blipFill>
          <a:blip r:embed="rId1"/>
          <a:stretch>
            <a:fillRect/>
          </a:stretch>
        </p:blipFill>
        <p:spPr>
          <a:xfrm>
            <a:off x="1588" y="1588"/>
            <a:ext cx="10079037" cy="6659562"/>
          </a:xfrm>
          <a:prstGeom prst="rect">
            <a:avLst/>
          </a:prstGeom>
          <a:noFill/>
          <a:ln w="9525">
            <a:noFill/>
          </a:ln>
        </p:spPr>
      </p:pic>
      <p:sp>
        <p:nvSpPr>
          <p:cNvPr id="32770" name="TextBox 33"/>
          <p:cNvSpPr txBox="1"/>
          <p:nvPr/>
        </p:nvSpPr>
        <p:spPr>
          <a:xfrm>
            <a:off x="1123950" y="377825"/>
            <a:ext cx="7151317" cy="984885"/>
          </a:xfrm>
          <a:prstGeom prst="rect">
            <a:avLst/>
          </a:prstGeom>
          <a:noFill/>
          <a:ln w="9525">
            <a:noFill/>
          </a:ln>
        </p:spPr>
        <p:txBody>
          <a:bodyPr wrap="none" anchor="t">
            <a:spAutoFit/>
          </a:bodyPr>
          <a:lstStyle/>
          <a:p>
            <a:r>
              <a:rPr lang="zh-CN" altLang="en-US" sz="2400" dirty="0">
                <a:solidFill>
                  <a:srgbClr val="1D85C5"/>
                </a:solidFill>
                <a:latin typeface="微软雅黑" panose="020B0503020204020204" pitchFamily="34" charset="-122"/>
                <a:ea typeface="微软雅黑" panose="020B0503020204020204" pitchFamily="34" charset="-122"/>
              </a:rPr>
              <a:t>住宿</a:t>
            </a:r>
            <a:r>
              <a:rPr lang="zh-CN" altLang="en-US" sz="2400" dirty="0" smtClean="0">
                <a:solidFill>
                  <a:srgbClr val="1D85C5"/>
                </a:solidFill>
                <a:latin typeface="微软雅黑" panose="020B0503020204020204" pitchFamily="34" charset="-122"/>
                <a:ea typeface="微软雅黑" panose="020B0503020204020204" pitchFamily="34" charset="-122"/>
              </a:rPr>
              <a:t>环境：</a:t>
            </a:r>
            <a:r>
              <a:rPr lang="zh-CN" altLang="en-US" dirty="0" smtClean="0">
                <a:solidFill>
                  <a:srgbClr val="C00000"/>
                </a:solidFill>
                <a:latin typeface="微软雅黑" panose="020B0503020204020204" pitchFamily="34" charset="-122"/>
                <a:ea typeface="微软雅黑" panose="020B0503020204020204" pitchFamily="34" charset="-122"/>
              </a:rPr>
              <a:t>宽敞明亮的居住环境，宿舍区保安</a:t>
            </a:r>
            <a:r>
              <a:rPr lang="en-US" altLang="zh-CN" dirty="0" smtClean="0">
                <a:solidFill>
                  <a:srgbClr val="C00000"/>
                </a:solidFill>
                <a:latin typeface="微软雅黑" panose="020B0503020204020204" pitchFamily="34" charset="-122"/>
                <a:ea typeface="微软雅黑" panose="020B0503020204020204" pitchFamily="34" charset="-122"/>
              </a:rPr>
              <a:t>24</a:t>
            </a:r>
            <a:r>
              <a:rPr lang="zh-CN" altLang="en-US" dirty="0" smtClean="0">
                <a:solidFill>
                  <a:srgbClr val="C00000"/>
                </a:solidFill>
                <a:latin typeface="微软雅黑" panose="020B0503020204020204" pitchFamily="34" charset="-122"/>
                <a:ea typeface="微软雅黑" panose="020B0503020204020204" pitchFamily="34" charset="-122"/>
              </a:rPr>
              <a:t>小时安全保障；</a:t>
            </a:r>
            <a:endParaRPr lang="en-US" altLang="zh-CN" dirty="0" smtClean="0">
              <a:solidFill>
                <a:srgbClr val="C00000"/>
              </a:solidFill>
              <a:latin typeface="微软雅黑" panose="020B0503020204020204" pitchFamily="34" charset="-122"/>
              <a:ea typeface="微软雅黑" panose="020B0503020204020204" pitchFamily="34" charset="-122"/>
            </a:endParaRPr>
          </a:p>
          <a:p>
            <a:r>
              <a:rPr lang="en-US" altLang="zh-CN"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宿舍楼下配有水果店，理发店，快递收发室等，快捷方便。</a:t>
            </a:r>
            <a:endParaRPr lang="zh-CN" altLang="en-US" dirty="0" smtClean="0">
              <a:solidFill>
                <a:srgbClr val="C00000"/>
              </a:solidFill>
              <a:latin typeface="微软雅黑" panose="020B0503020204020204" pitchFamily="34" charset="-122"/>
              <a:ea typeface="微软雅黑" panose="020B0503020204020204" pitchFamily="34" charset="-122"/>
            </a:endParaRPr>
          </a:p>
          <a:p>
            <a:endParaRPr lang="zh-CN" altLang="en-US" sz="1600" dirty="0">
              <a:solidFill>
                <a:srgbClr val="1D85C5"/>
              </a:solidFill>
              <a:latin typeface="微软雅黑" panose="020B0503020204020204" pitchFamily="34" charset="-122"/>
              <a:ea typeface="微软雅黑" panose="020B0503020204020204" pitchFamily="34" charset="-122"/>
            </a:endParaRPr>
          </a:p>
        </p:txBody>
      </p:sp>
      <p:grpSp>
        <p:nvGrpSpPr>
          <p:cNvPr id="32771" name="组合 35"/>
          <p:cNvGrpSpPr/>
          <p:nvPr/>
        </p:nvGrpSpPr>
        <p:grpSpPr>
          <a:xfrm flipH="1">
            <a:off x="647700" y="377825"/>
            <a:ext cx="458788" cy="360363"/>
            <a:chOff x="4321499" y="-94107"/>
            <a:chExt cx="1738584" cy="1364552"/>
          </a:xfrm>
        </p:grpSpPr>
        <p:sp>
          <p:nvSpPr>
            <p:cNvPr id="37" name="等腰三角形 36"/>
            <p:cNvSpPr/>
            <p:nvPr/>
          </p:nvSpPr>
          <p:spPr>
            <a:xfrm rot="16200000">
              <a:off x="4227109" y="281"/>
              <a:ext cx="1364552" cy="1175773"/>
            </a:xfrm>
            <a:prstGeom prst="triangl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38" name="等腰三角形 37"/>
            <p:cNvSpPr/>
            <p:nvPr/>
          </p:nvSpPr>
          <p:spPr>
            <a:xfrm rot="16200000">
              <a:off x="4789919" y="281"/>
              <a:ext cx="1364552" cy="1175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solidFill>
                  <a:srgbClr val="1B676F"/>
                </a:solidFill>
              </a:endParaRPr>
            </a:p>
          </p:txBody>
        </p:sp>
      </p:grpSp>
      <p:cxnSp>
        <p:nvCxnSpPr>
          <p:cNvPr id="39" name="直接连接符 38"/>
          <p:cNvCxnSpPr/>
          <p:nvPr/>
        </p:nvCxnSpPr>
        <p:spPr>
          <a:xfrm>
            <a:off x="647700" y="809625"/>
            <a:ext cx="84963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2775" name="图片 32"/>
          <p:cNvPicPr>
            <a:picLocks noChangeAspect="1"/>
          </p:cNvPicPr>
          <p:nvPr/>
        </p:nvPicPr>
        <p:blipFill>
          <a:blip r:embed="rId2"/>
          <a:stretch>
            <a:fillRect/>
          </a:stretch>
        </p:blipFill>
        <p:spPr>
          <a:xfrm>
            <a:off x="8307388" y="369888"/>
            <a:ext cx="833437" cy="368300"/>
          </a:xfrm>
          <a:prstGeom prst="rect">
            <a:avLst/>
          </a:prstGeom>
          <a:noFill/>
          <a:ln w="9525">
            <a:noFill/>
          </a:ln>
        </p:spPr>
      </p:pic>
      <p:pic>
        <p:nvPicPr>
          <p:cNvPr id="32776" name="Picture 8" descr="宿舍照片1"/>
          <p:cNvPicPr>
            <a:picLocks noChangeAspect="1"/>
          </p:cNvPicPr>
          <p:nvPr/>
        </p:nvPicPr>
        <p:blipFill>
          <a:blip r:embed="rId3"/>
          <a:stretch>
            <a:fillRect/>
          </a:stretch>
        </p:blipFill>
        <p:spPr>
          <a:xfrm>
            <a:off x="222250" y="1187435"/>
            <a:ext cx="4675186" cy="4286250"/>
          </a:xfrm>
          <a:prstGeom prst="rect">
            <a:avLst/>
          </a:prstGeom>
          <a:noFill/>
          <a:ln w="9525">
            <a:noFill/>
          </a:ln>
        </p:spPr>
      </p:pic>
      <p:sp>
        <p:nvSpPr>
          <p:cNvPr id="10" name="矩形 9"/>
          <p:cNvSpPr/>
          <p:nvPr/>
        </p:nvSpPr>
        <p:spPr>
          <a:xfrm>
            <a:off x="222251" y="5444094"/>
            <a:ext cx="8389961" cy="1172629"/>
          </a:xfrm>
          <a:prstGeom prst="rect">
            <a:avLst/>
          </a:prstGeom>
          <a:noFill/>
          <a:ln w="9525">
            <a:noFill/>
          </a:ln>
        </p:spPr>
        <p:txBody>
          <a:bodyPr wrap="square" anchor="t">
            <a:spAutoFit/>
          </a:bodyPr>
          <a:lstStyle/>
          <a:p>
            <a:pPr>
              <a:lnSpc>
                <a:spcPct val="130000"/>
              </a:lnSpc>
              <a:buFont typeface="Wingdings" panose="05000000000000000000" pitchFamily="2" charset="2"/>
              <a:buChar char="Ø"/>
            </a:pPr>
            <a:r>
              <a:rPr lang="zh-CN" altLang="en-US" dirty="0" smtClean="0">
                <a:solidFill>
                  <a:srgbClr val="C00000"/>
                </a:solidFill>
                <a:latin typeface="微软雅黑" panose="020B0503020204020204" pitchFamily="34" charset="-122"/>
                <a:ea typeface="微软雅黑" panose="020B0503020204020204" pitchFamily="34" charset="-122"/>
              </a:rPr>
              <a:t>大学</a:t>
            </a:r>
            <a:r>
              <a:rPr lang="zh-CN" altLang="en-US" dirty="0">
                <a:solidFill>
                  <a:srgbClr val="C00000"/>
                </a:solidFill>
                <a:latin typeface="微软雅黑" panose="020B0503020204020204" pitchFamily="34" charset="-122"/>
                <a:ea typeface="微软雅黑" panose="020B0503020204020204" pitchFamily="34" charset="-122"/>
              </a:rPr>
              <a:t>公寓式管理，</a:t>
            </a:r>
            <a:r>
              <a:rPr lang="en-US" altLang="zh-CN" dirty="0">
                <a:solidFill>
                  <a:srgbClr val="C00000"/>
                </a:solidFill>
                <a:latin typeface="微软雅黑" panose="020B0503020204020204" pitchFamily="34" charset="-122"/>
                <a:ea typeface="微软雅黑" panose="020B0503020204020204" pitchFamily="34" charset="-122"/>
              </a:rPr>
              <a:t>4-6</a:t>
            </a:r>
            <a:r>
              <a:rPr lang="zh-CN" altLang="en-US" dirty="0">
                <a:solidFill>
                  <a:srgbClr val="C00000"/>
                </a:solidFill>
                <a:latin typeface="微软雅黑" panose="020B0503020204020204" pitchFamily="34" charset="-122"/>
                <a:ea typeface="微软雅黑" panose="020B0503020204020204" pitchFamily="34" charset="-122"/>
              </a:rPr>
              <a:t>人标准间，独立桌椅、储物柜、书架等。</a:t>
            </a:r>
            <a:endParaRPr lang="en-US" altLang="zh-CN" dirty="0">
              <a:solidFill>
                <a:srgbClr val="C00000"/>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en-US" altLang="zh-CN" dirty="0">
                <a:solidFill>
                  <a:srgbClr val="C00000"/>
                </a:solidFill>
                <a:latin typeface="微软雅黑" panose="020B0503020204020204" pitchFamily="34" charset="-122"/>
                <a:ea typeface="微软雅黑" panose="020B0503020204020204" pitchFamily="34" charset="-122"/>
              </a:rPr>
              <a:t> </a:t>
            </a:r>
            <a:r>
              <a:rPr lang="zh-CN" altLang="en-US" dirty="0">
                <a:solidFill>
                  <a:srgbClr val="C00000"/>
                </a:solidFill>
                <a:latin typeface="微软雅黑" panose="020B0503020204020204" pitchFamily="34" charset="-122"/>
                <a:ea typeface="微软雅黑" panose="020B0503020204020204" pitchFamily="34" charset="-122"/>
              </a:rPr>
              <a:t>各房间均配备独立卫生间、</a:t>
            </a:r>
            <a:r>
              <a:rPr lang="en-US" altLang="zh-CN" dirty="0">
                <a:solidFill>
                  <a:srgbClr val="C00000"/>
                </a:solidFill>
                <a:latin typeface="微软雅黑" panose="020B0503020204020204" pitchFamily="34" charset="-122"/>
                <a:ea typeface="微软雅黑" panose="020B0503020204020204" pitchFamily="34" charset="-122"/>
              </a:rPr>
              <a:t>24</a:t>
            </a:r>
            <a:r>
              <a:rPr lang="zh-CN" altLang="en-US" dirty="0">
                <a:solidFill>
                  <a:srgbClr val="C00000"/>
                </a:solidFill>
                <a:latin typeface="微软雅黑" panose="020B0503020204020204" pitchFamily="34" charset="-122"/>
                <a:ea typeface="微软雅黑" panose="020B0503020204020204" pitchFamily="34" charset="-122"/>
              </a:rPr>
              <a:t>小时热水、电视、空调、有线电视端口等等。</a:t>
            </a:r>
            <a:endParaRPr lang="en-US" altLang="zh-CN" dirty="0">
              <a:solidFill>
                <a:srgbClr val="C00000"/>
              </a:solidFill>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Ø"/>
            </a:pPr>
            <a:r>
              <a:rPr lang="zh-CN" altLang="en-US" dirty="0">
                <a:solidFill>
                  <a:srgbClr val="C00000"/>
                </a:solidFill>
                <a:latin typeface="微软雅黑" panose="020B0503020204020204" pitchFamily="34" charset="-122"/>
                <a:ea typeface="微软雅黑" panose="020B0503020204020204" pitchFamily="34" charset="-122"/>
              </a:rPr>
              <a:t>各楼层配备开水间，洗衣房。</a:t>
            </a:r>
            <a:endParaRPr lang="en-US" altLang="zh-CN" dirty="0">
              <a:solidFill>
                <a:srgbClr val="C00000"/>
              </a:solidFill>
              <a:latin typeface="微软雅黑" panose="020B0503020204020204" pitchFamily="34" charset="-122"/>
              <a:ea typeface="微软雅黑" panose="020B0503020204020204" pitchFamily="34" charset="-122"/>
            </a:endParaRPr>
          </a:p>
        </p:txBody>
      </p:sp>
      <p:pic>
        <p:nvPicPr>
          <p:cNvPr id="11" name="图片 10" descr="微信图片_20190611174632.jpg"/>
          <p:cNvPicPr>
            <a:picLocks noChangeAspect="1"/>
          </p:cNvPicPr>
          <p:nvPr/>
        </p:nvPicPr>
        <p:blipFill>
          <a:blip r:embed="rId4"/>
          <a:stretch>
            <a:fillRect/>
          </a:stretch>
        </p:blipFill>
        <p:spPr>
          <a:xfrm>
            <a:off x="4897436" y="1187435"/>
            <a:ext cx="4667252" cy="4286250"/>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标题 1"/>
          <p:cNvSpPr>
            <a:spLocks noGrp="1"/>
          </p:cNvSpPr>
          <p:nvPr>
            <p:ph type="title"/>
          </p:nvPr>
        </p:nvSpPr>
        <p:spPr/>
        <p:txBody>
          <a:bodyPr vert="horz" lIns="91440" tIns="45720" rIns="91440" bIns="45720" anchor="ctr"/>
          <a:lstStyle/>
          <a:p>
            <a:r>
              <a:rPr lang="zh-CN" altLang="zh-CN" sz="2400" dirty="0">
                <a:latin typeface="微软雅黑" panose="020B0503020204020204" pitchFamily="34" charset="-122"/>
                <a:ea typeface="微软雅黑" panose="020B0503020204020204" pitchFamily="34" charset="-122"/>
              </a:rPr>
              <a:t>培训环境</a:t>
            </a:r>
            <a:endParaRPr lang="zh-CN" altLang="zh-CN" sz="2400" dirty="0">
              <a:latin typeface="微软雅黑" panose="020B0503020204020204" pitchFamily="34" charset="-122"/>
              <a:ea typeface="微软雅黑" panose="020B0503020204020204" pitchFamily="34" charset="-122"/>
            </a:endParaRPr>
          </a:p>
        </p:txBody>
      </p:sp>
      <p:pic>
        <p:nvPicPr>
          <p:cNvPr id="1026" name="Picture 2" descr="F:\图片\微信图片_20180508134959.jpg"/>
          <p:cNvPicPr>
            <a:picLocks noChangeAspect="1"/>
          </p:cNvPicPr>
          <p:nvPr/>
        </p:nvPicPr>
        <p:blipFill>
          <a:blip r:embed="rId1"/>
          <a:srcRect b="12688"/>
          <a:stretch>
            <a:fillRect/>
          </a:stretch>
        </p:blipFill>
        <p:spPr>
          <a:xfrm>
            <a:off x="422275" y="2473325"/>
            <a:ext cx="4546600" cy="3500438"/>
          </a:xfrm>
          <a:prstGeom prst="rect">
            <a:avLst/>
          </a:prstGeom>
          <a:noFill/>
          <a:ln w="9525">
            <a:noFill/>
          </a:ln>
        </p:spPr>
      </p:pic>
      <p:pic>
        <p:nvPicPr>
          <p:cNvPr id="8" name="Picture 11"/>
          <p:cNvPicPr>
            <a:picLocks noChangeAspect="1"/>
          </p:cNvPicPr>
          <p:nvPr/>
        </p:nvPicPr>
        <p:blipFill>
          <a:blip r:embed="rId2"/>
          <a:srcRect r="331" b="5769"/>
          <a:stretch>
            <a:fillRect/>
          </a:stretch>
        </p:blipFill>
        <p:spPr>
          <a:xfrm>
            <a:off x="5397500" y="1187450"/>
            <a:ext cx="4286250" cy="3500438"/>
          </a:xfrm>
          <a:prstGeom prst="rect">
            <a:avLst/>
          </a:prstGeom>
          <a:noFill/>
          <a:ln w="9525">
            <a:noFill/>
          </a:ln>
        </p:spPr>
      </p:pic>
      <p:sp>
        <p:nvSpPr>
          <p:cNvPr id="10" name="TextBox 9"/>
          <p:cNvSpPr txBox="1"/>
          <p:nvPr/>
        </p:nvSpPr>
        <p:spPr>
          <a:xfrm>
            <a:off x="144463" y="1235075"/>
            <a:ext cx="5508625" cy="922338"/>
          </a:xfrm>
          <a:prstGeom prst="rect">
            <a:avLst/>
          </a:prstGeom>
          <a:noFill/>
          <a:ln w="9525">
            <a:noFill/>
          </a:ln>
        </p:spPr>
        <p:txBody>
          <a:bodyPr wrap="square" anchor="t">
            <a:spAutoFit/>
          </a:bodyPr>
          <a:lstStyle/>
          <a:p>
            <a:pPr marL="285750" indent="-285750">
              <a:lnSpc>
                <a:spcPct val="140000"/>
              </a:lnSpc>
              <a:spcBef>
                <a:spcPct val="20000"/>
              </a:spcBef>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多间多媒体培训教室，每间可容纳</a:t>
            </a:r>
            <a:r>
              <a:rPr lang="en-US" altLang="zh-CN" dirty="0">
                <a:latin typeface="微软雅黑" panose="020B0503020204020204" pitchFamily="34" charset="-122"/>
                <a:ea typeface="微软雅黑" panose="020B0503020204020204" pitchFamily="34" charset="-122"/>
              </a:rPr>
              <a:t>60</a:t>
            </a:r>
            <a:r>
              <a:rPr lang="zh-CN" altLang="en-US" dirty="0">
                <a:latin typeface="微软雅黑" panose="020B0503020204020204" pitchFamily="34" charset="-122"/>
                <a:ea typeface="微软雅黑" panose="020B0503020204020204" pitchFamily="34" charset="-122"/>
              </a:rPr>
              <a:t>人同时培训</a:t>
            </a:r>
            <a:endParaRPr lang="zh-CN" altLang="en-US" dirty="0">
              <a:latin typeface="微软雅黑" panose="020B0503020204020204" pitchFamily="34" charset="-122"/>
              <a:ea typeface="微软雅黑" panose="020B0503020204020204" pitchFamily="34" charset="-122"/>
            </a:endParaRPr>
          </a:p>
          <a:p>
            <a:pPr marL="285750" indent="-285750">
              <a:lnSpc>
                <a:spcPct val="140000"/>
              </a:lnSpc>
              <a:spcBef>
                <a:spcPct val="20000"/>
              </a:spcBef>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拥有先进的多媒体影像系统</a:t>
            </a:r>
            <a:endParaRPr lang="zh-CN" altLang="en-US" dirty="0">
              <a:latin typeface="微软雅黑" panose="020B0503020204020204" pitchFamily="34" charset="-122"/>
              <a:ea typeface="微软雅黑" panose="020B0503020204020204" pitchFamily="34" charset="-122"/>
            </a:endParaRPr>
          </a:p>
        </p:txBody>
      </p:sp>
      <p:sp>
        <p:nvSpPr>
          <p:cNvPr id="11" name="TextBox 10"/>
          <p:cNvSpPr txBox="1"/>
          <p:nvPr/>
        </p:nvSpPr>
        <p:spPr>
          <a:xfrm>
            <a:off x="5184775" y="4973638"/>
            <a:ext cx="4683125" cy="1366837"/>
          </a:xfrm>
          <a:prstGeom prst="rect">
            <a:avLst/>
          </a:prstGeom>
          <a:noFill/>
          <a:ln w="9525">
            <a:noFill/>
          </a:ln>
        </p:spPr>
        <p:txBody>
          <a:bodyPr wrap="square" anchor="t">
            <a:spAutoFit/>
          </a:bodyPr>
          <a:lstStyle/>
          <a:p>
            <a:pPr marL="285750" indent="-285750">
              <a:lnSpc>
                <a:spcPct val="140000"/>
              </a:lnSpc>
              <a:spcBef>
                <a:spcPct val="20000"/>
              </a:spcBef>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温馨舒适的布置，缓解培训疲劳。</a:t>
            </a:r>
            <a:endParaRPr lang="zh-CN" altLang="en-US" dirty="0">
              <a:latin typeface="微软雅黑" panose="020B0503020204020204" pitchFamily="34" charset="-122"/>
              <a:ea typeface="微软雅黑" panose="020B0503020204020204" pitchFamily="34" charset="-122"/>
            </a:endParaRPr>
          </a:p>
          <a:p>
            <a:pPr marL="285750" indent="-285750">
              <a:lnSpc>
                <a:spcPct val="140000"/>
              </a:lnSpc>
              <a:spcBef>
                <a:spcPct val="20000"/>
              </a:spcBef>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经过改造可为小组提供集体活动</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游戏场所</a:t>
            </a:r>
            <a:endParaRPr lang="zh-CN" altLang="en-US" dirty="0">
              <a:latin typeface="微软雅黑" panose="020B0503020204020204" pitchFamily="34" charset="-122"/>
              <a:ea typeface="微软雅黑" panose="020B0503020204020204" pitchFamily="34" charset="-122"/>
            </a:endParaRPr>
          </a:p>
          <a:p>
            <a:pPr marL="285750" indent="-285750">
              <a:lnSpc>
                <a:spcPct val="140000"/>
              </a:lnSpc>
              <a:spcBef>
                <a:spcPct val="20000"/>
              </a:spcBef>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寓教于乐多方面支持</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05"/>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 calcmode="lin" valueType="num">
                                      <p:cBhvr>
                                        <p:cTn id="9" dur="500" fill="hold"/>
                                        <p:tgtEl>
                                          <p:spTgt spid="10"/>
                                        </p:tgtEl>
                                        <p:attrNameLst>
                                          <p:attrName>ppt_x</p:attrName>
                                        </p:attrNameLst>
                                      </p:cBhvr>
                                      <p:tavLst>
                                        <p:tav tm="0">
                                          <p:val>
                                            <p:strVal val="#ppt_x-.2"/>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animEffect transition="in" filter="fade">
                                      <p:cBhvr>
                                        <p:cTn id="11" dur="500"/>
                                        <p:tgtEl>
                                          <p:spTgt spid="10"/>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strVal val="#ppt_w*0.05"/>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anim calcmode="lin" valueType="num">
                                      <p:cBhvr>
                                        <p:cTn id="16" dur="500" fill="hold"/>
                                        <p:tgtEl>
                                          <p:spTgt spid="8"/>
                                        </p:tgtEl>
                                        <p:attrNameLst>
                                          <p:attrName>ppt_x</p:attrName>
                                        </p:attrNameLst>
                                      </p:cBhvr>
                                      <p:tavLst>
                                        <p:tav tm="0">
                                          <p:val>
                                            <p:strVal val="#ppt_x-.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ppt_x</p:attrName>
                                        </p:attrNameLst>
                                      </p:cBhvr>
                                      <p:tavLst>
                                        <p:tav tm="0">
                                          <p:val>
                                            <p:strVal val="#ppt_x"/>
                                          </p:val>
                                        </p:tav>
                                        <p:tav tm="100000">
                                          <p:val>
                                            <p:strVal val="#ppt_x"/>
                                          </p:val>
                                        </p:tav>
                                      </p:tavLst>
                                    </p:anim>
                                    <p:anim calcmode="lin" valueType="num">
                                      <p:cBhvr>
                                        <p:cTn id="24" dur="500" fill="hold"/>
                                        <p:tgtEl>
                                          <p:spTgt spid="10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D:\360安全浏览器下载\PPT模板\总结PPT\02.jpg"/>
          <p:cNvPicPr>
            <a:picLocks noChangeAspect="1"/>
          </p:cNvPicPr>
          <p:nvPr/>
        </p:nvPicPr>
        <p:blipFill>
          <a:blip r:embed="rId1"/>
          <a:stretch>
            <a:fillRect/>
          </a:stretch>
        </p:blipFill>
        <p:spPr>
          <a:xfrm>
            <a:off x="0" y="28575"/>
            <a:ext cx="10079038" cy="6659563"/>
          </a:xfrm>
          <a:prstGeom prst="rect">
            <a:avLst/>
          </a:prstGeom>
          <a:noFill/>
          <a:ln w="9525">
            <a:noFill/>
          </a:ln>
        </p:spPr>
      </p:pic>
      <p:cxnSp>
        <p:nvCxnSpPr>
          <p:cNvPr id="58" name="直接连接符 57"/>
          <p:cNvCxnSpPr/>
          <p:nvPr/>
        </p:nvCxnSpPr>
        <p:spPr>
          <a:xfrm>
            <a:off x="4933950" y="2970213"/>
            <a:ext cx="0" cy="129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843" name="TextBox 58"/>
          <p:cNvSpPr txBox="1"/>
          <p:nvPr/>
        </p:nvSpPr>
        <p:spPr>
          <a:xfrm>
            <a:off x="5256213" y="2538413"/>
            <a:ext cx="1690687" cy="461962"/>
          </a:xfrm>
          <a:prstGeom prst="rect">
            <a:avLst/>
          </a:prstGeom>
          <a:noFill/>
          <a:ln w="9525">
            <a:noFill/>
          </a:ln>
        </p:spPr>
        <p:txBody>
          <a:bodyPr wrap="none" anchor="t">
            <a:spAutoFit/>
          </a:bodyPr>
          <a:lstStyle/>
          <a:p>
            <a:r>
              <a:rPr lang="zh-CN" altLang="en-US" sz="2400" dirty="0">
                <a:solidFill>
                  <a:srgbClr val="1A93C8"/>
                </a:solidFill>
                <a:latin typeface="微软雅黑" panose="020B0503020204020204" pitchFamily="34" charset="-122"/>
                <a:ea typeface="微软雅黑" panose="020B0503020204020204" pitchFamily="34" charset="-122"/>
              </a:rPr>
              <a:t>招聘岗位   </a:t>
            </a:r>
            <a:endParaRPr lang="zh-CN" altLang="en-US" sz="2400" dirty="0">
              <a:solidFill>
                <a:srgbClr val="1A93C8"/>
              </a:solidFill>
              <a:latin typeface="微软雅黑" panose="020B0503020204020204" pitchFamily="34" charset="-122"/>
              <a:ea typeface="微软雅黑" panose="020B0503020204020204" pitchFamily="34" charset="-122"/>
            </a:endParaRPr>
          </a:p>
        </p:txBody>
      </p:sp>
      <p:sp>
        <p:nvSpPr>
          <p:cNvPr id="35844" name="文本框 9"/>
          <p:cNvSpPr txBox="1"/>
          <p:nvPr/>
        </p:nvSpPr>
        <p:spPr>
          <a:xfrm>
            <a:off x="5330825" y="3205163"/>
            <a:ext cx="2676525"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行业介绍</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35845" name="文本框 9"/>
          <p:cNvSpPr txBox="1"/>
          <p:nvPr/>
        </p:nvSpPr>
        <p:spPr>
          <a:xfrm>
            <a:off x="5327650" y="4030663"/>
            <a:ext cx="2678113" cy="306387"/>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员工福利</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35846" name="文本框 9"/>
          <p:cNvSpPr txBox="1"/>
          <p:nvPr/>
        </p:nvSpPr>
        <p:spPr>
          <a:xfrm>
            <a:off x="6754813" y="3211513"/>
            <a:ext cx="1309687" cy="306387"/>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招聘岗位</a:t>
            </a:r>
            <a:endParaRPr lang="zh-CN" altLang="en-US" sz="2000" dirty="0">
              <a:solidFill>
                <a:srgbClr val="595959"/>
              </a:solidFill>
              <a:latin typeface="微软雅黑" panose="020B0503020204020204" pitchFamily="34" charset="-122"/>
              <a:ea typeface="微软雅黑" panose="020B0503020204020204" pitchFamily="34" charset="-122"/>
            </a:endParaRPr>
          </a:p>
        </p:txBody>
      </p:sp>
      <p:grpSp>
        <p:nvGrpSpPr>
          <p:cNvPr id="35847" name="组合 63"/>
          <p:cNvGrpSpPr/>
          <p:nvPr/>
        </p:nvGrpSpPr>
        <p:grpSpPr>
          <a:xfrm>
            <a:off x="1657350" y="1919288"/>
            <a:ext cx="2667000" cy="2693987"/>
            <a:chOff x="791840" y="1485628"/>
            <a:chExt cx="3636229" cy="3672408"/>
          </a:xfrm>
        </p:grpSpPr>
        <p:sp>
          <p:nvSpPr>
            <p:cNvPr id="65" name="椭圆 64"/>
            <p:cNvSpPr/>
            <p:nvPr/>
          </p:nvSpPr>
          <p:spPr>
            <a:xfrm>
              <a:off x="1403042" y="2123364"/>
              <a:ext cx="2516177" cy="2516177"/>
            </a:xfrm>
            <a:prstGeom prst="ellipse">
              <a:avLst/>
            </a:prstGeom>
            <a:solidFill>
              <a:srgbClr val="1D85C5"/>
            </a:solidFill>
            <a:ln>
              <a:noFill/>
            </a:ln>
            <a:effectLst>
              <a:innerShdw blurRad="63500" dist="50800" dir="13500000">
                <a:schemeClr val="tx1">
                  <a:lumMod val="85000"/>
                  <a:lumOff val="1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66" name="等腰三角形 65"/>
            <p:cNvSpPr/>
            <p:nvPr/>
          </p:nvSpPr>
          <p:spPr>
            <a:xfrm>
              <a:off x="2520032" y="4437956"/>
              <a:ext cx="360041" cy="20162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67" name="空心弧 66"/>
            <p:cNvSpPr/>
            <p:nvPr/>
          </p:nvSpPr>
          <p:spPr>
            <a:xfrm rot="12503552">
              <a:off x="1780691" y="2441351"/>
              <a:ext cx="2587587" cy="2716685"/>
            </a:xfrm>
            <a:prstGeom prst="blockArc">
              <a:avLst>
                <a:gd name="adj1" fmla="val 10264065"/>
                <a:gd name="adj2" fmla="val 11980810"/>
                <a:gd name="adj3" fmla="val 261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8" name="同心圆 67"/>
            <p:cNvSpPr/>
            <p:nvPr/>
          </p:nvSpPr>
          <p:spPr>
            <a:xfrm>
              <a:off x="1112809" y="1833131"/>
              <a:ext cx="3096643" cy="3096643"/>
            </a:xfrm>
            <a:prstGeom prst="donut">
              <a:avLst>
                <a:gd name="adj" fmla="val 5533"/>
              </a:avLst>
            </a:prstGeom>
            <a:solidFill>
              <a:schemeClr val="bg1">
                <a:lumMod val="85000"/>
              </a:schemeClr>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9" name="空心弧 68"/>
            <p:cNvSpPr/>
            <p:nvPr/>
          </p:nvSpPr>
          <p:spPr>
            <a:xfrm rot="21108747">
              <a:off x="1050839" y="1755217"/>
              <a:ext cx="3131836" cy="3131836"/>
            </a:xfrm>
            <a:prstGeom prst="blockArc">
              <a:avLst>
                <a:gd name="adj1" fmla="val 10800000"/>
                <a:gd name="adj2" fmla="val 16012432"/>
                <a:gd name="adj3" fmla="val 5196"/>
              </a:avLst>
            </a:pr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70" name="空心弧 69"/>
            <p:cNvSpPr/>
            <p:nvPr/>
          </p:nvSpPr>
          <p:spPr>
            <a:xfrm rot="10800000">
              <a:off x="1167752" y="1880102"/>
              <a:ext cx="3131836" cy="3131836"/>
            </a:xfrm>
            <a:prstGeom prst="blockArc">
              <a:avLst>
                <a:gd name="adj1" fmla="val 10800000"/>
                <a:gd name="adj2" fmla="val 17392434"/>
                <a:gd name="adj3" fmla="val 5196"/>
              </a:avLst>
            </a:prstGeom>
            <a:solidFill>
              <a:srgbClr val="30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71" name="空心弧 70"/>
            <p:cNvSpPr/>
            <p:nvPr/>
          </p:nvSpPr>
          <p:spPr>
            <a:xfrm rot="2976809">
              <a:off x="1037142" y="1726024"/>
              <a:ext cx="3314421" cy="3400346"/>
            </a:xfrm>
            <a:prstGeom prst="blockArc">
              <a:avLst>
                <a:gd name="adj1" fmla="val 14724026"/>
                <a:gd name="adj2" fmla="val 17780455"/>
                <a:gd name="adj3" fmla="val 712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72" name="空心弧 71"/>
            <p:cNvSpPr/>
            <p:nvPr/>
          </p:nvSpPr>
          <p:spPr>
            <a:xfrm rot="21108747">
              <a:off x="791840" y="1951501"/>
              <a:ext cx="2218463" cy="2218464"/>
            </a:xfrm>
            <a:prstGeom prst="blockArc">
              <a:avLst>
                <a:gd name="adj1" fmla="val 10800000"/>
                <a:gd name="adj2" fmla="val 13471591"/>
                <a:gd name="adj3" fmla="val 349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73" name="空心弧 72"/>
            <p:cNvSpPr/>
            <p:nvPr/>
          </p:nvSpPr>
          <p:spPr>
            <a:xfrm rot="21108747">
              <a:off x="968542" y="2666948"/>
              <a:ext cx="2218463" cy="2218464"/>
            </a:xfrm>
            <a:prstGeom prst="blockArc">
              <a:avLst>
                <a:gd name="adj1" fmla="val 8167984"/>
                <a:gd name="adj2" fmla="val 10876849"/>
                <a:gd name="adj3" fmla="val 47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74" name="空心弧 73"/>
            <p:cNvSpPr/>
            <p:nvPr/>
          </p:nvSpPr>
          <p:spPr>
            <a:xfrm rot="6490240">
              <a:off x="1567487" y="1416005"/>
              <a:ext cx="2790960" cy="2930203"/>
            </a:xfrm>
            <a:prstGeom prst="blockArc">
              <a:avLst>
                <a:gd name="adj1" fmla="val 10169200"/>
                <a:gd name="adj2" fmla="val 12871324"/>
                <a:gd name="adj3" fmla="val 294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grpSp>
      <p:sp>
        <p:nvSpPr>
          <p:cNvPr id="35858" name="TextBox 74"/>
          <p:cNvSpPr txBox="1"/>
          <p:nvPr/>
        </p:nvSpPr>
        <p:spPr>
          <a:xfrm>
            <a:off x="2592388" y="2825750"/>
            <a:ext cx="923925" cy="923925"/>
          </a:xfrm>
          <a:prstGeom prst="rect">
            <a:avLst/>
          </a:prstGeom>
          <a:noFill/>
          <a:ln w="9525">
            <a:noFill/>
          </a:ln>
        </p:spPr>
        <p:txBody>
          <a:bodyPr wrap="none" anchor="t">
            <a:spAutoFit/>
          </a:bodyPr>
          <a:lstStyle/>
          <a:p>
            <a:r>
              <a:rPr lang="en-US" altLang="zh-CN" sz="5400" dirty="0">
                <a:solidFill>
                  <a:schemeClr val="bg1"/>
                </a:solidFill>
                <a:latin typeface="Impact" panose="020B0806030902050204" pitchFamily="34" charset="0"/>
                <a:ea typeface="黑体" panose="02010609060101010101" charset="-122"/>
              </a:rPr>
              <a:t>03</a:t>
            </a:r>
            <a:endParaRPr lang="zh-CN" altLang="en-US" sz="5400" dirty="0">
              <a:solidFill>
                <a:schemeClr val="bg1"/>
              </a:solidFill>
              <a:latin typeface="Impact" panose="020B0806030902050204" pitchFamily="34" charset="0"/>
              <a:ea typeface="黑体" panose="02010609060101010101" charset="-122"/>
            </a:endParaRPr>
          </a:p>
        </p:txBody>
      </p:sp>
      <p:cxnSp>
        <p:nvCxnSpPr>
          <p:cNvPr id="76" name="直接连接符 75"/>
          <p:cNvCxnSpPr/>
          <p:nvPr/>
        </p:nvCxnSpPr>
        <p:spPr>
          <a:xfrm>
            <a:off x="5330825" y="2970213"/>
            <a:ext cx="258921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5860" name="组合 76"/>
          <p:cNvGrpSpPr/>
          <p:nvPr/>
        </p:nvGrpSpPr>
        <p:grpSpPr>
          <a:xfrm>
            <a:off x="4610100" y="2433638"/>
            <a:ext cx="646113" cy="746125"/>
            <a:chOff x="8354825" y="1346890"/>
            <a:chExt cx="969043" cy="1118979"/>
          </a:xfrm>
        </p:grpSpPr>
        <p:sp>
          <p:nvSpPr>
            <p:cNvPr id="35861" name="Freeform 15"/>
            <p:cNvSpPr/>
            <p:nvPr/>
          </p:nvSpPr>
          <p:spPr>
            <a:xfrm>
              <a:off x="8354825" y="1346890"/>
              <a:ext cx="969043" cy="1118979"/>
            </a:xfrm>
            <a:custGeom>
              <a:avLst/>
              <a:gdLst/>
              <a:ahLst/>
              <a:cxnLst>
                <a:cxn ang="0">
                  <a:pos x="0" y="839234"/>
                </a:cxn>
                <a:cxn ang="0">
                  <a:pos x="0" y="279744"/>
                </a:cxn>
                <a:cxn ang="0">
                  <a:pos x="484935" y="0"/>
                </a:cxn>
                <a:cxn ang="0">
                  <a:pos x="969043" y="279744"/>
                </a:cxn>
                <a:cxn ang="0">
                  <a:pos x="969043" y="839234"/>
                </a:cxn>
                <a:cxn ang="0">
                  <a:pos x="484935" y="1118979"/>
                </a:cxn>
                <a:cxn ang="0">
                  <a:pos x="0" y="839234"/>
                </a:cxn>
              </a:cxnLst>
              <a:rect l="0" t="0" r="0" b="0"/>
              <a:pathLst>
                <a:path w="1171" h="1352">
                  <a:moveTo>
                    <a:pt x="0" y="1014"/>
                  </a:moveTo>
                  <a:lnTo>
                    <a:pt x="0" y="338"/>
                  </a:lnTo>
                  <a:lnTo>
                    <a:pt x="586" y="0"/>
                  </a:lnTo>
                  <a:lnTo>
                    <a:pt x="1171" y="338"/>
                  </a:lnTo>
                  <a:lnTo>
                    <a:pt x="1171" y="1014"/>
                  </a:lnTo>
                  <a:lnTo>
                    <a:pt x="586" y="1352"/>
                  </a:lnTo>
                  <a:lnTo>
                    <a:pt x="0" y="1014"/>
                  </a:lnTo>
                  <a:close/>
                </a:path>
              </a:pathLst>
            </a:custGeom>
            <a:solidFill>
              <a:srgbClr val="16C7DA"/>
            </a:solidFill>
            <a:ln w="9525">
              <a:noFill/>
            </a:ln>
          </p:spPr>
          <p:txBody>
            <a:bodyPr/>
            <a:lstStyle/>
            <a:p>
              <a:endParaRPr lang="zh-CN" altLang="en-US"/>
            </a:p>
          </p:txBody>
        </p:sp>
        <p:sp>
          <p:nvSpPr>
            <p:cNvPr id="35862" name="Freeform 21"/>
            <p:cNvSpPr>
              <a:spLocks noEditPoints="1"/>
            </p:cNvSpPr>
            <p:nvPr/>
          </p:nvSpPr>
          <p:spPr>
            <a:xfrm>
              <a:off x="8640712" y="1719793"/>
              <a:ext cx="372466" cy="385583"/>
            </a:xfrm>
            <a:custGeom>
              <a:avLst/>
              <a:gdLst/>
              <a:ahLst/>
              <a:cxnLst>
                <a:cxn ang="0">
                  <a:pos x="148986" y="43533"/>
                </a:cxn>
                <a:cxn ang="0">
                  <a:pos x="235895" y="43533"/>
                </a:cxn>
                <a:cxn ang="0">
                  <a:pos x="291765" y="43533"/>
                </a:cxn>
                <a:cxn ang="0">
                  <a:pos x="291765" y="111943"/>
                </a:cxn>
                <a:cxn ang="0">
                  <a:pos x="291765" y="43533"/>
                </a:cxn>
                <a:cxn ang="0">
                  <a:pos x="124155" y="230105"/>
                </a:cxn>
                <a:cxn ang="0">
                  <a:pos x="130363" y="360706"/>
                </a:cxn>
                <a:cxn ang="0">
                  <a:pos x="93116" y="248763"/>
                </a:cxn>
                <a:cxn ang="0">
                  <a:pos x="74493" y="360706"/>
                </a:cxn>
                <a:cxn ang="0">
                  <a:pos x="43454" y="230105"/>
                </a:cxn>
                <a:cxn ang="0">
                  <a:pos x="12415" y="223886"/>
                </a:cxn>
                <a:cxn ang="0">
                  <a:pos x="43454" y="118162"/>
                </a:cxn>
                <a:cxn ang="0">
                  <a:pos x="86908" y="149257"/>
                </a:cxn>
                <a:cxn ang="0">
                  <a:pos x="130363" y="118162"/>
                </a:cxn>
                <a:cxn ang="0">
                  <a:pos x="180025" y="99505"/>
                </a:cxn>
                <a:cxn ang="0">
                  <a:pos x="186233" y="118162"/>
                </a:cxn>
                <a:cxn ang="0">
                  <a:pos x="186233" y="199010"/>
                </a:cxn>
                <a:cxn ang="0">
                  <a:pos x="192440" y="199010"/>
                </a:cxn>
                <a:cxn ang="0">
                  <a:pos x="192440" y="199010"/>
                </a:cxn>
                <a:cxn ang="0">
                  <a:pos x="198648" y="118162"/>
                </a:cxn>
                <a:cxn ang="0">
                  <a:pos x="198648" y="99505"/>
                </a:cxn>
                <a:cxn ang="0">
                  <a:pos x="248310" y="118162"/>
                </a:cxn>
                <a:cxn ang="0">
                  <a:pos x="291765" y="149257"/>
                </a:cxn>
                <a:cxn ang="0">
                  <a:pos x="335219" y="118162"/>
                </a:cxn>
                <a:cxn ang="0">
                  <a:pos x="360050" y="217667"/>
                </a:cxn>
                <a:cxn ang="0">
                  <a:pos x="329011" y="230105"/>
                </a:cxn>
                <a:cxn ang="0">
                  <a:pos x="335219" y="360706"/>
                </a:cxn>
                <a:cxn ang="0">
                  <a:pos x="297972" y="248763"/>
                </a:cxn>
                <a:cxn ang="0">
                  <a:pos x="279349" y="360706"/>
                </a:cxn>
                <a:cxn ang="0">
                  <a:pos x="248310" y="230105"/>
                </a:cxn>
                <a:cxn ang="0">
                  <a:pos x="235895" y="236325"/>
                </a:cxn>
                <a:cxn ang="0">
                  <a:pos x="204856" y="385583"/>
                </a:cxn>
                <a:cxn ang="0">
                  <a:pos x="180025" y="254982"/>
                </a:cxn>
                <a:cxn ang="0">
                  <a:pos x="136570" y="385583"/>
                </a:cxn>
                <a:cxn ang="0">
                  <a:pos x="124155" y="223886"/>
                </a:cxn>
                <a:cxn ang="0">
                  <a:pos x="55869" y="80848"/>
                </a:cxn>
                <a:cxn ang="0">
                  <a:pos x="124155" y="80848"/>
                </a:cxn>
              </a:cxnLst>
              <a:rect l="0" t="0" r="0" b="0"/>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bg1"/>
            </a:solidFill>
            <a:ln w="9525">
              <a:noFill/>
            </a:ln>
          </p:spPr>
          <p:txBody>
            <a:bodyPr/>
            <a:lstStyle/>
            <a:p>
              <a:endParaRPr lang="zh-CN" altLang="en-US"/>
            </a:p>
          </p:txBody>
        </p:sp>
      </p:grpSp>
      <p:sp>
        <p:nvSpPr>
          <p:cNvPr id="35863" name="TextBox 79"/>
          <p:cNvSpPr txBox="1"/>
          <p:nvPr/>
        </p:nvSpPr>
        <p:spPr>
          <a:xfrm>
            <a:off x="6754813" y="2538413"/>
            <a:ext cx="1570037" cy="461962"/>
          </a:xfrm>
          <a:prstGeom prst="rect">
            <a:avLst/>
          </a:prstGeom>
          <a:noFill/>
          <a:ln w="9525">
            <a:noFill/>
          </a:ln>
        </p:spPr>
        <p:txBody>
          <a:bodyPr wrap="none" anchor="t">
            <a:spAutoFit/>
          </a:bodyPr>
          <a:lstStyle/>
          <a:p>
            <a:r>
              <a:rPr lang="en-US" altLang="zh-CN" sz="2400" dirty="0">
                <a:solidFill>
                  <a:srgbClr val="BFBFBF"/>
                </a:solidFill>
                <a:latin typeface="幼圆" panose="02010509060101010101" pitchFamily="49" charset="-122"/>
                <a:ea typeface="幼圆" panose="02010509060101010101" pitchFamily="49" charset="-122"/>
              </a:rPr>
              <a:t>POSITIONS</a:t>
            </a:r>
            <a:endParaRPr lang="zh-CN" altLang="en-US" sz="2400" dirty="0">
              <a:solidFill>
                <a:srgbClr val="BFBFBF"/>
              </a:solidFill>
              <a:latin typeface="幼圆" panose="02010509060101010101" pitchFamily="49" charset="-122"/>
              <a:ea typeface="幼圆" panose="02010509060101010101" pitchFamily="49" charset="-122"/>
            </a:endParaRPr>
          </a:p>
        </p:txBody>
      </p:sp>
      <p:sp>
        <p:nvSpPr>
          <p:cNvPr id="35864" name="文本框 9"/>
          <p:cNvSpPr txBox="1"/>
          <p:nvPr/>
        </p:nvSpPr>
        <p:spPr>
          <a:xfrm>
            <a:off x="6769100" y="3598863"/>
            <a:ext cx="1428750"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薪酬结构</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35865" name="文本框 9"/>
          <p:cNvSpPr txBox="1"/>
          <p:nvPr/>
        </p:nvSpPr>
        <p:spPr>
          <a:xfrm>
            <a:off x="6769100" y="4030663"/>
            <a:ext cx="1525588"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团队风采</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35866" name="文本框 9"/>
          <p:cNvSpPr txBox="1"/>
          <p:nvPr/>
        </p:nvSpPr>
        <p:spPr>
          <a:xfrm>
            <a:off x="5330825" y="4503738"/>
            <a:ext cx="2676525" cy="306387"/>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人才发展通道</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35867" name="文本框 9"/>
          <p:cNvSpPr txBox="1"/>
          <p:nvPr/>
        </p:nvSpPr>
        <p:spPr>
          <a:xfrm>
            <a:off x="5314950" y="3598863"/>
            <a:ext cx="2678113"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业务介绍</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p:transition>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标题 1"/>
          <p:cNvSpPr>
            <a:spLocks noGrp="1"/>
          </p:cNvSpPr>
          <p:nvPr>
            <p:ph type="title"/>
          </p:nvPr>
        </p:nvSpPr>
        <p:spPr/>
        <p:txBody>
          <a:bodyPr vert="horz" lIns="91440" tIns="45720" rIns="91440" bIns="45720" anchor="ctr"/>
          <a:lstStyle/>
          <a:p>
            <a:r>
              <a:rPr lang="zh-CN" altLang="zh-CN" sz="2400" dirty="0">
                <a:latin typeface="微软雅黑" panose="020B0503020204020204" pitchFamily="34" charset="-122"/>
                <a:ea typeface="微软雅黑" panose="020B0503020204020204" pitchFamily="34" charset="-122"/>
              </a:rPr>
              <a:t>招聘岗位</a:t>
            </a:r>
            <a:endParaRPr lang="zh-CN" altLang="zh-CN" sz="2400" dirty="0">
              <a:latin typeface="微软雅黑" panose="020B0503020204020204" pitchFamily="34" charset="-122"/>
              <a:ea typeface="微软雅黑" panose="020B0503020204020204" pitchFamily="34" charset="-122"/>
            </a:endParaRPr>
          </a:p>
        </p:txBody>
      </p:sp>
      <p:pic>
        <p:nvPicPr>
          <p:cNvPr id="38914" name="Picture 3"/>
          <p:cNvPicPr>
            <a:picLocks noChangeAspect="1"/>
          </p:cNvPicPr>
          <p:nvPr/>
        </p:nvPicPr>
        <p:blipFill>
          <a:blip r:embed="rId1"/>
          <a:srcRect l="10870"/>
          <a:stretch>
            <a:fillRect/>
          </a:stretch>
        </p:blipFill>
        <p:spPr>
          <a:xfrm>
            <a:off x="754063" y="1330325"/>
            <a:ext cx="3429000" cy="4143375"/>
          </a:xfrm>
          <a:prstGeom prst="rect">
            <a:avLst/>
          </a:prstGeom>
          <a:noFill/>
          <a:ln w="9525">
            <a:noFill/>
          </a:ln>
        </p:spPr>
      </p:pic>
      <p:sp>
        <p:nvSpPr>
          <p:cNvPr id="38915" name="TextBox 6"/>
          <p:cNvSpPr txBox="1"/>
          <p:nvPr/>
        </p:nvSpPr>
        <p:spPr>
          <a:xfrm>
            <a:off x="5397500" y="1687513"/>
            <a:ext cx="3429000" cy="830262"/>
          </a:xfrm>
          <a:prstGeom prst="rect">
            <a:avLst/>
          </a:prstGeom>
          <a:noFill/>
          <a:ln w="9525">
            <a:noFill/>
          </a:ln>
        </p:spPr>
        <p:txBody>
          <a:bodyPr wrap="square" anchor="t">
            <a:spAutoFit/>
          </a:bodyPr>
          <a:lstStyle/>
          <a:p>
            <a:r>
              <a:rPr lang="zh-CN" altLang="en-US" sz="2800" b="1" dirty="0">
                <a:latin typeface="微软雅黑" panose="020B0503020204020204" pitchFamily="34" charset="-122"/>
                <a:ea typeface="微软雅黑" panose="020B0503020204020204" pitchFamily="34" charset="-122"/>
              </a:rPr>
              <a:t>银行客服电销代表</a:t>
            </a:r>
            <a:endParaRPr lang="en-US" altLang="zh-CN" sz="2800" b="1" dirty="0">
              <a:latin typeface="微软雅黑" panose="020B0503020204020204" pitchFamily="34" charset="-122"/>
              <a:ea typeface="微软雅黑" panose="020B0503020204020204" pitchFamily="34" charset="-122"/>
            </a:endParaRPr>
          </a:p>
          <a:p>
            <a:r>
              <a:rPr lang="en-US" altLang="zh-CN" sz="2000" b="1" dirty="0">
                <a:latin typeface="微软雅黑" panose="020B0503020204020204" pitchFamily="34" charset="-122"/>
                <a:ea typeface="微软雅黑" panose="020B0503020204020204" pitchFamily="34" charset="-122"/>
              </a:rPr>
              <a:t>   </a:t>
            </a:r>
            <a:endParaRPr lang="zh-CN" altLang="en-US" sz="2000" b="1" dirty="0">
              <a:latin typeface="微软雅黑" panose="020B0503020204020204" pitchFamily="34" charset="-122"/>
              <a:ea typeface="微软雅黑" panose="020B0503020204020204" pitchFamily="34" charset="-122"/>
            </a:endParaRPr>
          </a:p>
        </p:txBody>
      </p:sp>
      <p:sp>
        <p:nvSpPr>
          <p:cNvPr id="38916" name="矩形 5"/>
          <p:cNvSpPr/>
          <p:nvPr/>
        </p:nvSpPr>
        <p:spPr>
          <a:xfrm>
            <a:off x="5002213" y="2544763"/>
            <a:ext cx="3609975" cy="3170237"/>
          </a:xfrm>
          <a:prstGeom prst="rect">
            <a:avLst/>
          </a:prstGeom>
          <a:noFill/>
          <a:ln w="9525">
            <a:noFill/>
          </a:ln>
        </p:spPr>
        <p:txBody>
          <a:bodyPr wrap="square" anchor="t">
            <a:spAutoFit/>
          </a:bodyPr>
          <a:lstStyle/>
          <a:p>
            <a:pPr>
              <a:lnSpc>
                <a:spcPct val="200000"/>
              </a:lnSpc>
            </a:pPr>
            <a:r>
              <a:rPr lang="zh-CN" altLang="en-US" sz="2000" dirty="0">
                <a:latin typeface="微软雅黑" panose="020B0503020204020204" pitchFamily="34" charset="-122"/>
                <a:ea typeface="微软雅黑" panose="020B0503020204020204" pitchFamily="34" charset="-122"/>
              </a:rPr>
              <a:t>       通过电话外呼的形式，为银行信用卡持卡人提供在线金融服务办理。主要有交通银行、平安银行、中国银行、兴业银行等。</a:t>
            </a:r>
            <a:endParaRPr lang="zh-CN" altLang="zh-CN" sz="2000" dirty="0">
              <a:latin typeface="微软雅黑" panose="020B0503020204020204" pitchFamily="34" charset="-122"/>
              <a:ea typeface="微软雅黑" panose="020B0503020204020204" pitchFamily="34" charset="-122"/>
            </a:endParaRPr>
          </a:p>
        </p:txBody>
      </p:sp>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标题 1"/>
          <p:cNvSpPr>
            <a:spLocks noGrp="1"/>
          </p:cNvSpPr>
          <p:nvPr>
            <p:ph type="title"/>
          </p:nvPr>
        </p:nvSpPr>
        <p:spPr/>
        <p:txBody>
          <a:bodyPr vert="horz" lIns="91440" tIns="45720" rIns="91440" bIns="45720" anchor="ctr"/>
          <a:lstStyle/>
          <a:p>
            <a:r>
              <a:rPr lang="zh-CN" altLang="en-US" sz="2400" dirty="0">
                <a:latin typeface="微软雅黑" panose="020B0503020204020204" pitchFamily="34" charset="-122"/>
                <a:ea typeface="微软雅黑" panose="020B0503020204020204" pitchFamily="34" charset="-122"/>
              </a:rPr>
              <a:t>薪酬结构</a:t>
            </a:r>
            <a:endParaRPr lang="zh-CN" altLang="en-US" sz="2400" dirty="0">
              <a:latin typeface="微软雅黑" panose="020B0503020204020204" pitchFamily="34" charset="-122"/>
              <a:ea typeface="微软雅黑" panose="020B0503020204020204" pitchFamily="34" charset="-122"/>
            </a:endParaRPr>
          </a:p>
        </p:txBody>
      </p:sp>
      <p:grpSp>
        <p:nvGrpSpPr>
          <p:cNvPr id="14" name="Group 88"/>
          <p:cNvGrpSpPr/>
          <p:nvPr/>
        </p:nvGrpSpPr>
        <p:grpSpPr>
          <a:xfrm>
            <a:off x="6890730" y="1863033"/>
            <a:ext cx="1349310" cy="1395533"/>
            <a:chOff x="4406162" y="3060769"/>
            <a:chExt cx="1095478" cy="1095478"/>
          </a:xfrm>
          <a:solidFill>
            <a:schemeClr val="tx2">
              <a:lumMod val="60000"/>
              <a:lumOff val="40000"/>
            </a:schemeClr>
          </a:solidFill>
        </p:grpSpPr>
        <p:sp>
          <p:nvSpPr>
            <p:cNvPr id="15" name="Oval 48"/>
            <p:cNvSpPr>
              <a:spLocks noChangeArrowheads="1"/>
            </p:cNvSpPr>
            <p:nvPr/>
          </p:nvSpPr>
          <p:spPr bwMode="auto">
            <a:xfrm>
              <a:off x="4424350" y="3078957"/>
              <a:ext cx="1059102" cy="1059102"/>
            </a:xfrm>
            <a:prstGeom prst="ellipse">
              <a:avLst/>
            </a:prstGeom>
            <a:grpFill/>
            <a:ln>
              <a:noFill/>
            </a:ln>
          </p:spPr>
          <p:txBody>
            <a:bodyPr vert="horz" wrap="square" lIns="121920" tIns="60960" rIns="121920" bIns="60960" numCol="1" anchor="t" anchorCtr="0" compatLnSpc="1"/>
            <a:lstStyle/>
            <a:p>
              <a:pPr fontAlgn="auto"/>
              <a:endParaRPr lang="en-US" sz="2400" strike="noStrike" noProof="1">
                <a:cs typeface="+mn-ea"/>
                <a:sym typeface="+mn-lt"/>
              </a:endParaRPr>
            </a:p>
          </p:txBody>
        </p:sp>
        <p:sp>
          <p:nvSpPr>
            <p:cNvPr id="16" name="Freeform 49"/>
            <p:cNvSpPr>
              <a:spLocks noEditPoints="1"/>
            </p:cNvSpPr>
            <p:nvPr/>
          </p:nvSpPr>
          <p:spPr bwMode="auto">
            <a:xfrm>
              <a:off x="4406162" y="3060769"/>
              <a:ext cx="1095478" cy="1095478"/>
            </a:xfrm>
            <a:custGeom>
              <a:avLst/>
              <a:gdLst>
                <a:gd name="T0" fmla="*/ 300 w 600"/>
                <a:gd name="T1" fmla="*/ 20 h 600"/>
                <a:gd name="T2" fmla="*/ 580 w 600"/>
                <a:gd name="T3" fmla="*/ 300 h 600"/>
                <a:gd name="T4" fmla="*/ 300 w 600"/>
                <a:gd name="T5" fmla="*/ 580 h 600"/>
                <a:gd name="T6" fmla="*/ 20 w 600"/>
                <a:gd name="T7" fmla="*/ 300 h 600"/>
                <a:gd name="T8" fmla="*/ 300 w 600"/>
                <a:gd name="T9" fmla="*/ 20 h 600"/>
                <a:gd name="T10" fmla="*/ 300 w 600"/>
                <a:gd name="T11" fmla="*/ 0 h 600"/>
                <a:gd name="T12" fmla="*/ 300 w 600"/>
                <a:gd name="T13" fmla="*/ 0 h 600"/>
                <a:gd name="T14" fmla="*/ 0 w 600"/>
                <a:gd name="T15" fmla="*/ 300 h 600"/>
                <a:gd name="T16" fmla="*/ 300 w 600"/>
                <a:gd name="T17" fmla="*/ 600 h 600"/>
                <a:gd name="T18" fmla="*/ 600 w 600"/>
                <a:gd name="T19" fmla="*/ 300 h 600"/>
                <a:gd name="T20" fmla="*/ 300 w 600"/>
                <a:gd name="T2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600">
                  <a:moveTo>
                    <a:pt x="300" y="20"/>
                  </a:moveTo>
                  <a:cubicBezTo>
                    <a:pt x="455" y="20"/>
                    <a:pt x="580" y="145"/>
                    <a:pt x="580" y="300"/>
                  </a:cubicBezTo>
                  <a:cubicBezTo>
                    <a:pt x="580" y="455"/>
                    <a:pt x="455" y="580"/>
                    <a:pt x="300" y="580"/>
                  </a:cubicBezTo>
                  <a:cubicBezTo>
                    <a:pt x="146" y="580"/>
                    <a:pt x="20" y="455"/>
                    <a:pt x="20" y="300"/>
                  </a:cubicBezTo>
                  <a:cubicBezTo>
                    <a:pt x="20" y="145"/>
                    <a:pt x="146" y="20"/>
                    <a:pt x="300" y="20"/>
                  </a:cubicBezTo>
                  <a:moveTo>
                    <a:pt x="300" y="0"/>
                  </a:moveTo>
                  <a:cubicBezTo>
                    <a:pt x="300" y="0"/>
                    <a:pt x="300" y="0"/>
                    <a:pt x="300" y="0"/>
                  </a:cubicBezTo>
                  <a:cubicBezTo>
                    <a:pt x="135" y="0"/>
                    <a:pt x="0" y="135"/>
                    <a:pt x="0" y="300"/>
                  </a:cubicBezTo>
                  <a:cubicBezTo>
                    <a:pt x="0" y="465"/>
                    <a:pt x="135" y="600"/>
                    <a:pt x="300" y="600"/>
                  </a:cubicBezTo>
                  <a:cubicBezTo>
                    <a:pt x="466" y="600"/>
                    <a:pt x="600" y="465"/>
                    <a:pt x="600" y="300"/>
                  </a:cubicBezTo>
                  <a:cubicBezTo>
                    <a:pt x="600" y="135"/>
                    <a:pt x="466" y="0"/>
                    <a:pt x="300" y="0"/>
                  </a:cubicBezTo>
                  <a:close/>
                </a:path>
              </a:pathLst>
            </a:custGeom>
            <a:grpFill/>
            <a:ln>
              <a:noFill/>
            </a:ln>
          </p:spPr>
          <p:txBody>
            <a:bodyPr vert="horz" wrap="square" lIns="121920" tIns="60960" rIns="121920" bIns="60960" numCol="1" anchor="t" anchorCtr="0" compatLnSpc="1"/>
            <a:lstStyle/>
            <a:p>
              <a:pPr fontAlgn="auto"/>
              <a:endParaRPr lang="en-US" sz="2400" strike="noStrike" noProof="1">
                <a:cs typeface="+mn-ea"/>
                <a:sym typeface="+mn-lt"/>
              </a:endParaRPr>
            </a:p>
          </p:txBody>
        </p:sp>
      </p:grpSp>
      <p:grpSp>
        <p:nvGrpSpPr>
          <p:cNvPr id="11" name="Group 88"/>
          <p:cNvGrpSpPr/>
          <p:nvPr/>
        </p:nvGrpSpPr>
        <p:grpSpPr>
          <a:xfrm>
            <a:off x="4251009" y="1940961"/>
            <a:ext cx="1349310" cy="1395533"/>
            <a:chOff x="4406162" y="3060769"/>
            <a:chExt cx="1095478" cy="1095478"/>
          </a:xfrm>
          <a:solidFill>
            <a:srgbClr val="C00000"/>
          </a:solidFill>
        </p:grpSpPr>
        <p:sp>
          <p:nvSpPr>
            <p:cNvPr id="12" name="Oval 48"/>
            <p:cNvSpPr>
              <a:spLocks noChangeArrowheads="1"/>
            </p:cNvSpPr>
            <p:nvPr/>
          </p:nvSpPr>
          <p:spPr bwMode="auto">
            <a:xfrm>
              <a:off x="4424350" y="3078957"/>
              <a:ext cx="1059102" cy="1059102"/>
            </a:xfrm>
            <a:prstGeom prst="ellipse">
              <a:avLst/>
            </a:prstGeom>
            <a:grpFill/>
            <a:ln>
              <a:noFill/>
            </a:ln>
          </p:spPr>
          <p:txBody>
            <a:bodyPr vert="horz" wrap="square" lIns="121920" tIns="60960" rIns="121920" bIns="60960" numCol="1" anchor="t" anchorCtr="0" compatLnSpc="1"/>
            <a:lstStyle/>
            <a:p>
              <a:pPr fontAlgn="auto"/>
              <a:endParaRPr lang="en-US" sz="2400" strike="noStrike" noProof="1">
                <a:cs typeface="+mn-ea"/>
                <a:sym typeface="+mn-lt"/>
              </a:endParaRPr>
            </a:p>
          </p:txBody>
        </p:sp>
        <p:sp>
          <p:nvSpPr>
            <p:cNvPr id="13" name="Freeform 49"/>
            <p:cNvSpPr>
              <a:spLocks noEditPoints="1"/>
            </p:cNvSpPr>
            <p:nvPr/>
          </p:nvSpPr>
          <p:spPr bwMode="auto">
            <a:xfrm>
              <a:off x="4406162" y="3060769"/>
              <a:ext cx="1095478" cy="1095478"/>
            </a:xfrm>
            <a:custGeom>
              <a:avLst/>
              <a:gdLst>
                <a:gd name="T0" fmla="*/ 300 w 600"/>
                <a:gd name="T1" fmla="*/ 20 h 600"/>
                <a:gd name="T2" fmla="*/ 580 w 600"/>
                <a:gd name="T3" fmla="*/ 300 h 600"/>
                <a:gd name="T4" fmla="*/ 300 w 600"/>
                <a:gd name="T5" fmla="*/ 580 h 600"/>
                <a:gd name="T6" fmla="*/ 20 w 600"/>
                <a:gd name="T7" fmla="*/ 300 h 600"/>
                <a:gd name="T8" fmla="*/ 300 w 600"/>
                <a:gd name="T9" fmla="*/ 20 h 600"/>
                <a:gd name="T10" fmla="*/ 300 w 600"/>
                <a:gd name="T11" fmla="*/ 0 h 600"/>
                <a:gd name="T12" fmla="*/ 300 w 600"/>
                <a:gd name="T13" fmla="*/ 0 h 600"/>
                <a:gd name="T14" fmla="*/ 0 w 600"/>
                <a:gd name="T15" fmla="*/ 300 h 600"/>
                <a:gd name="T16" fmla="*/ 300 w 600"/>
                <a:gd name="T17" fmla="*/ 600 h 600"/>
                <a:gd name="T18" fmla="*/ 600 w 600"/>
                <a:gd name="T19" fmla="*/ 300 h 600"/>
                <a:gd name="T20" fmla="*/ 300 w 600"/>
                <a:gd name="T2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600">
                  <a:moveTo>
                    <a:pt x="300" y="20"/>
                  </a:moveTo>
                  <a:cubicBezTo>
                    <a:pt x="455" y="20"/>
                    <a:pt x="580" y="145"/>
                    <a:pt x="580" y="300"/>
                  </a:cubicBezTo>
                  <a:cubicBezTo>
                    <a:pt x="580" y="455"/>
                    <a:pt x="455" y="580"/>
                    <a:pt x="300" y="580"/>
                  </a:cubicBezTo>
                  <a:cubicBezTo>
                    <a:pt x="146" y="580"/>
                    <a:pt x="20" y="455"/>
                    <a:pt x="20" y="300"/>
                  </a:cubicBezTo>
                  <a:cubicBezTo>
                    <a:pt x="20" y="145"/>
                    <a:pt x="146" y="20"/>
                    <a:pt x="300" y="20"/>
                  </a:cubicBezTo>
                  <a:moveTo>
                    <a:pt x="300" y="0"/>
                  </a:moveTo>
                  <a:cubicBezTo>
                    <a:pt x="300" y="0"/>
                    <a:pt x="300" y="0"/>
                    <a:pt x="300" y="0"/>
                  </a:cubicBezTo>
                  <a:cubicBezTo>
                    <a:pt x="135" y="0"/>
                    <a:pt x="0" y="135"/>
                    <a:pt x="0" y="300"/>
                  </a:cubicBezTo>
                  <a:cubicBezTo>
                    <a:pt x="0" y="465"/>
                    <a:pt x="135" y="600"/>
                    <a:pt x="300" y="600"/>
                  </a:cubicBezTo>
                  <a:cubicBezTo>
                    <a:pt x="466" y="600"/>
                    <a:pt x="600" y="465"/>
                    <a:pt x="600" y="300"/>
                  </a:cubicBezTo>
                  <a:cubicBezTo>
                    <a:pt x="600" y="135"/>
                    <a:pt x="466" y="0"/>
                    <a:pt x="300" y="0"/>
                  </a:cubicBezTo>
                  <a:close/>
                </a:path>
              </a:pathLst>
            </a:custGeom>
            <a:grpFill/>
            <a:ln>
              <a:noFill/>
            </a:ln>
          </p:spPr>
          <p:txBody>
            <a:bodyPr vert="horz" wrap="square" lIns="121920" tIns="60960" rIns="121920" bIns="60960" numCol="1" anchor="t" anchorCtr="0" compatLnSpc="1"/>
            <a:lstStyle/>
            <a:p>
              <a:pPr fontAlgn="auto"/>
              <a:endParaRPr lang="en-US" sz="2400" strike="noStrike" noProof="1">
                <a:cs typeface="+mn-ea"/>
                <a:sym typeface="+mn-lt"/>
              </a:endParaRPr>
            </a:p>
          </p:txBody>
        </p:sp>
      </p:grpSp>
      <p:sp>
        <p:nvSpPr>
          <p:cNvPr id="4" name="Freeform 54"/>
          <p:cNvSpPr>
            <a:spLocks noChangeAspect="1" noEditPoints="1"/>
          </p:cNvSpPr>
          <p:nvPr/>
        </p:nvSpPr>
        <p:spPr>
          <a:xfrm>
            <a:off x="7366000" y="2322513"/>
            <a:ext cx="404813" cy="546100"/>
          </a:xfrm>
          <a:custGeom>
            <a:avLst/>
            <a:gdLst/>
            <a:ahLst/>
            <a:cxnLst>
              <a:cxn ang="0">
                <a:pos x="305436" y="211254"/>
              </a:cxn>
              <a:cxn ang="0">
                <a:pos x="282811" y="281672"/>
              </a:cxn>
              <a:cxn ang="0">
                <a:pos x="260186" y="208320"/>
              </a:cxn>
              <a:cxn ang="0">
                <a:pos x="248874" y="190715"/>
              </a:cxn>
              <a:cxn ang="0">
                <a:pos x="243218" y="222990"/>
              </a:cxn>
              <a:cxn ang="0">
                <a:pos x="197968" y="222990"/>
              </a:cxn>
              <a:cxn ang="0">
                <a:pos x="206452" y="176045"/>
              </a:cxn>
              <a:cxn ang="0">
                <a:pos x="127265" y="176045"/>
              </a:cxn>
              <a:cxn ang="0">
                <a:pos x="0" y="419574"/>
              </a:cxn>
              <a:cxn ang="0">
                <a:pos x="79187" y="545740"/>
              </a:cxn>
              <a:cxn ang="0">
                <a:pos x="404421" y="463585"/>
              </a:cxn>
              <a:cxn ang="0">
                <a:pos x="376139" y="308079"/>
              </a:cxn>
              <a:cxn ang="0">
                <a:pos x="220593" y="501728"/>
              </a:cxn>
              <a:cxn ang="0">
                <a:pos x="183827" y="475321"/>
              </a:cxn>
              <a:cxn ang="0">
                <a:pos x="147062" y="457717"/>
              </a:cxn>
              <a:cxn ang="0">
                <a:pos x="169687" y="428376"/>
              </a:cxn>
              <a:cxn ang="0">
                <a:pos x="217765" y="425442"/>
              </a:cxn>
              <a:cxn ang="0">
                <a:pos x="149890" y="352090"/>
              </a:cxn>
              <a:cxn ang="0">
                <a:pos x="186655" y="275804"/>
              </a:cxn>
              <a:cxn ang="0">
                <a:pos x="220593" y="302210"/>
              </a:cxn>
              <a:cxn ang="0">
                <a:pos x="254530" y="313947"/>
              </a:cxn>
              <a:cxn ang="0">
                <a:pos x="231905" y="346222"/>
              </a:cxn>
              <a:cxn ang="0">
                <a:pos x="192312" y="349156"/>
              </a:cxn>
              <a:cxn ang="0">
                <a:pos x="257358" y="422508"/>
              </a:cxn>
              <a:cxn ang="0">
                <a:pos x="127265" y="123231"/>
              </a:cxn>
              <a:cxn ang="0">
                <a:pos x="141405" y="26406"/>
              </a:cxn>
              <a:cxn ang="0">
                <a:pos x="263015" y="26406"/>
              </a:cxn>
              <a:cxn ang="0">
                <a:pos x="277155" y="123231"/>
              </a:cxn>
              <a:cxn ang="0">
                <a:pos x="282811" y="164308"/>
              </a:cxn>
              <a:cxn ang="0">
                <a:pos x="294124" y="208320"/>
              </a:cxn>
              <a:cxn ang="0">
                <a:pos x="282811" y="269935"/>
              </a:cxn>
              <a:cxn ang="0">
                <a:pos x="271499" y="208320"/>
              </a:cxn>
              <a:cxn ang="0">
                <a:pos x="248874" y="178979"/>
              </a:cxn>
              <a:cxn ang="0">
                <a:pos x="231905" y="208320"/>
              </a:cxn>
              <a:cxn ang="0">
                <a:pos x="220593" y="234726"/>
              </a:cxn>
              <a:cxn ang="0">
                <a:pos x="209280" y="208320"/>
              </a:cxn>
              <a:cxn ang="0">
                <a:pos x="124437" y="164308"/>
              </a:cxn>
              <a:cxn ang="0">
                <a:pos x="124437" y="140836"/>
              </a:cxn>
              <a:cxn ang="0">
                <a:pos x="248874" y="132033"/>
              </a:cxn>
              <a:cxn ang="0">
                <a:pos x="282811" y="140836"/>
              </a:cxn>
              <a:cxn ang="0">
                <a:pos x="282811" y="164308"/>
              </a:cxn>
            </a:cxnLst>
            <a:rect l="0" t="0" r="0" b="0"/>
            <a:pathLst>
              <a:path w="143" h="186">
                <a:moveTo>
                  <a:pt x="133" y="105"/>
                </a:moveTo>
                <a:cubicBezTo>
                  <a:pt x="108" y="72"/>
                  <a:pt x="108" y="72"/>
                  <a:pt x="108" y="72"/>
                </a:cubicBezTo>
                <a:cubicBezTo>
                  <a:pt x="108" y="88"/>
                  <a:pt x="108" y="88"/>
                  <a:pt x="108" y="88"/>
                </a:cubicBezTo>
                <a:cubicBezTo>
                  <a:pt x="108" y="92"/>
                  <a:pt x="104" y="96"/>
                  <a:pt x="100" y="96"/>
                </a:cubicBezTo>
                <a:cubicBezTo>
                  <a:pt x="95" y="96"/>
                  <a:pt x="92" y="92"/>
                  <a:pt x="92" y="88"/>
                </a:cubicBezTo>
                <a:cubicBezTo>
                  <a:pt x="92" y="71"/>
                  <a:pt x="92" y="71"/>
                  <a:pt x="92" y="71"/>
                </a:cubicBezTo>
                <a:cubicBezTo>
                  <a:pt x="92" y="70"/>
                  <a:pt x="91" y="67"/>
                  <a:pt x="90" y="64"/>
                </a:cubicBezTo>
                <a:cubicBezTo>
                  <a:pt x="89" y="65"/>
                  <a:pt x="89" y="65"/>
                  <a:pt x="88" y="65"/>
                </a:cubicBezTo>
                <a:cubicBezTo>
                  <a:pt x="87" y="67"/>
                  <a:pt x="86" y="70"/>
                  <a:pt x="86" y="71"/>
                </a:cubicBezTo>
                <a:cubicBezTo>
                  <a:pt x="86" y="76"/>
                  <a:pt x="86" y="76"/>
                  <a:pt x="86" y="76"/>
                </a:cubicBezTo>
                <a:cubicBezTo>
                  <a:pt x="86" y="81"/>
                  <a:pt x="83" y="84"/>
                  <a:pt x="78" y="84"/>
                </a:cubicBezTo>
                <a:cubicBezTo>
                  <a:pt x="74" y="84"/>
                  <a:pt x="70" y="81"/>
                  <a:pt x="70" y="76"/>
                </a:cubicBezTo>
                <a:cubicBezTo>
                  <a:pt x="70" y="71"/>
                  <a:pt x="70" y="71"/>
                  <a:pt x="70" y="71"/>
                </a:cubicBezTo>
                <a:cubicBezTo>
                  <a:pt x="70" y="68"/>
                  <a:pt x="71" y="64"/>
                  <a:pt x="73" y="60"/>
                </a:cubicBezTo>
                <a:cubicBezTo>
                  <a:pt x="65" y="60"/>
                  <a:pt x="65" y="60"/>
                  <a:pt x="65" y="60"/>
                </a:cubicBezTo>
                <a:cubicBezTo>
                  <a:pt x="45" y="60"/>
                  <a:pt x="45" y="60"/>
                  <a:pt x="45" y="60"/>
                </a:cubicBezTo>
                <a:cubicBezTo>
                  <a:pt x="10" y="105"/>
                  <a:pt x="10" y="105"/>
                  <a:pt x="10" y="105"/>
                </a:cubicBezTo>
                <a:cubicBezTo>
                  <a:pt x="4" y="115"/>
                  <a:pt x="0" y="132"/>
                  <a:pt x="0" y="143"/>
                </a:cubicBezTo>
                <a:cubicBezTo>
                  <a:pt x="0" y="158"/>
                  <a:pt x="0" y="158"/>
                  <a:pt x="0" y="158"/>
                </a:cubicBezTo>
                <a:cubicBezTo>
                  <a:pt x="0" y="169"/>
                  <a:pt x="17" y="186"/>
                  <a:pt x="28" y="186"/>
                </a:cubicBezTo>
                <a:cubicBezTo>
                  <a:pt x="115" y="186"/>
                  <a:pt x="115" y="186"/>
                  <a:pt x="115" y="186"/>
                </a:cubicBezTo>
                <a:cubicBezTo>
                  <a:pt x="126" y="186"/>
                  <a:pt x="143" y="169"/>
                  <a:pt x="143" y="158"/>
                </a:cubicBezTo>
                <a:cubicBezTo>
                  <a:pt x="143" y="143"/>
                  <a:pt x="143" y="143"/>
                  <a:pt x="143" y="143"/>
                </a:cubicBezTo>
                <a:cubicBezTo>
                  <a:pt x="143" y="132"/>
                  <a:pt x="139" y="115"/>
                  <a:pt x="133" y="105"/>
                </a:cubicBezTo>
                <a:close/>
                <a:moveTo>
                  <a:pt x="78" y="161"/>
                </a:moveTo>
                <a:cubicBezTo>
                  <a:pt x="78" y="171"/>
                  <a:pt x="78" y="171"/>
                  <a:pt x="78" y="171"/>
                </a:cubicBezTo>
                <a:cubicBezTo>
                  <a:pt x="65" y="171"/>
                  <a:pt x="65" y="171"/>
                  <a:pt x="65" y="171"/>
                </a:cubicBezTo>
                <a:cubicBezTo>
                  <a:pt x="65" y="162"/>
                  <a:pt x="65" y="162"/>
                  <a:pt x="65" y="162"/>
                </a:cubicBezTo>
                <a:cubicBezTo>
                  <a:pt x="61" y="161"/>
                  <a:pt x="57" y="160"/>
                  <a:pt x="54" y="158"/>
                </a:cubicBezTo>
                <a:cubicBezTo>
                  <a:pt x="52" y="156"/>
                  <a:pt x="52" y="156"/>
                  <a:pt x="52" y="156"/>
                </a:cubicBezTo>
                <a:cubicBezTo>
                  <a:pt x="56" y="144"/>
                  <a:pt x="56" y="144"/>
                  <a:pt x="56" y="144"/>
                </a:cubicBezTo>
                <a:cubicBezTo>
                  <a:pt x="60" y="146"/>
                  <a:pt x="60" y="146"/>
                  <a:pt x="60" y="146"/>
                </a:cubicBezTo>
                <a:cubicBezTo>
                  <a:pt x="63" y="148"/>
                  <a:pt x="67" y="149"/>
                  <a:pt x="70" y="149"/>
                </a:cubicBezTo>
                <a:cubicBezTo>
                  <a:pt x="74" y="149"/>
                  <a:pt x="77" y="147"/>
                  <a:pt x="77" y="145"/>
                </a:cubicBezTo>
                <a:cubicBezTo>
                  <a:pt x="77" y="143"/>
                  <a:pt x="76" y="141"/>
                  <a:pt x="69" y="138"/>
                </a:cubicBezTo>
                <a:cubicBezTo>
                  <a:pt x="61" y="135"/>
                  <a:pt x="53" y="130"/>
                  <a:pt x="53" y="120"/>
                </a:cubicBezTo>
                <a:cubicBezTo>
                  <a:pt x="53" y="112"/>
                  <a:pt x="58" y="106"/>
                  <a:pt x="66" y="103"/>
                </a:cubicBezTo>
                <a:cubicBezTo>
                  <a:pt x="66" y="94"/>
                  <a:pt x="66" y="94"/>
                  <a:pt x="66" y="94"/>
                </a:cubicBezTo>
                <a:cubicBezTo>
                  <a:pt x="78" y="94"/>
                  <a:pt x="78" y="94"/>
                  <a:pt x="78" y="94"/>
                </a:cubicBezTo>
                <a:cubicBezTo>
                  <a:pt x="78" y="103"/>
                  <a:pt x="78" y="103"/>
                  <a:pt x="78" y="103"/>
                </a:cubicBezTo>
                <a:cubicBezTo>
                  <a:pt x="82" y="103"/>
                  <a:pt x="85" y="104"/>
                  <a:pt x="88" y="106"/>
                </a:cubicBezTo>
                <a:cubicBezTo>
                  <a:pt x="90" y="107"/>
                  <a:pt x="90" y="107"/>
                  <a:pt x="90" y="107"/>
                </a:cubicBezTo>
                <a:cubicBezTo>
                  <a:pt x="86" y="120"/>
                  <a:pt x="86" y="120"/>
                  <a:pt x="86" y="120"/>
                </a:cubicBezTo>
                <a:cubicBezTo>
                  <a:pt x="82" y="118"/>
                  <a:pt x="82" y="118"/>
                  <a:pt x="82" y="118"/>
                </a:cubicBezTo>
                <a:cubicBezTo>
                  <a:pt x="81" y="117"/>
                  <a:pt x="78" y="115"/>
                  <a:pt x="73" y="115"/>
                </a:cubicBezTo>
                <a:cubicBezTo>
                  <a:pt x="70" y="115"/>
                  <a:pt x="68" y="117"/>
                  <a:pt x="68" y="119"/>
                </a:cubicBezTo>
                <a:cubicBezTo>
                  <a:pt x="68" y="121"/>
                  <a:pt x="68" y="122"/>
                  <a:pt x="76" y="125"/>
                </a:cubicBezTo>
                <a:cubicBezTo>
                  <a:pt x="83" y="128"/>
                  <a:pt x="91" y="133"/>
                  <a:pt x="91" y="144"/>
                </a:cubicBezTo>
                <a:cubicBezTo>
                  <a:pt x="91" y="152"/>
                  <a:pt x="86" y="159"/>
                  <a:pt x="78" y="161"/>
                </a:cubicBezTo>
                <a:close/>
                <a:moveTo>
                  <a:pt x="45" y="42"/>
                </a:moveTo>
                <a:cubicBezTo>
                  <a:pt x="32" y="0"/>
                  <a:pt x="32" y="0"/>
                  <a:pt x="32" y="0"/>
                </a:cubicBezTo>
                <a:cubicBezTo>
                  <a:pt x="40" y="2"/>
                  <a:pt x="41" y="9"/>
                  <a:pt x="50" y="9"/>
                </a:cubicBezTo>
                <a:cubicBezTo>
                  <a:pt x="61" y="9"/>
                  <a:pt x="61" y="0"/>
                  <a:pt x="72" y="0"/>
                </a:cubicBezTo>
                <a:cubicBezTo>
                  <a:pt x="82" y="0"/>
                  <a:pt x="82" y="9"/>
                  <a:pt x="93" y="9"/>
                </a:cubicBezTo>
                <a:cubicBezTo>
                  <a:pt x="102" y="9"/>
                  <a:pt x="103" y="2"/>
                  <a:pt x="111" y="0"/>
                </a:cubicBezTo>
                <a:cubicBezTo>
                  <a:pt x="98" y="42"/>
                  <a:pt x="98" y="42"/>
                  <a:pt x="98" y="42"/>
                </a:cubicBezTo>
                <a:lnTo>
                  <a:pt x="45" y="42"/>
                </a:lnTo>
                <a:close/>
                <a:moveTo>
                  <a:pt x="100" y="56"/>
                </a:moveTo>
                <a:cubicBezTo>
                  <a:pt x="99" y="56"/>
                  <a:pt x="99" y="56"/>
                  <a:pt x="99" y="56"/>
                </a:cubicBezTo>
                <a:cubicBezTo>
                  <a:pt x="101" y="60"/>
                  <a:pt x="104" y="66"/>
                  <a:pt x="104" y="71"/>
                </a:cubicBezTo>
                <a:cubicBezTo>
                  <a:pt x="104" y="88"/>
                  <a:pt x="104" y="88"/>
                  <a:pt x="104" y="88"/>
                </a:cubicBezTo>
                <a:cubicBezTo>
                  <a:pt x="104" y="90"/>
                  <a:pt x="102" y="92"/>
                  <a:pt x="100" y="92"/>
                </a:cubicBezTo>
                <a:cubicBezTo>
                  <a:pt x="97" y="92"/>
                  <a:pt x="96" y="90"/>
                  <a:pt x="96" y="88"/>
                </a:cubicBezTo>
                <a:cubicBezTo>
                  <a:pt x="96" y="71"/>
                  <a:pt x="96" y="71"/>
                  <a:pt x="96" y="71"/>
                </a:cubicBezTo>
                <a:cubicBezTo>
                  <a:pt x="96" y="68"/>
                  <a:pt x="94" y="63"/>
                  <a:pt x="92" y="60"/>
                </a:cubicBezTo>
                <a:cubicBezTo>
                  <a:pt x="91" y="60"/>
                  <a:pt x="89" y="61"/>
                  <a:pt x="88" y="61"/>
                </a:cubicBezTo>
                <a:cubicBezTo>
                  <a:pt x="87" y="61"/>
                  <a:pt x="86" y="60"/>
                  <a:pt x="86" y="60"/>
                </a:cubicBezTo>
                <a:cubicBezTo>
                  <a:pt x="84" y="64"/>
                  <a:pt x="82" y="68"/>
                  <a:pt x="82" y="71"/>
                </a:cubicBezTo>
                <a:cubicBezTo>
                  <a:pt x="82" y="76"/>
                  <a:pt x="82" y="76"/>
                  <a:pt x="82" y="76"/>
                </a:cubicBezTo>
                <a:cubicBezTo>
                  <a:pt x="82" y="79"/>
                  <a:pt x="80" y="80"/>
                  <a:pt x="78" y="80"/>
                </a:cubicBezTo>
                <a:cubicBezTo>
                  <a:pt x="76" y="80"/>
                  <a:pt x="74" y="79"/>
                  <a:pt x="74" y="76"/>
                </a:cubicBezTo>
                <a:cubicBezTo>
                  <a:pt x="74" y="71"/>
                  <a:pt x="74" y="71"/>
                  <a:pt x="74" y="71"/>
                </a:cubicBezTo>
                <a:cubicBezTo>
                  <a:pt x="74" y="66"/>
                  <a:pt x="77" y="60"/>
                  <a:pt x="79" y="56"/>
                </a:cubicBezTo>
                <a:cubicBezTo>
                  <a:pt x="44" y="56"/>
                  <a:pt x="44" y="56"/>
                  <a:pt x="44" y="56"/>
                </a:cubicBezTo>
                <a:cubicBezTo>
                  <a:pt x="41" y="56"/>
                  <a:pt x="40" y="54"/>
                  <a:pt x="40" y="52"/>
                </a:cubicBezTo>
                <a:cubicBezTo>
                  <a:pt x="40" y="49"/>
                  <a:pt x="41" y="48"/>
                  <a:pt x="44" y="48"/>
                </a:cubicBezTo>
                <a:cubicBezTo>
                  <a:pt x="82" y="48"/>
                  <a:pt x="82" y="48"/>
                  <a:pt x="82" y="48"/>
                </a:cubicBezTo>
                <a:cubicBezTo>
                  <a:pt x="83" y="46"/>
                  <a:pt x="85" y="45"/>
                  <a:pt x="88" y="45"/>
                </a:cubicBezTo>
                <a:cubicBezTo>
                  <a:pt x="90" y="45"/>
                  <a:pt x="92" y="46"/>
                  <a:pt x="94" y="48"/>
                </a:cubicBezTo>
                <a:cubicBezTo>
                  <a:pt x="100" y="48"/>
                  <a:pt x="100" y="48"/>
                  <a:pt x="100" y="48"/>
                </a:cubicBezTo>
                <a:cubicBezTo>
                  <a:pt x="102" y="48"/>
                  <a:pt x="104" y="49"/>
                  <a:pt x="104" y="52"/>
                </a:cubicBezTo>
                <a:cubicBezTo>
                  <a:pt x="104" y="54"/>
                  <a:pt x="102" y="56"/>
                  <a:pt x="100" y="56"/>
                </a:cubicBezTo>
                <a:close/>
              </a:path>
            </a:pathLst>
          </a:custGeom>
          <a:solidFill>
            <a:schemeClr val="bg1"/>
          </a:solidFill>
          <a:ln w="9525">
            <a:noFill/>
          </a:ln>
        </p:spPr>
        <p:txBody>
          <a:bodyPr/>
          <a:lstStyle/>
          <a:p>
            <a:endParaRPr lang="zh-CN" altLang="en-US"/>
          </a:p>
        </p:txBody>
      </p:sp>
      <p:grpSp>
        <p:nvGrpSpPr>
          <p:cNvPr id="5" name="Group 88"/>
          <p:cNvGrpSpPr/>
          <p:nvPr/>
        </p:nvGrpSpPr>
        <p:grpSpPr>
          <a:xfrm>
            <a:off x="1611287" y="1940961"/>
            <a:ext cx="1349310" cy="1395533"/>
            <a:chOff x="4406162" y="3060769"/>
            <a:chExt cx="1095478" cy="1095478"/>
          </a:xfrm>
          <a:solidFill>
            <a:schemeClr val="accent5">
              <a:lumMod val="60000"/>
              <a:lumOff val="40000"/>
            </a:schemeClr>
          </a:solidFill>
        </p:grpSpPr>
        <p:sp>
          <p:nvSpPr>
            <p:cNvPr id="6" name="Oval 48"/>
            <p:cNvSpPr>
              <a:spLocks noChangeArrowheads="1"/>
            </p:cNvSpPr>
            <p:nvPr/>
          </p:nvSpPr>
          <p:spPr bwMode="auto">
            <a:xfrm>
              <a:off x="4424350" y="3078957"/>
              <a:ext cx="1059102" cy="1059102"/>
            </a:xfrm>
            <a:prstGeom prst="ellipse">
              <a:avLst/>
            </a:prstGeom>
            <a:grpFill/>
            <a:ln>
              <a:noFill/>
            </a:ln>
          </p:spPr>
          <p:txBody>
            <a:bodyPr vert="horz" wrap="square" lIns="121920" tIns="60960" rIns="121920" bIns="60960" numCol="1" anchor="t" anchorCtr="0" compatLnSpc="1"/>
            <a:lstStyle/>
            <a:p>
              <a:pPr fontAlgn="auto"/>
              <a:endParaRPr lang="en-US" sz="2400" strike="noStrike" noProof="1">
                <a:cs typeface="+mn-ea"/>
                <a:sym typeface="+mn-lt"/>
              </a:endParaRPr>
            </a:p>
          </p:txBody>
        </p:sp>
        <p:sp>
          <p:nvSpPr>
            <p:cNvPr id="7" name="Freeform 49"/>
            <p:cNvSpPr>
              <a:spLocks noEditPoints="1"/>
            </p:cNvSpPr>
            <p:nvPr/>
          </p:nvSpPr>
          <p:spPr bwMode="auto">
            <a:xfrm>
              <a:off x="4406162" y="3060769"/>
              <a:ext cx="1095478" cy="1095478"/>
            </a:xfrm>
            <a:custGeom>
              <a:avLst/>
              <a:gdLst>
                <a:gd name="T0" fmla="*/ 300 w 600"/>
                <a:gd name="T1" fmla="*/ 20 h 600"/>
                <a:gd name="T2" fmla="*/ 580 w 600"/>
                <a:gd name="T3" fmla="*/ 300 h 600"/>
                <a:gd name="T4" fmla="*/ 300 w 600"/>
                <a:gd name="T5" fmla="*/ 580 h 600"/>
                <a:gd name="T6" fmla="*/ 20 w 600"/>
                <a:gd name="T7" fmla="*/ 300 h 600"/>
                <a:gd name="T8" fmla="*/ 300 w 600"/>
                <a:gd name="T9" fmla="*/ 20 h 600"/>
                <a:gd name="T10" fmla="*/ 300 w 600"/>
                <a:gd name="T11" fmla="*/ 0 h 600"/>
                <a:gd name="T12" fmla="*/ 300 w 600"/>
                <a:gd name="T13" fmla="*/ 0 h 600"/>
                <a:gd name="T14" fmla="*/ 0 w 600"/>
                <a:gd name="T15" fmla="*/ 300 h 600"/>
                <a:gd name="T16" fmla="*/ 300 w 600"/>
                <a:gd name="T17" fmla="*/ 600 h 600"/>
                <a:gd name="T18" fmla="*/ 600 w 600"/>
                <a:gd name="T19" fmla="*/ 300 h 600"/>
                <a:gd name="T20" fmla="*/ 300 w 600"/>
                <a:gd name="T2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 h="600">
                  <a:moveTo>
                    <a:pt x="300" y="20"/>
                  </a:moveTo>
                  <a:cubicBezTo>
                    <a:pt x="455" y="20"/>
                    <a:pt x="580" y="145"/>
                    <a:pt x="580" y="300"/>
                  </a:cubicBezTo>
                  <a:cubicBezTo>
                    <a:pt x="580" y="455"/>
                    <a:pt x="455" y="580"/>
                    <a:pt x="300" y="580"/>
                  </a:cubicBezTo>
                  <a:cubicBezTo>
                    <a:pt x="146" y="580"/>
                    <a:pt x="20" y="455"/>
                    <a:pt x="20" y="300"/>
                  </a:cubicBezTo>
                  <a:cubicBezTo>
                    <a:pt x="20" y="145"/>
                    <a:pt x="146" y="20"/>
                    <a:pt x="300" y="20"/>
                  </a:cubicBezTo>
                  <a:moveTo>
                    <a:pt x="300" y="0"/>
                  </a:moveTo>
                  <a:cubicBezTo>
                    <a:pt x="300" y="0"/>
                    <a:pt x="300" y="0"/>
                    <a:pt x="300" y="0"/>
                  </a:cubicBezTo>
                  <a:cubicBezTo>
                    <a:pt x="135" y="0"/>
                    <a:pt x="0" y="135"/>
                    <a:pt x="0" y="300"/>
                  </a:cubicBezTo>
                  <a:cubicBezTo>
                    <a:pt x="0" y="465"/>
                    <a:pt x="135" y="600"/>
                    <a:pt x="300" y="600"/>
                  </a:cubicBezTo>
                  <a:cubicBezTo>
                    <a:pt x="466" y="600"/>
                    <a:pt x="600" y="465"/>
                    <a:pt x="600" y="300"/>
                  </a:cubicBezTo>
                  <a:cubicBezTo>
                    <a:pt x="600" y="135"/>
                    <a:pt x="466" y="0"/>
                    <a:pt x="300" y="0"/>
                  </a:cubicBezTo>
                  <a:close/>
                </a:path>
              </a:pathLst>
            </a:custGeom>
            <a:grpFill/>
            <a:ln>
              <a:noFill/>
            </a:ln>
          </p:spPr>
          <p:txBody>
            <a:bodyPr vert="horz" wrap="square" lIns="121920" tIns="60960" rIns="121920" bIns="60960" numCol="1" anchor="t" anchorCtr="0" compatLnSpc="1"/>
            <a:lstStyle/>
            <a:p>
              <a:pPr fontAlgn="auto"/>
              <a:endParaRPr lang="en-US" sz="2400" strike="noStrike" noProof="1">
                <a:cs typeface="+mn-ea"/>
                <a:sym typeface="+mn-lt"/>
              </a:endParaRPr>
            </a:p>
          </p:txBody>
        </p:sp>
      </p:grpSp>
      <p:sp>
        <p:nvSpPr>
          <p:cNvPr id="9" name="Freeform 17"/>
          <p:cNvSpPr>
            <a:spLocks noEditPoints="1"/>
          </p:cNvSpPr>
          <p:nvPr/>
        </p:nvSpPr>
        <p:spPr>
          <a:xfrm>
            <a:off x="2051050" y="2395538"/>
            <a:ext cx="496888" cy="546100"/>
          </a:xfrm>
          <a:custGeom>
            <a:avLst/>
            <a:gdLst/>
            <a:ahLst/>
            <a:cxnLst>
              <a:cxn ang="0">
                <a:pos x="418328" y="126329"/>
              </a:cxn>
              <a:cxn ang="0">
                <a:pos x="496417" y="304338"/>
              </a:cxn>
              <a:cxn ang="0">
                <a:pos x="435062" y="459378"/>
              </a:cxn>
              <a:cxn ang="0">
                <a:pos x="262152" y="304338"/>
              </a:cxn>
              <a:cxn ang="0">
                <a:pos x="418328" y="126329"/>
              </a:cxn>
              <a:cxn ang="0">
                <a:pos x="423906" y="476605"/>
              </a:cxn>
              <a:cxn ang="0">
                <a:pos x="384862" y="505316"/>
              </a:cxn>
              <a:cxn ang="0">
                <a:pos x="412751" y="465120"/>
              </a:cxn>
              <a:cxn ang="0">
                <a:pos x="423906" y="476605"/>
              </a:cxn>
              <a:cxn ang="0">
                <a:pos x="356974" y="528285"/>
              </a:cxn>
              <a:cxn ang="0">
                <a:pos x="401595" y="453636"/>
              </a:cxn>
              <a:cxn ang="0">
                <a:pos x="390440" y="442151"/>
              </a:cxn>
              <a:cxn ang="0">
                <a:pos x="334663" y="539769"/>
              </a:cxn>
              <a:cxn ang="0">
                <a:pos x="356974" y="528285"/>
              </a:cxn>
              <a:cxn ang="0">
                <a:pos x="323507" y="522543"/>
              </a:cxn>
              <a:cxn ang="0">
                <a:pos x="373707" y="430667"/>
              </a:cxn>
              <a:cxn ang="0">
                <a:pos x="362551" y="424925"/>
              </a:cxn>
              <a:cxn ang="0">
                <a:pos x="317929" y="505316"/>
              </a:cxn>
              <a:cxn ang="0">
                <a:pos x="323507" y="522543"/>
              </a:cxn>
              <a:cxn ang="0">
                <a:pos x="312352" y="482347"/>
              </a:cxn>
              <a:cxn ang="0">
                <a:pos x="351396" y="413440"/>
              </a:cxn>
              <a:cxn ang="0">
                <a:pos x="340240" y="401956"/>
              </a:cxn>
              <a:cxn ang="0">
                <a:pos x="306774" y="465120"/>
              </a:cxn>
              <a:cxn ang="0">
                <a:pos x="312352" y="482347"/>
              </a:cxn>
              <a:cxn ang="0">
                <a:pos x="295619" y="447894"/>
              </a:cxn>
              <a:cxn ang="0">
                <a:pos x="329085" y="390471"/>
              </a:cxn>
              <a:cxn ang="0">
                <a:pos x="317929" y="378987"/>
              </a:cxn>
              <a:cxn ang="0">
                <a:pos x="290041" y="430667"/>
              </a:cxn>
              <a:cxn ang="0">
                <a:pos x="295619" y="447894"/>
              </a:cxn>
              <a:cxn ang="0">
                <a:pos x="284463" y="407698"/>
              </a:cxn>
              <a:cxn ang="0">
                <a:pos x="306774" y="367502"/>
              </a:cxn>
              <a:cxn ang="0">
                <a:pos x="295619" y="356018"/>
              </a:cxn>
              <a:cxn ang="0">
                <a:pos x="278885" y="390471"/>
              </a:cxn>
              <a:cxn ang="0">
                <a:pos x="284463" y="407698"/>
              </a:cxn>
              <a:cxn ang="0">
                <a:pos x="267730" y="373245"/>
              </a:cxn>
              <a:cxn ang="0">
                <a:pos x="284463" y="350276"/>
              </a:cxn>
              <a:cxn ang="0">
                <a:pos x="273308" y="338791"/>
              </a:cxn>
              <a:cxn ang="0">
                <a:pos x="262152" y="350276"/>
              </a:cxn>
              <a:cxn ang="0">
                <a:pos x="267730" y="373245"/>
              </a:cxn>
              <a:cxn ang="0">
                <a:pos x="256575" y="333049"/>
              </a:cxn>
              <a:cxn ang="0">
                <a:pos x="250997" y="315822"/>
              </a:cxn>
              <a:cxn ang="0">
                <a:pos x="262152" y="327307"/>
              </a:cxn>
              <a:cxn ang="0">
                <a:pos x="256575" y="333049"/>
              </a:cxn>
              <a:cxn ang="0">
                <a:pos x="329085" y="97617"/>
              </a:cxn>
              <a:cxn ang="0">
                <a:pos x="228686" y="310080"/>
              </a:cxn>
              <a:cxn ang="0">
                <a:pos x="200797" y="74649"/>
              </a:cxn>
              <a:cxn ang="0">
                <a:pos x="0" y="310080"/>
              </a:cxn>
              <a:cxn ang="0">
                <a:pos x="228686" y="545512"/>
              </a:cxn>
              <a:cxn ang="0">
                <a:pos x="306774" y="534027"/>
              </a:cxn>
              <a:cxn ang="0">
                <a:pos x="228686" y="310080"/>
              </a:cxn>
              <a:cxn ang="0">
                <a:pos x="379284" y="132071"/>
              </a:cxn>
              <a:cxn ang="0">
                <a:pos x="329085" y="97617"/>
              </a:cxn>
              <a:cxn ang="0">
                <a:pos x="239841" y="0"/>
              </a:cxn>
              <a:cxn ang="0">
                <a:pos x="211953" y="0"/>
              </a:cxn>
              <a:cxn ang="0">
                <a:pos x="239841" y="235431"/>
              </a:cxn>
              <a:cxn ang="0">
                <a:pos x="340240" y="22968"/>
              </a:cxn>
              <a:cxn ang="0">
                <a:pos x="239841" y="0"/>
              </a:cxn>
            </a:cxnLst>
            <a:rect l="0" t="0" r="0" b="0"/>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w="9525">
            <a:noFill/>
          </a:ln>
        </p:spPr>
        <p:txBody>
          <a:bodyPr/>
          <a:lstStyle/>
          <a:p>
            <a:endParaRPr lang="zh-CN" altLang="en-US"/>
          </a:p>
        </p:txBody>
      </p:sp>
      <p:sp>
        <p:nvSpPr>
          <p:cNvPr id="10" name="Freeform 18"/>
          <p:cNvSpPr>
            <a:spLocks noChangeAspect="1" noEditPoints="1"/>
          </p:cNvSpPr>
          <p:nvPr/>
        </p:nvSpPr>
        <p:spPr>
          <a:xfrm>
            <a:off x="4603750" y="2305050"/>
            <a:ext cx="652463" cy="546100"/>
          </a:xfrm>
          <a:custGeom>
            <a:avLst/>
            <a:gdLst/>
            <a:ahLst/>
            <a:cxnLst>
              <a:cxn ang="0">
                <a:pos x="514923" y="545740"/>
              </a:cxn>
              <a:cxn ang="0">
                <a:pos x="502948" y="272870"/>
              </a:cxn>
              <a:cxn ang="0">
                <a:pos x="478998" y="440312"/>
              </a:cxn>
              <a:cxn ang="0">
                <a:pos x="652635" y="0"/>
              </a:cxn>
              <a:cxn ang="0">
                <a:pos x="550847" y="204652"/>
              </a:cxn>
              <a:cxn ang="0">
                <a:pos x="478998" y="155039"/>
              </a:cxn>
              <a:cxn ang="0">
                <a:pos x="401160" y="421708"/>
              </a:cxn>
              <a:cxn ang="0">
                <a:pos x="221536" y="452716"/>
              </a:cxn>
              <a:cxn ang="0">
                <a:pos x="113762" y="390700"/>
              </a:cxn>
              <a:cxn ang="0">
                <a:pos x="0" y="347289"/>
              </a:cxn>
              <a:cxn ang="0">
                <a:pos x="149686" y="297676"/>
              </a:cxn>
              <a:cxn ang="0">
                <a:pos x="179624" y="353490"/>
              </a:cxn>
              <a:cxn ang="0">
                <a:pos x="263448" y="179846"/>
              </a:cxn>
              <a:cxn ang="0">
                <a:pos x="395173" y="310079"/>
              </a:cxn>
              <a:cxn ang="0">
                <a:pos x="407148" y="111628"/>
              </a:cxn>
              <a:cxn ang="0">
                <a:pos x="467023" y="74419"/>
              </a:cxn>
              <a:cxn ang="0">
                <a:pos x="538872" y="6201"/>
              </a:cxn>
              <a:cxn ang="0">
                <a:pos x="131724" y="545740"/>
              </a:cxn>
              <a:cxn ang="0">
                <a:pos x="173636" y="496127"/>
              </a:cxn>
              <a:cxn ang="0">
                <a:pos x="131724" y="489925"/>
              </a:cxn>
              <a:cxn ang="0">
                <a:pos x="65862" y="545740"/>
              </a:cxn>
              <a:cxn ang="0">
                <a:pos x="101787" y="440312"/>
              </a:cxn>
              <a:cxn ang="0">
                <a:pos x="65862" y="452716"/>
              </a:cxn>
              <a:cxn ang="0">
                <a:pos x="203574" y="545740"/>
              </a:cxn>
              <a:cxn ang="0">
                <a:pos x="239499" y="489925"/>
              </a:cxn>
              <a:cxn ang="0">
                <a:pos x="203574" y="496127"/>
              </a:cxn>
              <a:cxn ang="0">
                <a:pos x="269436" y="545740"/>
              </a:cxn>
              <a:cxn ang="0">
                <a:pos x="311348" y="390700"/>
              </a:cxn>
              <a:cxn ang="0">
                <a:pos x="269436" y="427909"/>
              </a:cxn>
              <a:cxn ang="0">
                <a:pos x="341286" y="545740"/>
              </a:cxn>
              <a:cxn ang="0">
                <a:pos x="377211" y="452716"/>
              </a:cxn>
              <a:cxn ang="0">
                <a:pos x="341286" y="545740"/>
              </a:cxn>
              <a:cxn ang="0">
                <a:pos x="449060" y="545740"/>
              </a:cxn>
              <a:cxn ang="0">
                <a:pos x="407148" y="465119"/>
              </a:cxn>
            </a:cxnLst>
            <a:rect l="0" t="0" r="0" b="0"/>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F2F2F2"/>
          </a:solidFill>
          <a:ln w="9525">
            <a:noFill/>
          </a:ln>
        </p:spPr>
        <p:txBody>
          <a:bodyPr/>
          <a:lstStyle/>
          <a:p>
            <a:endParaRPr lang="zh-CN" altLang="en-US"/>
          </a:p>
        </p:txBody>
      </p:sp>
      <p:sp>
        <p:nvSpPr>
          <p:cNvPr id="17" name="矩形 16"/>
          <p:cNvSpPr/>
          <p:nvPr/>
        </p:nvSpPr>
        <p:spPr>
          <a:xfrm>
            <a:off x="3371850" y="2395538"/>
            <a:ext cx="527050" cy="546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8" name="TextBox 17"/>
          <p:cNvSpPr txBox="1"/>
          <p:nvPr/>
        </p:nvSpPr>
        <p:spPr>
          <a:xfrm>
            <a:off x="3459163" y="2322513"/>
            <a:ext cx="352425" cy="584200"/>
          </a:xfrm>
          <a:prstGeom prst="rect">
            <a:avLst/>
          </a:prstGeom>
          <a:noFill/>
          <a:ln w="9525">
            <a:noFill/>
          </a:ln>
        </p:spPr>
        <p:txBody>
          <a:bodyPr wrap="square" anchor="t">
            <a:spAutoFit/>
          </a:bodyPr>
          <a:lstStyle/>
          <a:p>
            <a:pPr algn="ctr"/>
            <a:r>
              <a:rPr lang="en-US" altLang="zh-CN" sz="3200" b="1" dirty="0">
                <a:latin typeface="Franklin Gothic Book" panose="020B0503020102020204" charset="0"/>
                <a:ea typeface="黑体" panose="02010609060101010101" charset="-122"/>
              </a:rPr>
              <a:t>+</a:t>
            </a:r>
            <a:endParaRPr lang="zh-CN" altLang="en-US" sz="3200" b="1" dirty="0">
              <a:latin typeface="Franklin Gothic Book" panose="020B0503020102020204" charset="0"/>
              <a:ea typeface="黑体" panose="02010609060101010101" charset="-122"/>
            </a:endParaRPr>
          </a:p>
        </p:txBody>
      </p:sp>
      <p:sp>
        <p:nvSpPr>
          <p:cNvPr id="19" name="矩形 18"/>
          <p:cNvSpPr/>
          <p:nvPr/>
        </p:nvSpPr>
        <p:spPr>
          <a:xfrm>
            <a:off x="6010275" y="2322513"/>
            <a:ext cx="528638" cy="546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20" name="TextBox 19"/>
          <p:cNvSpPr txBox="1"/>
          <p:nvPr/>
        </p:nvSpPr>
        <p:spPr>
          <a:xfrm>
            <a:off x="6099175" y="2251075"/>
            <a:ext cx="350838" cy="584200"/>
          </a:xfrm>
          <a:prstGeom prst="rect">
            <a:avLst/>
          </a:prstGeom>
          <a:noFill/>
          <a:ln w="9525">
            <a:noFill/>
          </a:ln>
        </p:spPr>
        <p:txBody>
          <a:bodyPr wrap="square" anchor="t">
            <a:spAutoFit/>
          </a:bodyPr>
          <a:lstStyle/>
          <a:p>
            <a:pPr algn="ctr"/>
            <a:r>
              <a:rPr lang="en-US" altLang="zh-CN" sz="3200" b="1" dirty="0">
                <a:latin typeface="Franklin Gothic Book" panose="020B0503020102020204" charset="0"/>
                <a:ea typeface="黑体" panose="02010609060101010101" charset="-122"/>
              </a:rPr>
              <a:t>+</a:t>
            </a:r>
            <a:endParaRPr lang="zh-CN" altLang="en-US" sz="3200" b="1" dirty="0">
              <a:latin typeface="Franklin Gothic Book" panose="020B0503020102020204" charset="0"/>
              <a:ea typeface="黑体" panose="02010609060101010101" charset="-122"/>
            </a:endParaRPr>
          </a:p>
        </p:txBody>
      </p:sp>
      <p:sp>
        <p:nvSpPr>
          <p:cNvPr id="21" name="TextBox 20"/>
          <p:cNvSpPr txBox="1"/>
          <p:nvPr/>
        </p:nvSpPr>
        <p:spPr>
          <a:xfrm>
            <a:off x="1792288" y="1152525"/>
            <a:ext cx="1231900" cy="522288"/>
          </a:xfrm>
          <a:prstGeom prst="rect">
            <a:avLst/>
          </a:prstGeom>
          <a:noFill/>
          <a:ln w="9525">
            <a:noFill/>
          </a:ln>
        </p:spPr>
        <p:txBody>
          <a:bodyPr wrap="square" anchor="t">
            <a:spAutoFit/>
          </a:bodyPr>
          <a:lstStyle/>
          <a:p>
            <a:r>
              <a:rPr lang="zh-CN" altLang="en-US" sz="2800" dirty="0">
                <a:latin typeface="微软雅黑" panose="020B0503020204020204" pitchFamily="34" charset="-122"/>
                <a:ea typeface="微软雅黑" panose="020B0503020204020204" pitchFamily="34" charset="-122"/>
              </a:rPr>
              <a:t>底薪</a:t>
            </a:r>
            <a:endParaRPr lang="zh-CN" altLang="en-US" sz="2800" dirty="0">
              <a:latin typeface="微软雅黑" panose="020B0503020204020204" pitchFamily="34" charset="-122"/>
              <a:ea typeface="微软雅黑" panose="020B0503020204020204" pitchFamily="34" charset="-122"/>
            </a:endParaRPr>
          </a:p>
        </p:txBody>
      </p:sp>
      <p:sp>
        <p:nvSpPr>
          <p:cNvPr id="22" name="TextBox 21"/>
          <p:cNvSpPr txBox="1"/>
          <p:nvPr/>
        </p:nvSpPr>
        <p:spPr>
          <a:xfrm>
            <a:off x="3898900" y="1122363"/>
            <a:ext cx="2200275" cy="522287"/>
          </a:xfrm>
          <a:prstGeom prst="rect">
            <a:avLst/>
          </a:prstGeom>
          <a:noFill/>
          <a:ln w="9525">
            <a:noFill/>
          </a:ln>
        </p:spPr>
        <p:txBody>
          <a:bodyPr wrap="square" anchor="t">
            <a:spAutoFit/>
          </a:bodyPr>
          <a:lstStyle/>
          <a:p>
            <a:pPr algn="ctr"/>
            <a:r>
              <a:rPr lang="zh-CN" altLang="en-US" sz="2800" dirty="0">
                <a:latin typeface="微软雅黑" panose="020B0503020204020204" pitchFamily="34" charset="-122"/>
                <a:ea typeface="微软雅黑" panose="020B0503020204020204" pitchFamily="34" charset="-122"/>
              </a:rPr>
              <a:t>考核补贴</a:t>
            </a:r>
            <a:endParaRPr lang="zh-CN" altLang="en-US" sz="2800" dirty="0">
              <a:latin typeface="微软雅黑" panose="020B0503020204020204" pitchFamily="34" charset="-122"/>
              <a:ea typeface="微软雅黑" panose="020B0503020204020204" pitchFamily="34" charset="-122"/>
            </a:endParaRPr>
          </a:p>
        </p:txBody>
      </p:sp>
      <p:sp>
        <p:nvSpPr>
          <p:cNvPr id="23" name="TextBox 22"/>
          <p:cNvSpPr txBox="1"/>
          <p:nvPr/>
        </p:nvSpPr>
        <p:spPr>
          <a:xfrm>
            <a:off x="6757988" y="1122363"/>
            <a:ext cx="2024062" cy="522287"/>
          </a:xfrm>
          <a:prstGeom prst="rect">
            <a:avLst/>
          </a:prstGeom>
          <a:noFill/>
          <a:ln w="9525">
            <a:noFill/>
          </a:ln>
        </p:spPr>
        <p:txBody>
          <a:bodyPr wrap="square" anchor="t">
            <a:spAutoFit/>
          </a:bodyPr>
          <a:lstStyle/>
          <a:p>
            <a:pPr algn="ctr"/>
            <a:r>
              <a:rPr lang="zh-CN" altLang="en-US" sz="2800" dirty="0">
                <a:latin typeface="微软雅黑" panose="020B0503020204020204" pitchFamily="34" charset="-122"/>
                <a:ea typeface="微软雅黑" panose="020B0503020204020204" pitchFamily="34" charset="-122"/>
              </a:rPr>
              <a:t>业绩提成</a:t>
            </a:r>
            <a:endParaRPr lang="zh-CN" altLang="en-US" sz="2800" dirty="0">
              <a:latin typeface="微软雅黑" panose="020B0503020204020204" pitchFamily="34" charset="-122"/>
              <a:ea typeface="微软雅黑" panose="020B0503020204020204" pitchFamily="34" charset="-122"/>
            </a:endParaRPr>
          </a:p>
        </p:txBody>
      </p:sp>
      <p:sp>
        <p:nvSpPr>
          <p:cNvPr id="24" name="TextBox 23"/>
          <p:cNvSpPr txBox="1"/>
          <p:nvPr/>
        </p:nvSpPr>
        <p:spPr>
          <a:xfrm>
            <a:off x="576263" y="4268809"/>
            <a:ext cx="8928100" cy="2062162"/>
          </a:xfrm>
          <a:prstGeom prst="rect">
            <a:avLst/>
          </a:prstGeom>
          <a:noFill/>
          <a:ln w="9525">
            <a:noFill/>
          </a:ln>
        </p:spPr>
        <p:txBody>
          <a:bodyPr wrap="square" anchor="t">
            <a:spAutoFit/>
          </a:bodyPr>
          <a:lstStyle/>
          <a:p>
            <a:r>
              <a:rPr lang="zh-CN" altLang="en-US" sz="2400" b="1" dirty="0">
                <a:solidFill>
                  <a:srgbClr val="297297"/>
                </a:solidFill>
                <a:latin typeface="微软雅黑" panose="020B0503020204020204" pitchFamily="34" charset="-122"/>
                <a:ea typeface="微软雅黑" panose="020B0503020204020204" pitchFamily="34" charset="-122"/>
              </a:rPr>
              <a:t>简单干   月薪</a:t>
            </a:r>
            <a:r>
              <a:rPr lang="en-US" altLang="zh-CN" sz="2400" b="1" dirty="0">
                <a:solidFill>
                  <a:srgbClr val="297297"/>
                </a:solidFill>
                <a:latin typeface="微软雅黑" panose="020B0503020204020204" pitchFamily="34" charset="-122"/>
                <a:ea typeface="微软雅黑" panose="020B0503020204020204" pitchFamily="34" charset="-122"/>
              </a:rPr>
              <a:t>3000</a:t>
            </a:r>
            <a:r>
              <a:rPr lang="zh-CN" altLang="en-US" sz="2400" b="1" dirty="0">
                <a:solidFill>
                  <a:srgbClr val="297297"/>
                </a:solidFill>
                <a:latin typeface="微软雅黑" panose="020B0503020204020204" pitchFamily="34" charset="-122"/>
                <a:ea typeface="微软雅黑" panose="020B0503020204020204" pitchFamily="34" charset="-122"/>
              </a:rPr>
              <a:t>简单拿</a:t>
            </a:r>
            <a:r>
              <a:rPr lang="en-US" altLang="zh-CN" sz="2400" b="1" dirty="0">
                <a:solidFill>
                  <a:srgbClr val="297297"/>
                </a:solidFill>
                <a:latin typeface="微软雅黑" panose="020B0503020204020204" pitchFamily="34" charset="-122"/>
                <a:ea typeface="微软雅黑" panose="020B0503020204020204" pitchFamily="34" charset="-122"/>
              </a:rPr>
              <a:t>                   </a:t>
            </a:r>
            <a:r>
              <a:rPr lang="zh-CN" altLang="en-US" sz="2400" b="1" dirty="0">
                <a:solidFill>
                  <a:srgbClr val="297297"/>
                </a:solidFill>
                <a:latin typeface="微软雅黑" panose="020B0503020204020204" pitchFamily="34" charset="-122"/>
                <a:ea typeface="微软雅黑" panose="020B0503020204020204" pitchFamily="34" charset="-122"/>
              </a:rPr>
              <a:t>认真干   月薪</a:t>
            </a:r>
            <a:r>
              <a:rPr lang="en-US" altLang="zh-CN" sz="2400" b="1" dirty="0">
                <a:solidFill>
                  <a:srgbClr val="297297"/>
                </a:solidFill>
                <a:latin typeface="微软雅黑" panose="020B0503020204020204" pitchFamily="34" charset="-122"/>
                <a:ea typeface="微软雅黑" panose="020B0503020204020204" pitchFamily="34" charset="-122"/>
              </a:rPr>
              <a:t>5000</a:t>
            </a:r>
            <a:r>
              <a:rPr lang="zh-CN" altLang="en-US" sz="2400" b="1" dirty="0">
                <a:solidFill>
                  <a:srgbClr val="297297"/>
                </a:solidFill>
                <a:latin typeface="微软雅黑" panose="020B0503020204020204" pitchFamily="34" charset="-122"/>
                <a:ea typeface="微软雅黑" panose="020B0503020204020204" pitchFamily="34" charset="-122"/>
              </a:rPr>
              <a:t>轻松拿</a:t>
            </a:r>
            <a:endParaRPr lang="en-US" altLang="zh-CN" sz="2400" b="1" dirty="0">
              <a:solidFill>
                <a:srgbClr val="297297"/>
              </a:solidFill>
              <a:latin typeface="微软雅黑" panose="020B0503020204020204" pitchFamily="34" charset="-122"/>
              <a:ea typeface="微软雅黑" panose="020B0503020204020204" pitchFamily="34" charset="-122"/>
            </a:endParaRPr>
          </a:p>
          <a:p>
            <a:endParaRPr lang="en-US" altLang="zh-CN" sz="2400" b="1" dirty="0">
              <a:solidFill>
                <a:srgbClr val="297297"/>
              </a:solidFill>
              <a:latin typeface="微软雅黑" panose="020B0503020204020204" pitchFamily="34" charset="-122"/>
              <a:ea typeface="微软雅黑" panose="020B0503020204020204" pitchFamily="34" charset="-122"/>
            </a:endParaRPr>
          </a:p>
          <a:p>
            <a:r>
              <a:rPr lang="zh-CN" altLang="en-US" sz="2400" b="1" dirty="0">
                <a:solidFill>
                  <a:srgbClr val="297297"/>
                </a:solidFill>
                <a:latin typeface="微软雅黑" panose="020B0503020204020204" pitchFamily="34" charset="-122"/>
                <a:ea typeface="微软雅黑" panose="020B0503020204020204" pitchFamily="34" charset="-122"/>
              </a:rPr>
              <a:t>努力干   月薪</a:t>
            </a:r>
            <a:r>
              <a:rPr lang="en-US" altLang="zh-CN" sz="2400" b="1" dirty="0">
                <a:solidFill>
                  <a:srgbClr val="297297"/>
                </a:solidFill>
                <a:latin typeface="微软雅黑" panose="020B0503020204020204" pitchFamily="34" charset="-122"/>
                <a:ea typeface="微软雅黑" panose="020B0503020204020204" pitchFamily="34" charset="-122"/>
              </a:rPr>
              <a:t>8000</a:t>
            </a:r>
            <a:r>
              <a:rPr lang="zh-CN" altLang="en-US" sz="2400" b="1" dirty="0">
                <a:solidFill>
                  <a:srgbClr val="297297"/>
                </a:solidFill>
                <a:latin typeface="微软雅黑" panose="020B0503020204020204" pitchFamily="34" charset="-122"/>
                <a:ea typeface="微软雅黑" panose="020B0503020204020204" pitchFamily="34" charset="-122"/>
              </a:rPr>
              <a:t>不难拿</a:t>
            </a:r>
            <a:r>
              <a:rPr lang="en-US" altLang="zh-CN" sz="2400" b="1" dirty="0">
                <a:solidFill>
                  <a:srgbClr val="297297"/>
                </a:solidFill>
                <a:latin typeface="微软雅黑" panose="020B0503020204020204" pitchFamily="34" charset="-122"/>
                <a:ea typeface="微软雅黑" panose="020B0503020204020204" pitchFamily="34" charset="-122"/>
              </a:rPr>
              <a:t>                   </a:t>
            </a:r>
            <a:r>
              <a:rPr lang="zh-CN" altLang="en-US" sz="2400" b="1" dirty="0">
                <a:solidFill>
                  <a:srgbClr val="297297"/>
                </a:solidFill>
                <a:latin typeface="微软雅黑" panose="020B0503020204020204" pitchFamily="34" charset="-122"/>
                <a:ea typeface="微软雅黑" panose="020B0503020204020204" pitchFamily="34" charset="-122"/>
              </a:rPr>
              <a:t>拼命干   月薪上万开心拿</a:t>
            </a:r>
            <a:endParaRPr lang="en-US" altLang="zh-CN" sz="2400" b="1" dirty="0">
              <a:solidFill>
                <a:srgbClr val="297297"/>
              </a:solidFill>
              <a:latin typeface="微软雅黑" panose="020B0503020204020204" pitchFamily="34" charset="-122"/>
              <a:ea typeface="微软雅黑" panose="020B0503020204020204" pitchFamily="34" charset="-122"/>
            </a:endParaRPr>
          </a:p>
          <a:p>
            <a:endParaRPr lang="en-US" altLang="zh-CN" sz="2400" b="1" dirty="0">
              <a:latin typeface="微软雅黑" panose="020B0503020204020204" pitchFamily="34" charset="-122"/>
              <a:ea typeface="微软雅黑" panose="020B0503020204020204" pitchFamily="34" charset="-122"/>
            </a:endParaRPr>
          </a:p>
          <a:p>
            <a:r>
              <a:rPr lang="en-US" altLang="zh-CN" sz="2400" b="1" dirty="0">
                <a:latin typeface="微软雅黑" panose="020B0503020204020204" pitchFamily="34" charset="-122"/>
                <a:ea typeface="微软雅黑" panose="020B0503020204020204" pitchFamily="34" charset="-122"/>
              </a:rPr>
              <a:t>                       </a:t>
            </a:r>
            <a:r>
              <a:rPr lang="zh-CN" altLang="en-US" sz="3200" b="1" dirty="0">
                <a:solidFill>
                  <a:srgbClr val="FF0000"/>
                </a:solidFill>
                <a:latin typeface="微软雅黑" panose="020B0503020204020204" pitchFamily="34" charset="-122"/>
                <a:ea typeface="微软雅黑" panose="020B0503020204020204" pitchFamily="34" charset="-122"/>
              </a:rPr>
              <a:t>让你“薪”满“益”足！</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组合 108"/>
          <p:cNvGrpSpPr/>
          <p:nvPr/>
        </p:nvGrpSpPr>
        <p:grpSpPr>
          <a:xfrm>
            <a:off x="3598863" y="1098550"/>
            <a:ext cx="2593975" cy="2619375"/>
            <a:chOff x="3348990" y="892639"/>
            <a:chExt cx="3636229" cy="3672408"/>
          </a:xfrm>
        </p:grpSpPr>
        <p:sp>
          <p:nvSpPr>
            <p:cNvPr id="157" name="椭圆 156"/>
            <p:cNvSpPr/>
            <p:nvPr/>
          </p:nvSpPr>
          <p:spPr>
            <a:xfrm>
              <a:off x="3960192" y="1530375"/>
              <a:ext cx="2516177" cy="2516177"/>
            </a:xfrm>
            <a:prstGeom prst="ellipse">
              <a:avLst/>
            </a:prstGeom>
            <a:solidFill>
              <a:srgbClr val="1D85C5"/>
            </a:solidFill>
            <a:ln>
              <a:noFill/>
            </a:ln>
            <a:effectLst>
              <a:innerShdw blurRad="63500" dist="50800" dir="13500000">
                <a:schemeClr val="tx1">
                  <a:lumMod val="75000"/>
                  <a:lumOff val="2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83" name="等腰三角形 182"/>
            <p:cNvSpPr/>
            <p:nvPr/>
          </p:nvSpPr>
          <p:spPr>
            <a:xfrm>
              <a:off x="5077182" y="3844967"/>
              <a:ext cx="360040" cy="20162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48" name="空心弧 147"/>
            <p:cNvSpPr/>
            <p:nvPr/>
          </p:nvSpPr>
          <p:spPr>
            <a:xfrm rot="12503552">
              <a:off x="4337841" y="1848362"/>
              <a:ext cx="2587587" cy="2716685"/>
            </a:xfrm>
            <a:prstGeom prst="blockArc">
              <a:avLst>
                <a:gd name="adj1" fmla="val 10264065"/>
                <a:gd name="adj2" fmla="val 11980810"/>
                <a:gd name="adj3" fmla="val 261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49" name="同心圆 148"/>
            <p:cNvSpPr/>
            <p:nvPr/>
          </p:nvSpPr>
          <p:spPr>
            <a:xfrm>
              <a:off x="3669959" y="1240142"/>
              <a:ext cx="3096643" cy="3096643"/>
            </a:xfrm>
            <a:prstGeom prst="donut">
              <a:avLst>
                <a:gd name="adj" fmla="val 5533"/>
              </a:avLst>
            </a:prstGeom>
            <a:solidFill>
              <a:schemeClr val="bg1">
                <a:lumMod val="85000"/>
              </a:schemeClr>
            </a:solidFill>
            <a:ln>
              <a:noFill/>
            </a:ln>
            <a:effectLst>
              <a:innerShdw blurRad="63500" dist="50800" dir="13500000">
                <a:schemeClr val="bg1">
                  <a:lumMod val="6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50" name="空心弧 149"/>
            <p:cNvSpPr/>
            <p:nvPr/>
          </p:nvSpPr>
          <p:spPr>
            <a:xfrm rot="21108747">
              <a:off x="3607989" y="1162228"/>
              <a:ext cx="3131836" cy="3131836"/>
            </a:xfrm>
            <a:prstGeom prst="blockArc">
              <a:avLst>
                <a:gd name="adj1" fmla="val 10800000"/>
                <a:gd name="adj2" fmla="val 16012432"/>
                <a:gd name="adj3" fmla="val 5196"/>
              </a:avLst>
            </a:pr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51" name="空心弧 150"/>
            <p:cNvSpPr/>
            <p:nvPr/>
          </p:nvSpPr>
          <p:spPr>
            <a:xfrm rot="10800000">
              <a:off x="3724902" y="1287113"/>
              <a:ext cx="3131836" cy="3131836"/>
            </a:xfrm>
            <a:prstGeom prst="blockArc">
              <a:avLst>
                <a:gd name="adj1" fmla="val 10800000"/>
                <a:gd name="adj2" fmla="val 17392434"/>
                <a:gd name="adj3" fmla="val 5196"/>
              </a:avLst>
            </a:prstGeom>
            <a:solidFill>
              <a:srgbClr val="30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52" name="空心弧 151"/>
            <p:cNvSpPr/>
            <p:nvPr/>
          </p:nvSpPr>
          <p:spPr>
            <a:xfrm rot="2976809">
              <a:off x="3594292" y="1108294"/>
              <a:ext cx="3314421" cy="3400346"/>
            </a:xfrm>
            <a:prstGeom prst="blockArc">
              <a:avLst>
                <a:gd name="adj1" fmla="val 14724026"/>
                <a:gd name="adj2" fmla="val 17780455"/>
                <a:gd name="adj3" fmla="val 712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53" name="空心弧 152"/>
            <p:cNvSpPr/>
            <p:nvPr/>
          </p:nvSpPr>
          <p:spPr>
            <a:xfrm rot="21108747">
              <a:off x="3348990" y="1358512"/>
              <a:ext cx="2218463" cy="2218464"/>
            </a:xfrm>
            <a:prstGeom prst="blockArc">
              <a:avLst>
                <a:gd name="adj1" fmla="val 10800000"/>
                <a:gd name="adj2" fmla="val 13471591"/>
                <a:gd name="adj3" fmla="val 349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54" name="空心弧 153"/>
            <p:cNvSpPr/>
            <p:nvPr/>
          </p:nvSpPr>
          <p:spPr>
            <a:xfrm rot="21108747">
              <a:off x="3525692" y="2073959"/>
              <a:ext cx="2218463" cy="2218464"/>
            </a:xfrm>
            <a:prstGeom prst="blockArc">
              <a:avLst>
                <a:gd name="adj1" fmla="val 8167984"/>
                <a:gd name="adj2" fmla="val 10876849"/>
                <a:gd name="adj3" fmla="val 47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55" name="空心弧 154"/>
            <p:cNvSpPr/>
            <p:nvPr/>
          </p:nvSpPr>
          <p:spPr>
            <a:xfrm rot="6490240">
              <a:off x="4124637" y="823016"/>
              <a:ext cx="2790960" cy="2930203"/>
            </a:xfrm>
            <a:prstGeom prst="blockArc">
              <a:avLst>
                <a:gd name="adj1" fmla="val 10169200"/>
                <a:gd name="adj2" fmla="val 12871324"/>
                <a:gd name="adj3" fmla="val 2949"/>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grpSp>
      <p:sp>
        <p:nvSpPr>
          <p:cNvPr id="9228" name="TextBox 16"/>
          <p:cNvSpPr txBox="1"/>
          <p:nvPr/>
        </p:nvSpPr>
        <p:spPr>
          <a:xfrm>
            <a:off x="4341813" y="2251075"/>
            <a:ext cx="1416050" cy="1322388"/>
          </a:xfrm>
          <a:prstGeom prst="rect">
            <a:avLst/>
          </a:prstGeom>
          <a:noFill/>
          <a:ln w="9525">
            <a:noFill/>
          </a:ln>
        </p:spPr>
        <p:txBody>
          <a:bodyPr wrap="square" anchor="t">
            <a:spAutoFit/>
          </a:bodyPr>
          <a:lstStyle/>
          <a:p>
            <a:pPr defTabSz="1219200"/>
            <a:r>
              <a:rPr lang="zh-CN" altLang="en-US" sz="4000" dirty="0">
                <a:solidFill>
                  <a:schemeClr val="bg1"/>
                </a:solidFill>
                <a:latin typeface="幼圆" panose="02010509060101010101" pitchFamily="49" charset="-122"/>
                <a:ea typeface="幼圆" panose="02010509060101010101" pitchFamily="49" charset="-122"/>
              </a:rPr>
              <a:t>目录</a:t>
            </a:r>
            <a:endParaRPr lang="en-US" altLang="zh-CN" sz="4000" dirty="0">
              <a:solidFill>
                <a:schemeClr val="bg1"/>
              </a:solidFill>
              <a:latin typeface="幼圆" panose="02010509060101010101" pitchFamily="49" charset="-122"/>
              <a:ea typeface="幼圆" panose="02010509060101010101" pitchFamily="49" charset="-122"/>
            </a:endParaRPr>
          </a:p>
          <a:p>
            <a:pPr defTabSz="1219200"/>
            <a:endParaRPr lang="zh-CN" altLang="en-US" sz="4000" dirty="0">
              <a:solidFill>
                <a:srgbClr val="264F64"/>
              </a:solidFill>
              <a:latin typeface="方正兰亭中黑_GBK" pitchFamily="2" charset="-122"/>
              <a:ea typeface="方正兰亭中黑_GBK" pitchFamily="2" charset="-122"/>
            </a:endParaRPr>
          </a:p>
        </p:txBody>
      </p:sp>
      <p:sp>
        <p:nvSpPr>
          <p:cNvPr id="9229" name="TextBox 73"/>
          <p:cNvSpPr txBox="1"/>
          <p:nvPr/>
        </p:nvSpPr>
        <p:spPr>
          <a:xfrm>
            <a:off x="4389438" y="2025650"/>
            <a:ext cx="1116012" cy="368300"/>
          </a:xfrm>
          <a:prstGeom prst="rect">
            <a:avLst/>
          </a:prstGeom>
          <a:noFill/>
          <a:ln w="9525">
            <a:noFill/>
          </a:ln>
        </p:spPr>
        <p:txBody>
          <a:bodyPr wrap="none" anchor="t">
            <a:spAutoFit/>
          </a:bodyPr>
          <a:lstStyle/>
          <a:p>
            <a:r>
              <a:rPr lang="en-US" altLang="zh-CN" dirty="0">
                <a:solidFill>
                  <a:schemeClr val="bg1"/>
                </a:solidFill>
                <a:latin typeface="幼圆" panose="02010509060101010101" pitchFamily="49" charset="-122"/>
                <a:ea typeface="幼圆" panose="02010509060101010101" pitchFamily="49" charset="-122"/>
              </a:rPr>
              <a:t>CONTENTS</a:t>
            </a:r>
            <a:endParaRPr lang="zh-CN" altLang="en-US" dirty="0">
              <a:solidFill>
                <a:schemeClr val="bg1"/>
              </a:solidFill>
              <a:latin typeface="幼圆" panose="02010509060101010101" pitchFamily="49" charset="-122"/>
              <a:ea typeface="幼圆" panose="02010509060101010101" pitchFamily="49" charset="-122"/>
            </a:endParaRPr>
          </a:p>
        </p:txBody>
      </p:sp>
      <p:sp>
        <p:nvSpPr>
          <p:cNvPr id="9230" name="矩形 6"/>
          <p:cNvSpPr/>
          <p:nvPr/>
        </p:nvSpPr>
        <p:spPr>
          <a:xfrm>
            <a:off x="1611313" y="5154613"/>
            <a:ext cx="1223962" cy="400050"/>
          </a:xfrm>
          <a:prstGeom prst="rect">
            <a:avLst/>
          </a:prstGeom>
          <a:noFill/>
          <a:ln w="9525">
            <a:noFill/>
          </a:ln>
        </p:spPr>
        <p:txBody>
          <a:bodyPr wrap="square" anchor="t">
            <a:spAutoFit/>
          </a:bodyPr>
          <a:lstStyle/>
          <a:p>
            <a:pPr defTabSz="1219200"/>
            <a:r>
              <a:rPr lang="zh-CN" altLang="en-US" sz="2000" b="1" dirty="0">
                <a:solidFill>
                  <a:srgbClr val="595959"/>
                </a:solidFill>
                <a:latin typeface="幼圆" panose="02010509060101010101" pitchFamily="49" charset="-122"/>
                <a:ea typeface="幼圆" panose="02010509060101010101" pitchFamily="49" charset="-122"/>
              </a:rPr>
              <a:t>关于我们</a:t>
            </a:r>
            <a:endParaRPr lang="zh-CN" altLang="en-US" sz="2000" b="1" dirty="0">
              <a:solidFill>
                <a:srgbClr val="595959"/>
              </a:solidFill>
              <a:latin typeface="幼圆" panose="02010509060101010101" pitchFamily="49" charset="-122"/>
              <a:ea typeface="幼圆" panose="02010509060101010101" pitchFamily="49" charset="-122"/>
            </a:endParaRPr>
          </a:p>
        </p:txBody>
      </p:sp>
      <p:sp>
        <p:nvSpPr>
          <p:cNvPr id="9231" name="矩形 6"/>
          <p:cNvSpPr/>
          <p:nvPr/>
        </p:nvSpPr>
        <p:spPr>
          <a:xfrm>
            <a:off x="5316538" y="5145088"/>
            <a:ext cx="1900237" cy="400050"/>
          </a:xfrm>
          <a:prstGeom prst="rect">
            <a:avLst/>
          </a:prstGeom>
          <a:noFill/>
          <a:ln w="9525">
            <a:noFill/>
          </a:ln>
        </p:spPr>
        <p:txBody>
          <a:bodyPr wrap="square" anchor="t">
            <a:spAutoFit/>
          </a:bodyPr>
          <a:lstStyle/>
          <a:p>
            <a:pPr defTabSz="1219200"/>
            <a:r>
              <a:rPr lang="zh-CN" altLang="en-US" sz="2000" b="1" dirty="0">
                <a:solidFill>
                  <a:srgbClr val="595959"/>
                </a:solidFill>
                <a:latin typeface="幼圆" panose="02010509060101010101" pitchFamily="49" charset="-122"/>
                <a:ea typeface="幼圆" panose="02010509060101010101" pitchFamily="49" charset="-122"/>
              </a:rPr>
              <a:t>招聘岗位</a:t>
            </a:r>
            <a:endParaRPr lang="zh-CN" altLang="en-US" sz="2000" b="1" dirty="0">
              <a:solidFill>
                <a:srgbClr val="595959"/>
              </a:solidFill>
              <a:latin typeface="幼圆" panose="02010509060101010101" pitchFamily="49" charset="-122"/>
              <a:ea typeface="幼圆" panose="02010509060101010101" pitchFamily="49" charset="-122"/>
            </a:endParaRPr>
          </a:p>
        </p:txBody>
      </p:sp>
      <p:grpSp>
        <p:nvGrpSpPr>
          <p:cNvPr id="9232" name="组合 214"/>
          <p:cNvGrpSpPr/>
          <p:nvPr/>
        </p:nvGrpSpPr>
        <p:grpSpPr>
          <a:xfrm>
            <a:off x="1735138" y="3906838"/>
            <a:ext cx="969962" cy="1119187"/>
            <a:chOff x="789153" y="2729597"/>
            <a:chExt cx="1202093" cy="1388087"/>
          </a:xfrm>
        </p:grpSpPr>
        <p:grpSp>
          <p:nvGrpSpPr>
            <p:cNvPr id="9233" name="组合 104"/>
            <p:cNvGrpSpPr/>
            <p:nvPr/>
          </p:nvGrpSpPr>
          <p:grpSpPr>
            <a:xfrm>
              <a:off x="789153" y="2729597"/>
              <a:ext cx="1202093" cy="1388087"/>
              <a:chOff x="3273692" y="1099961"/>
              <a:chExt cx="1202093" cy="1388087"/>
            </a:xfrm>
          </p:grpSpPr>
          <p:sp>
            <p:nvSpPr>
              <p:cNvPr id="9234" name="Freeform 14"/>
              <p:cNvSpPr/>
              <p:nvPr/>
            </p:nvSpPr>
            <p:spPr>
              <a:xfrm>
                <a:off x="3345550" y="1141029"/>
                <a:ext cx="529701" cy="237166"/>
              </a:xfrm>
              <a:custGeom>
                <a:avLst/>
                <a:gdLst/>
                <a:ahLst/>
                <a:cxnLst>
                  <a:cxn ang="0">
                    <a:pos x="0" y="237166"/>
                  </a:cxn>
                  <a:cxn ang="0">
                    <a:pos x="408567" y="0"/>
                  </a:cxn>
                  <a:cxn ang="0">
                    <a:pos x="529701" y="0"/>
                  </a:cxn>
                  <a:cxn ang="0">
                    <a:pos x="529701" y="237166"/>
                  </a:cxn>
                  <a:cxn ang="0">
                    <a:pos x="0" y="237166"/>
                  </a:cxn>
                </a:cxnLst>
                <a:rect l="0" t="0" r="0" b="0"/>
                <a:pathLst>
                  <a:path w="516" h="231">
                    <a:moveTo>
                      <a:pt x="0" y="231"/>
                    </a:moveTo>
                    <a:lnTo>
                      <a:pt x="398" y="0"/>
                    </a:lnTo>
                    <a:lnTo>
                      <a:pt x="516" y="0"/>
                    </a:lnTo>
                    <a:lnTo>
                      <a:pt x="516" y="231"/>
                    </a:lnTo>
                    <a:lnTo>
                      <a:pt x="0" y="231"/>
                    </a:lnTo>
                    <a:close/>
                  </a:path>
                </a:pathLst>
              </a:custGeom>
              <a:solidFill>
                <a:srgbClr val="5F6524"/>
              </a:solidFill>
              <a:ln w="9525">
                <a:noFill/>
              </a:ln>
            </p:spPr>
            <p:txBody>
              <a:bodyPr/>
              <a:lstStyle/>
              <a:p>
                <a:endParaRPr lang="zh-CN" altLang="en-US"/>
              </a:p>
            </p:txBody>
          </p:sp>
          <p:sp>
            <p:nvSpPr>
              <p:cNvPr id="9235" name="Freeform 15"/>
              <p:cNvSpPr/>
              <p:nvPr/>
            </p:nvSpPr>
            <p:spPr>
              <a:xfrm>
                <a:off x="3273692" y="1099961"/>
                <a:ext cx="1202093" cy="1388087"/>
              </a:xfrm>
              <a:custGeom>
                <a:avLst/>
                <a:gdLst/>
                <a:ahLst/>
                <a:cxnLst>
                  <a:cxn ang="0">
                    <a:pos x="0" y="1041065"/>
                  </a:cxn>
                  <a:cxn ang="0">
                    <a:pos x="0" y="347021"/>
                  </a:cxn>
                  <a:cxn ang="0">
                    <a:pos x="601559" y="0"/>
                  </a:cxn>
                  <a:cxn ang="0">
                    <a:pos x="1202093" y="347021"/>
                  </a:cxn>
                  <a:cxn ang="0">
                    <a:pos x="1202093" y="1041065"/>
                  </a:cxn>
                  <a:cxn ang="0">
                    <a:pos x="601559" y="1388087"/>
                  </a:cxn>
                  <a:cxn ang="0">
                    <a:pos x="0" y="1041065"/>
                  </a:cxn>
                </a:cxnLst>
                <a:rect l="0" t="0" r="0" b="0"/>
                <a:pathLst>
                  <a:path w="1171" h="1352">
                    <a:moveTo>
                      <a:pt x="0" y="1014"/>
                    </a:moveTo>
                    <a:lnTo>
                      <a:pt x="0" y="338"/>
                    </a:lnTo>
                    <a:lnTo>
                      <a:pt x="586" y="0"/>
                    </a:lnTo>
                    <a:lnTo>
                      <a:pt x="1171" y="338"/>
                    </a:lnTo>
                    <a:lnTo>
                      <a:pt x="1171" y="1014"/>
                    </a:lnTo>
                    <a:lnTo>
                      <a:pt x="586" y="1352"/>
                    </a:lnTo>
                    <a:lnTo>
                      <a:pt x="0" y="1014"/>
                    </a:lnTo>
                    <a:close/>
                  </a:path>
                </a:pathLst>
              </a:custGeom>
              <a:solidFill>
                <a:srgbClr val="16C7DA"/>
              </a:solidFill>
              <a:ln w="9525">
                <a:noFill/>
              </a:ln>
            </p:spPr>
            <p:txBody>
              <a:bodyPr/>
              <a:lstStyle/>
              <a:p>
                <a:endParaRPr lang="zh-CN" altLang="en-US"/>
              </a:p>
            </p:txBody>
          </p:sp>
          <p:sp>
            <p:nvSpPr>
              <p:cNvPr id="220"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30CEBB"/>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fontAlgn="auto"/>
                <a:endParaRPr lang="zh-CN" altLang="en-US" strike="noStrike" noProof="1">
                  <a:solidFill>
                    <a:schemeClr val="lt1"/>
                  </a:solidFill>
                </a:endParaRPr>
              </a:p>
            </p:txBody>
          </p:sp>
        </p:grpSp>
        <p:sp>
          <p:nvSpPr>
            <p:cNvPr id="9237" name="TextBox 216"/>
            <p:cNvSpPr txBox="1"/>
            <p:nvPr/>
          </p:nvSpPr>
          <p:spPr>
            <a:xfrm>
              <a:off x="877971" y="2889012"/>
              <a:ext cx="948647" cy="381796"/>
            </a:xfrm>
            <a:prstGeom prst="rect">
              <a:avLst/>
            </a:prstGeom>
            <a:noFill/>
            <a:ln w="9525">
              <a:noFill/>
            </a:ln>
          </p:spPr>
          <p:txBody>
            <a:bodyPr wrap="square" anchor="t">
              <a:spAutoFit/>
            </a:bodyPr>
            <a:lstStyle/>
            <a:p>
              <a:r>
                <a:rPr lang="en-US" altLang="zh-CN" sz="1400" dirty="0">
                  <a:solidFill>
                    <a:srgbClr val="FFFFFF"/>
                  </a:solidFill>
                  <a:latin typeface="Impact" panose="020B0806030902050204" pitchFamily="34" charset="0"/>
                  <a:ea typeface="黑体" panose="02010609060101010101" charset="-122"/>
                </a:rPr>
                <a:t>01</a:t>
              </a:r>
              <a:endParaRPr lang="zh-CN" altLang="en-US" sz="1400" dirty="0">
                <a:solidFill>
                  <a:srgbClr val="FFFFFF"/>
                </a:solidFill>
                <a:latin typeface="Impact" panose="020B0806030902050204" pitchFamily="34" charset="0"/>
                <a:ea typeface="黑体" panose="02010609060101010101" charset="-122"/>
              </a:endParaRPr>
            </a:p>
          </p:txBody>
        </p:sp>
      </p:grpSp>
      <p:grpSp>
        <p:nvGrpSpPr>
          <p:cNvPr id="9238" name="组合 238"/>
          <p:cNvGrpSpPr/>
          <p:nvPr/>
        </p:nvGrpSpPr>
        <p:grpSpPr>
          <a:xfrm>
            <a:off x="5491163" y="3906838"/>
            <a:ext cx="968375" cy="1119187"/>
            <a:chOff x="789153" y="2729597"/>
            <a:chExt cx="1202093" cy="1388087"/>
          </a:xfrm>
        </p:grpSpPr>
        <p:grpSp>
          <p:nvGrpSpPr>
            <p:cNvPr id="9239" name="组合 195"/>
            <p:cNvGrpSpPr/>
            <p:nvPr/>
          </p:nvGrpSpPr>
          <p:grpSpPr>
            <a:xfrm>
              <a:off x="789153" y="2729597"/>
              <a:ext cx="1202093" cy="1388087"/>
              <a:chOff x="3273692" y="1099961"/>
              <a:chExt cx="1202093" cy="1388087"/>
            </a:xfrm>
          </p:grpSpPr>
          <p:sp>
            <p:nvSpPr>
              <p:cNvPr id="9240" name="Freeform 14"/>
              <p:cNvSpPr/>
              <p:nvPr/>
            </p:nvSpPr>
            <p:spPr>
              <a:xfrm>
                <a:off x="3345550" y="1141029"/>
                <a:ext cx="529701" cy="237166"/>
              </a:xfrm>
              <a:custGeom>
                <a:avLst/>
                <a:gdLst/>
                <a:ahLst/>
                <a:cxnLst>
                  <a:cxn ang="0">
                    <a:pos x="0" y="237166"/>
                  </a:cxn>
                  <a:cxn ang="0">
                    <a:pos x="408567" y="0"/>
                  </a:cxn>
                  <a:cxn ang="0">
                    <a:pos x="529701" y="0"/>
                  </a:cxn>
                  <a:cxn ang="0">
                    <a:pos x="529701" y="237166"/>
                  </a:cxn>
                  <a:cxn ang="0">
                    <a:pos x="0" y="237166"/>
                  </a:cxn>
                </a:cxnLst>
                <a:rect l="0" t="0" r="0" b="0"/>
                <a:pathLst>
                  <a:path w="516" h="231">
                    <a:moveTo>
                      <a:pt x="0" y="231"/>
                    </a:moveTo>
                    <a:lnTo>
                      <a:pt x="398" y="0"/>
                    </a:lnTo>
                    <a:lnTo>
                      <a:pt x="516" y="0"/>
                    </a:lnTo>
                    <a:lnTo>
                      <a:pt x="516" y="231"/>
                    </a:lnTo>
                    <a:lnTo>
                      <a:pt x="0" y="231"/>
                    </a:lnTo>
                    <a:close/>
                  </a:path>
                </a:pathLst>
              </a:custGeom>
              <a:solidFill>
                <a:srgbClr val="5F6524"/>
              </a:solidFill>
              <a:ln w="9525">
                <a:noFill/>
              </a:ln>
            </p:spPr>
            <p:txBody>
              <a:bodyPr/>
              <a:lstStyle/>
              <a:p>
                <a:endParaRPr lang="zh-CN" altLang="en-US"/>
              </a:p>
            </p:txBody>
          </p:sp>
          <p:sp>
            <p:nvSpPr>
              <p:cNvPr id="9241" name="Freeform 15"/>
              <p:cNvSpPr/>
              <p:nvPr/>
            </p:nvSpPr>
            <p:spPr>
              <a:xfrm>
                <a:off x="3273692" y="1099961"/>
                <a:ext cx="1202093" cy="1388087"/>
              </a:xfrm>
              <a:custGeom>
                <a:avLst/>
                <a:gdLst/>
                <a:ahLst/>
                <a:cxnLst>
                  <a:cxn ang="0">
                    <a:pos x="0" y="1041065"/>
                  </a:cxn>
                  <a:cxn ang="0">
                    <a:pos x="0" y="347021"/>
                  </a:cxn>
                  <a:cxn ang="0">
                    <a:pos x="601559" y="0"/>
                  </a:cxn>
                  <a:cxn ang="0">
                    <a:pos x="1202093" y="347021"/>
                  </a:cxn>
                  <a:cxn ang="0">
                    <a:pos x="1202093" y="1041065"/>
                  </a:cxn>
                  <a:cxn ang="0">
                    <a:pos x="601559" y="1388087"/>
                  </a:cxn>
                  <a:cxn ang="0">
                    <a:pos x="0" y="1041065"/>
                  </a:cxn>
                </a:cxnLst>
                <a:rect l="0" t="0" r="0" b="0"/>
                <a:pathLst>
                  <a:path w="1171" h="1352">
                    <a:moveTo>
                      <a:pt x="0" y="1014"/>
                    </a:moveTo>
                    <a:lnTo>
                      <a:pt x="0" y="338"/>
                    </a:lnTo>
                    <a:lnTo>
                      <a:pt x="586" y="0"/>
                    </a:lnTo>
                    <a:lnTo>
                      <a:pt x="1171" y="338"/>
                    </a:lnTo>
                    <a:lnTo>
                      <a:pt x="1171" y="1014"/>
                    </a:lnTo>
                    <a:lnTo>
                      <a:pt x="586" y="1352"/>
                    </a:lnTo>
                    <a:lnTo>
                      <a:pt x="0" y="1014"/>
                    </a:lnTo>
                    <a:close/>
                  </a:path>
                </a:pathLst>
              </a:custGeom>
              <a:solidFill>
                <a:srgbClr val="92D050"/>
              </a:solidFill>
              <a:ln w="9525">
                <a:noFill/>
              </a:ln>
            </p:spPr>
            <p:txBody>
              <a:bodyPr/>
              <a:lstStyle/>
              <a:p>
                <a:endParaRPr lang="zh-CN" altLang="en-US"/>
              </a:p>
            </p:txBody>
          </p:sp>
          <p:sp>
            <p:nvSpPr>
              <p:cNvPr id="244"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139ADD"/>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fontAlgn="auto"/>
                <a:endParaRPr lang="zh-CN" altLang="en-US" strike="noStrike" noProof="1">
                  <a:solidFill>
                    <a:schemeClr val="lt1"/>
                  </a:solidFill>
                </a:endParaRPr>
              </a:p>
            </p:txBody>
          </p:sp>
        </p:grpSp>
        <p:sp>
          <p:nvSpPr>
            <p:cNvPr id="9243" name="TextBox 240"/>
            <p:cNvSpPr txBox="1"/>
            <p:nvPr/>
          </p:nvSpPr>
          <p:spPr>
            <a:xfrm>
              <a:off x="835549" y="2889012"/>
              <a:ext cx="948647" cy="381796"/>
            </a:xfrm>
            <a:prstGeom prst="rect">
              <a:avLst/>
            </a:prstGeom>
            <a:noFill/>
            <a:ln w="9525">
              <a:noFill/>
            </a:ln>
          </p:spPr>
          <p:txBody>
            <a:bodyPr wrap="square" anchor="t">
              <a:spAutoFit/>
            </a:bodyPr>
            <a:lstStyle/>
            <a:p>
              <a:r>
                <a:rPr lang="en-US" altLang="zh-CN" sz="1400" dirty="0">
                  <a:solidFill>
                    <a:srgbClr val="FFFFFF"/>
                  </a:solidFill>
                  <a:latin typeface="Impact" panose="020B0806030902050204" pitchFamily="34" charset="0"/>
                  <a:ea typeface="黑体" panose="02010609060101010101" charset="-122"/>
                </a:rPr>
                <a:t>03</a:t>
              </a:r>
              <a:endParaRPr lang="zh-CN" altLang="en-US" sz="1400" dirty="0">
                <a:solidFill>
                  <a:srgbClr val="FFFFFF"/>
                </a:solidFill>
                <a:latin typeface="Impact" panose="020B0806030902050204" pitchFamily="34" charset="0"/>
                <a:ea typeface="黑体" panose="02010609060101010101" charset="-122"/>
              </a:endParaRPr>
            </a:p>
          </p:txBody>
        </p:sp>
      </p:grpSp>
      <p:sp>
        <p:nvSpPr>
          <p:cNvPr id="9244" name="Freeform 21"/>
          <p:cNvSpPr>
            <a:spLocks noEditPoints="1"/>
          </p:cNvSpPr>
          <p:nvPr/>
        </p:nvSpPr>
        <p:spPr>
          <a:xfrm>
            <a:off x="2020888" y="4306888"/>
            <a:ext cx="373062" cy="384175"/>
          </a:xfrm>
          <a:custGeom>
            <a:avLst/>
            <a:gdLst/>
            <a:ahLst/>
            <a:cxnLst>
              <a:cxn ang="0">
                <a:pos x="148986" y="43533"/>
              </a:cxn>
              <a:cxn ang="0">
                <a:pos x="235894" y="43533"/>
              </a:cxn>
              <a:cxn ang="0">
                <a:pos x="291764" y="43533"/>
              </a:cxn>
              <a:cxn ang="0">
                <a:pos x="291764" y="111943"/>
              </a:cxn>
              <a:cxn ang="0">
                <a:pos x="291764" y="43533"/>
              </a:cxn>
              <a:cxn ang="0">
                <a:pos x="124155" y="230106"/>
              </a:cxn>
              <a:cxn ang="0">
                <a:pos x="130362" y="360707"/>
              </a:cxn>
              <a:cxn ang="0">
                <a:pos x="93116" y="248763"/>
              </a:cxn>
              <a:cxn ang="0">
                <a:pos x="74493" y="360707"/>
              </a:cxn>
              <a:cxn ang="0">
                <a:pos x="43454" y="230106"/>
              </a:cxn>
              <a:cxn ang="0">
                <a:pos x="12415" y="223887"/>
              </a:cxn>
              <a:cxn ang="0">
                <a:pos x="43454" y="118162"/>
              </a:cxn>
              <a:cxn ang="0">
                <a:pos x="86908" y="149258"/>
              </a:cxn>
              <a:cxn ang="0">
                <a:pos x="130362" y="118162"/>
              </a:cxn>
              <a:cxn ang="0">
                <a:pos x="180024" y="99505"/>
              </a:cxn>
              <a:cxn ang="0">
                <a:pos x="186232" y="118162"/>
              </a:cxn>
              <a:cxn ang="0">
                <a:pos x="186232" y="199011"/>
              </a:cxn>
              <a:cxn ang="0">
                <a:pos x="192440" y="199011"/>
              </a:cxn>
              <a:cxn ang="0">
                <a:pos x="192440" y="199011"/>
              </a:cxn>
              <a:cxn ang="0">
                <a:pos x="198648" y="118162"/>
              </a:cxn>
              <a:cxn ang="0">
                <a:pos x="198648" y="99505"/>
              </a:cxn>
              <a:cxn ang="0">
                <a:pos x="248310" y="118162"/>
              </a:cxn>
              <a:cxn ang="0">
                <a:pos x="291764" y="149258"/>
              </a:cxn>
              <a:cxn ang="0">
                <a:pos x="335218" y="118162"/>
              </a:cxn>
              <a:cxn ang="0">
                <a:pos x="360049" y="217668"/>
              </a:cxn>
              <a:cxn ang="0">
                <a:pos x="329010" y="230106"/>
              </a:cxn>
              <a:cxn ang="0">
                <a:pos x="335218" y="360707"/>
              </a:cxn>
              <a:cxn ang="0">
                <a:pos x="297972" y="248763"/>
              </a:cxn>
              <a:cxn ang="0">
                <a:pos x="279348" y="360707"/>
              </a:cxn>
              <a:cxn ang="0">
                <a:pos x="248310" y="230106"/>
              </a:cxn>
              <a:cxn ang="0">
                <a:pos x="235894" y="236325"/>
              </a:cxn>
              <a:cxn ang="0">
                <a:pos x="204855" y="385584"/>
              </a:cxn>
              <a:cxn ang="0">
                <a:pos x="180024" y="254982"/>
              </a:cxn>
              <a:cxn ang="0">
                <a:pos x="136570" y="385584"/>
              </a:cxn>
              <a:cxn ang="0">
                <a:pos x="124155" y="223887"/>
              </a:cxn>
              <a:cxn ang="0">
                <a:pos x="55869" y="80848"/>
              </a:cxn>
              <a:cxn ang="0">
                <a:pos x="124155" y="80848"/>
              </a:cxn>
            </a:cxnLst>
            <a:rect l="0" t="0" r="0" b="0"/>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bg1"/>
          </a:solidFill>
          <a:ln w="9525">
            <a:noFill/>
          </a:ln>
        </p:spPr>
        <p:txBody>
          <a:bodyPr/>
          <a:lstStyle/>
          <a:p>
            <a:endParaRPr lang="zh-CN" altLang="en-US"/>
          </a:p>
        </p:txBody>
      </p:sp>
      <p:sp>
        <p:nvSpPr>
          <p:cNvPr id="9245" name="矩形 6"/>
          <p:cNvSpPr/>
          <p:nvPr/>
        </p:nvSpPr>
        <p:spPr>
          <a:xfrm>
            <a:off x="3414713" y="5140325"/>
            <a:ext cx="1625600" cy="400050"/>
          </a:xfrm>
          <a:prstGeom prst="rect">
            <a:avLst/>
          </a:prstGeom>
          <a:noFill/>
          <a:ln w="9525">
            <a:noFill/>
          </a:ln>
        </p:spPr>
        <p:txBody>
          <a:bodyPr wrap="square" anchor="t">
            <a:spAutoFit/>
          </a:bodyPr>
          <a:lstStyle/>
          <a:p>
            <a:pPr defTabSz="1219200"/>
            <a:r>
              <a:rPr lang="zh-CN" altLang="en-US" sz="2000" b="1" dirty="0">
                <a:solidFill>
                  <a:srgbClr val="595959"/>
                </a:solidFill>
                <a:latin typeface="幼圆" panose="02010509060101010101" pitchFamily="49" charset="-122"/>
                <a:ea typeface="幼圆" panose="02010509060101010101" pitchFamily="49" charset="-122"/>
              </a:rPr>
              <a:t>我们的优势</a:t>
            </a:r>
            <a:endParaRPr lang="zh-CN" altLang="en-US" sz="2000" b="1" dirty="0">
              <a:solidFill>
                <a:srgbClr val="595959"/>
              </a:solidFill>
              <a:latin typeface="幼圆" panose="02010509060101010101" pitchFamily="49" charset="-122"/>
              <a:ea typeface="幼圆" panose="02010509060101010101" pitchFamily="49" charset="-122"/>
            </a:endParaRPr>
          </a:p>
        </p:txBody>
      </p:sp>
      <p:grpSp>
        <p:nvGrpSpPr>
          <p:cNvPr id="9246" name="组合 220"/>
          <p:cNvGrpSpPr/>
          <p:nvPr/>
        </p:nvGrpSpPr>
        <p:grpSpPr>
          <a:xfrm>
            <a:off x="3681413" y="3906838"/>
            <a:ext cx="969962" cy="1119187"/>
            <a:chOff x="789159" y="2729597"/>
            <a:chExt cx="1202094" cy="1388087"/>
          </a:xfrm>
        </p:grpSpPr>
        <p:grpSp>
          <p:nvGrpSpPr>
            <p:cNvPr id="9247" name="组合 177"/>
            <p:cNvGrpSpPr/>
            <p:nvPr/>
          </p:nvGrpSpPr>
          <p:grpSpPr>
            <a:xfrm>
              <a:off x="789159" y="2729597"/>
              <a:ext cx="1202094" cy="1388087"/>
              <a:chOff x="3273698" y="1099961"/>
              <a:chExt cx="1202094" cy="1388087"/>
            </a:xfrm>
          </p:grpSpPr>
          <p:sp>
            <p:nvSpPr>
              <p:cNvPr id="9248" name="Freeform 14"/>
              <p:cNvSpPr/>
              <p:nvPr/>
            </p:nvSpPr>
            <p:spPr>
              <a:xfrm>
                <a:off x="3345550" y="1141029"/>
                <a:ext cx="529701" cy="237166"/>
              </a:xfrm>
              <a:custGeom>
                <a:avLst/>
                <a:gdLst/>
                <a:ahLst/>
                <a:cxnLst>
                  <a:cxn ang="0">
                    <a:pos x="0" y="237166"/>
                  </a:cxn>
                  <a:cxn ang="0">
                    <a:pos x="408567" y="0"/>
                  </a:cxn>
                  <a:cxn ang="0">
                    <a:pos x="529701" y="0"/>
                  </a:cxn>
                  <a:cxn ang="0">
                    <a:pos x="529701" y="237166"/>
                  </a:cxn>
                  <a:cxn ang="0">
                    <a:pos x="0" y="237166"/>
                  </a:cxn>
                </a:cxnLst>
                <a:rect l="0" t="0" r="0" b="0"/>
                <a:pathLst>
                  <a:path w="516" h="231">
                    <a:moveTo>
                      <a:pt x="0" y="231"/>
                    </a:moveTo>
                    <a:lnTo>
                      <a:pt x="398" y="0"/>
                    </a:lnTo>
                    <a:lnTo>
                      <a:pt x="516" y="0"/>
                    </a:lnTo>
                    <a:lnTo>
                      <a:pt x="516" y="231"/>
                    </a:lnTo>
                    <a:lnTo>
                      <a:pt x="0" y="231"/>
                    </a:lnTo>
                    <a:close/>
                  </a:path>
                </a:pathLst>
              </a:custGeom>
              <a:solidFill>
                <a:srgbClr val="5F6524"/>
              </a:solidFill>
              <a:ln w="9525">
                <a:noFill/>
              </a:ln>
            </p:spPr>
            <p:txBody>
              <a:bodyPr/>
              <a:lstStyle/>
              <a:p>
                <a:endParaRPr lang="zh-CN" altLang="en-US"/>
              </a:p>
            </p:txBody>
          </p:sp>
          <p:sp>
            <p:nvSpPr>
              <p:cNvPr id="9249" name="Freeform 15"/>
              <p:cNvSpPr/>
              <p:nvPr/>
            </p:nvSpPr>
            <p:spPr>
              <a:xfrm>
                <a:off x="3273698" y="1099961"/>
                <a:ext cx="1202094" cy="1388087"/>
              </a:xfrm>
              <a:custGeom>
                <a:avLst/>
                <a:gdLst/>
                <a:ahLst/>
                <a:cxnLst>
                  <a:cxn ang="0">
                    <a:pos x="0" y="1041065"/>
                  </a:cxn>
                  <a:cxn ang="0">
                    <a:pos x="0" y="347021"/>
                  </a:cxn>
                  <a:cxn ang="0">
                    <a:pos x="601560" y="0"/>
                  </a:cxn>
                  <a:cxn ang="0">
                    <a:pos x="1202094" y="347021"/>
                  </a:cxn>
                  <a:cxn ang="0">
                    <a:pos x="1202094" y="1041065"/>
                  </a:cxn>
                  <a:cxn ang="0">
                    <a:pos x="601560" y="1388087"/>
                  </a:cxn>
                  <a:cxn ang="0">
                    <a:pos x="0" y="1041065"/>
                  </a:cxn>
                </a:cxnLst>
                <a:rect l="0" t="0" r="0" b="0"/>
                <a:pathLst>
                  <a:path w="1171" h="1352">
                    <a:moveTo>
                      <a:pt x="0" y="1014"/>
                    </a:moveTo>
                    <a:lnTo>
                      <a:pt x="0" y="338"/>
                    </a:lnTo>
                    <a:lnTo>
                      <a:pt x="586" y="0"/>
                    </a:lnTo>
                    <a:lnTo>
                      <a:pt x="1171" y="338"/>
                    </a:lnTo>
                    <a:lnTo>
                      <a:pt x="1171" y="1014"/>
                    </a:lnTo>
                    <a:lnTo>
                      <a:pt x="586" y="1352"/>
                    </a:lnTo>
                    <a:lnTo>
                      <a:pt x="0" y="1014"/>
                    </a:lnTo>
                    <a:close/>
                  </a:path>
                </a:pathLst>
              </a:custGeom>
              <a:solidFill>
                <a:srgbClr val="1D85C5"/>
              </a:solidFill>
              <a:ln w="9525">
                <a:noFill/>
              </a:ln>
            </p:spPr>
            <p:txBody>
              <a:bodyPr/>
              <a:lstStyle/>
              <a:p>
                <a:endParaRPr lang="zh-CN" altLang="en-US"/>
              </a:p>
            </p:txBody>
          </p:sp>
          <p:sp>
            <p:nvSpPr>
              <p:cNvPr id="226" name="Freeform 16"/>
              <p:cNvSpPr/>
              <p:nvPr/>
            </p:nvSpPr>
            <p:spPr bwMode="auto">
              <a:xfrm>
                <a:off x="3345557" y="1141029"/>
                <a:ext cx="408569"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16C7DA"/>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fontAlgn="auto"/>
                <a:endParaRPr lang="zh-CN" altLang="en-US" strike="noStrike" noProof="1">
                  <a:solidFill>
                    <a:schemeClr val="lt1"/>
                  </a:solidFill>
                </a:endParaRPr>
              </a:p>
            </p:txBody>
          </p:sp>
        </p:grpSp>
        <p:sp>
          <p:nvSpPr>
            <p:cNvPr id="9251" name="TextBox 222"/>
            <p:cNvSpPr txBox="1"/>
            <p:nvPr/>
          </p:nvSpPr>
          <p:spPr>
            <a:xfrm>
              <a:off x="874495" y="2883754"/>
              <a:ext cx="948648" cy="381796"/>
            </a:xfrm>
            <a:prstGeom prst="rect">
              <a:avLst/>
            </a:prstGeom>
            <a:noFill/>
            <a:ln w="9525">
              <a:noFill/>
            </a:ln>
          </p:spPr>
          <p:txBody>
            <a:bodyPr wrap="square" anchor="t">
              <a:spAutoFit/>
            </a:bodyPr>
            <a:lstStyle/>
            <a:p>
              <a:r>
                <a:rPr lang="en-US" altLang="zh-CN" sz="1400" dirty="0">
                  <a:solidFill>
                    <a:srgbClr val="FFFFFF"/>
                  </a:solidFill>
                  <a:latin typeface="Impact" panose="020B0806030902050204" pitchFamily="34" charset="0"/>
                  <a:ea typeface="黑体" panose="02010609060101010101" charset="-122"/>
                </a:rPr>
                <a:t>02</a:t>
              </a:r>
              <a:endParaRPr lang="zh-CN" altLang="en-US" sz="1400" dirty="0">
                <a:solidFill>
                  <a:srgbClr val="FFFFFF"/>
                </a:solidFill>
                <a:latin typeface="Impact" panose="020B0806030902050204" pitchFamily="34" charset="0"/>
                <a:ea typeface="黑体" panose="02010609060101010101" charset="-122"/>
              </a:endParaRPr>
            </a:p>
          </p:txBody>
        </p:sp>
      </p:grpSp>
      <p:grpSp>
        <p:nvGrpSpPr>
          <p:cNvPr id="246" name="组合 245"/>
          <p:cNvGrpSpPr/>
          <p:nvPr/>
        </p:nvGrpSpPr>
        <p:grpSpPr>
          <a:xfrm>
            <a:off x="5849707" y="4240192"/>
            <a:ext cx="363460" cy="392644"/>
            <a:chOff x="2782040" y="2877344"/>
            <a:chExt cx="571560" cy="617451"/>
          </a:xfrm>
          <a:solidFill>
            <a:schemeClr val="bg1"/>
          </a:solidFill>
        </p:grpSpPr>
        <p:sp>
          <p:nvSpPr>
            <p:cNvPr id="247" name="Freeform 884"/>
            <p:cNvSpPr>
              <a:spLocks noEditPoints="1"/>
            </p:cNvSpPr>
            <p:nvPr/>
          </p:nvSpPr>
          <p:spPr bwMode="auto">
            <a:xfrm>
              <a:off x="2946850" y="2877344"/>
              <a:ext cx="406750" cy="411148"/>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pPr fontAlgn="auto"/>
              <a:endParaRPr lang="zh-CN" altLang="en-US" strike="noStrike" noProof="1">
                <a:latin typeface="微软雅黑" panose="020B0503020204020204" pitchFamily="34" charset="-122"/>
              </a:endParaRPr>
            </a:p>
          </p:txBody>
        </p:sp>
        <p:sp>
          <p:nvSpPr>
            <p:cNvPr id="248" name="Freeform 40"/>
            <p:cNvSpPr>
              <a:spLocks noEditPoints="1"/>
            </p:cNvSpPr>
            <p:nvPr/>
          </p:nvSpPr>
          <p:spPr bwMode="auto">
            <a:xfrm>
              <a:off x="2782040" y="2992398"/>
              <a:ext cx="317695" cy="502397"/>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p:spPr>
          <p:txBody>
            <a:bodyPr vert="horz" wrap="square" lIns="91440" tIns="45720" rIns="91440" bIns="45720" numCol="1" anchor="t" anchorCtr="0" compatLnSpc="1"/>
            <a:lstStyle/>
            <a:p>
              <a:pPr fontAlgn="auto"/>
              <a:endParaRPr lang="zh-CN" altLang="en-US" strike="noStrike" noProof="1">
                <a:latin typeface="微软雅黑" panose="020B0503020204020204" pitchFamily="34" charset="-122"/>
              </a:endParaRPr>
            </a:p>
          </p:txBody>
        </p:sp>
      </p:grpSp>
      <p:grpSp>
        <p:nvGrpSpPr>
          <p:cNvPr id="257" name="组合 256"/>
          <p:cNvGrpSpPr/>
          <p:nvPr/>
        </p:nvGrpSpPr>
        <p:grpSpPr>
          <a:xfrm>
            <a:off x="3970872" y="4271285"/>
            <a:ext cx="391545" cy="374282"/>
            <a:chOff x="3294063" y="754063"/>
            <a:chExt cx="5600701" cy="5353051"/>
          </a:xfrm>
          <a:solidFill>
            <a:schemeClr val="bg1"/>
          </a:solidFill>
        </p:grpSpPr>
        <p:sp>
          <p:nvSpPr>
            <p:cNvPr id="258" name="Freeform 458"/>
            <p:cNvSpPr/>
            <p:nvPr/>
          </p:nvSpPr>
          <p:spPr bwMode="auto">
            <a:xfrm>
              <a:off x="8235951" y="3122613"/>
              <a:ext cx="658813" cy="307975"/>
            </a:xfrm>
            <a:custGeom>
              <a:avLst/>
              <a:gdLst>
                <a:gd name="T0" fmla="*/ 135 w 175"/>
                <a:gd name="T1" fmla="*/ 0 h 82"/>
                <a:gd name="T2" fmla="*/ 175 w 175"/>
                <a:gd name="T3" fmla="*/ 41 h 82"/>
                <a:gd name="T4" fmla="*/ 135 w 175"/>
                <a:gd name="T5" fmla="*/ 82 h 82"/>
                <a:gd name="T6" fmla="*/ 41 w 175"/>
                <a:gd name="T7" fmla="*/ 82 h 82"/>
                <a:gd name="T8" fmla="*/ 0 w 175"/>
                <a:gd name="T9" fmla="*/ 41 h 82"/>
                <a:gd name="T10" fmla="*/ 12 w 175"/>
                <a:gd name="T11" fmla="*/ 12 h 82"/>
                <a:gd name="T12" fmla="*/ 41 w 175"/>
                <a:gd name="T13" fmla="*/ 0 h 82"/>
                <a:gd name="T14" fmla="*/ 135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5" y="0"/>
                  </a:moveTo>
                  <a:cubicBezTo>
                    <a:pt x="157" y="0"/>
                    <a:pt x="175" y="19"/>
                    <a:pt x="175" y="41"/>
                  </a:cubicBezTo>
                  <a:cubicBezTo>
                    <a:pt x="175" y="64"/>
                    <a:pt x="157" y="82"/>
                    <a:pt x="135" y="82"/>
                  </a:cubicBezTo>
                  <a:cubicBezTo>
                    <a:pt x="41" y="82"/>
                    <a:pt x="41" y="82"/>
                    <a:pt x="41" y="82"/>
                  </a:cubicBezTo>
                  <a:cubicBezTo>
                    <a:pt x="19" y="82"/>
                    <a:pt x="0" y="64"/>
                    <a:pt x="0" y="41"/>
                  </a:cubicBezTo>
                  <a:cubicBezTo>
                    <a:pt x="0" y="30"/>
                    <a:pt x="5" y="20"/>
                    <a:pt x="12" y="12"/>
                  </a:cubicBezTo>
                  <a:cubicBezTo>
                    <a:pt x="20" y="5"/>
                    <a:pt x="30" y="0"/>
                    <a:pt x="41" y="0"/>
                  </a:cubicBezTo>
                  <a:lnTo>
                    <a:pt x="1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59" name="Freeform 459"/>
            <p:cNvSpPr/>
            <p:nvPr/>
          </p:nvSpPr>
          <p:spPr bwMode="auto">
            <a:xfrm>
              <a:off x="7646988" y="1539876"/>
              <a:ext cx="571500" cy="587375"/>
            </a:xfrm>
            <a:custGeom>
              <a:avLst/>
              <a:gdLst>
                <a:gd name="T0" fmla="*/ 136 w 152"/>
                <a:gd name="T1" fmla="*/ 16 h 156"/>
                <a:gd name="T2" fmla="*/ 136 w 152"/>
                <a:gd name="T3" fmla="*/ 74 h 156"/>
                <a:gd name="T4" fmla="*/ 70 w 152"/>
                <a:gd name="T5" fmla="*/ 140 h 156"/>
                <a:gd name="T6" fmla="*/ 12 w 152"/>
                <a:gd name="T7" fmla="*/ 140 h 156"/>
                <a:gd name="T8" fmla="*/ 0 w 152"/>
                <a:gd name="T9" fmla="*/ 111 h 156"/>
                <a:gd name="T10" fmla="*/ 12 w 152"/>
                <a:gd name="T11" fmla="*/ 82 h 156"/>
                <a:gd name="T12" fmla="*/ 78 w 152"/>
                <a:gd name="T13" fmla="*/ 16 h 156"/>
                <a:gd name="T14" fmla="*/ 136 w 152"/>
                <a:gd name="T15" fmla="*/ 1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36" y="16"/>
                  </a:moveTo>
                  <a:cubicBezTo>
                    <a:pt x="152" y="32"/>
                    <a:pt x="152" y="58"/>
                    <a:pt x="136" y="74"/>
                  </a:cubicBezTo>
                  <a:cubicBezTo>
                    <a:pt x="70" y="140"/>
                    <a:pt x="70" y="140"/>
                    <a:pt x="70" y="140"/>
                  </a:cubicBezTo>
                  <a:cubicBezTo>
                    <a:pt x="54" y="156"/>
                    <a:pt x="28" y="156"/>
                    <a:pt x="12" y="140"/>
                  </a:cubicBezTo>
                  <a:cubicBezTo>
                    <a:pt x="4" y="132"/>
                    <a:pt x="0" y="121"/>
                    <a:pt x="0" y="111"/>
                  </a:cubicBezTo>
                  <a:cubicBezTo>
                    <a:pt x="0" y="100"/>
                    <a:pt x="4" y="90"/>
                    <a:pt x="12" y="82"/>
                  </a:cubicBezTo>
                  <a:cubicBezTo>
                    <a:pt x="78" y="16"/>
                    <a:pt x="78" y="16"/>
                    <a:pt x="78" y="16"/>
                  </a:cubicBezTo>
                  <a:cubicBezTo>
                    <a:pt x="94" y="0"/>
                    <a:pt x="120" y="0"/>
                    <a:pt x="13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60" name="Freeform 460"/>
            <p:cNvSpPr>
              <a:spLocks noEditPoints="1"/>
            </p:cNvSpPr>
            <p:nvPr/>
          </p:nvSpPr>
          <p:spPr bwMode="auto">
            <a:xfrm>
              <a:off x="4170363" y="1525588"/>
              <a:ext cx="3863975" cy="3567113"/>
            </a:xfrm>
            <a:custGeom>
              <a:avLst/>
              <a:gdLst>
                <a:gd name="T0" fmla="*/ 1028 w 1028"/>
                <a:gd name="T1" fmla="*/ 514 h 949"/>
                <a:gd name="T2" fmla="*/ 787 w 1028"/>
                <a:gd name="T3" fmla="*/ 949 h 949"/>
                <a:gd name="T4" fmla="*/ 241 w 1028"/>
                <a:gd name="T5" fmla="*/ 949 h 949"/>
                <a:gd name="T6" fmla="*/ 0 w 1028"/>
                <a:gd name="T7" fmla="*/ 514 h 949"/>
                <a:gd name="T8" fmla="*/ 514 w 1028"/>
                <a:gd name="T9" fmla="*/ 0 h 949"/>
                <a:gd name="T10" fmla="*/ 1028 w 1028"/>
                <a:gd name="T11" fmla="*/ 514 h 949"/>
                <a:gd name="T12" fmla="*/ 714 w 1028"/>
                <a:gd name="T13" fmla="*/ 345 h 949"/>
                <a:gd name="T14" fmla="*/ 714 w 1028"/>
                <a:gd name="T15" fmla="*/ 251 h 949"/>
                <a:gd name="T16" fmla="*/ 632 w 1028"/>
                <a:gd name="T17" fmla="*/ 187 h 949"/>
                <a:gd name="T18" fmla="*/ 563 w 1028"/>
                <a:gd name="T19" fmla="*/ 187 h 949"/>
                <a:gd name="T20" fmla="*/ 563 w 1028"/>
                <a:gd name="T21" fmla="*/ 153 h 949"/>
                <a:gd name="T22" fmla="*/ 466 w 1028"/>
                <a:gd name="T23" fmla="*/ 153 h 949"/>
                <a:gd name="T24" fmla="*/ 466 w 1028"/>
                <a:gd name="T25" fmla="*/ 187 h 949"/>
                <a:gd name="T26" fmla="*/ 397 w 1028"/>
                <a:gd name="T27" fmla="*/ 187 h 949"/>
                <a:gd name="T28" fmla="*/ 316 w 1028"/>
                <a:gd name="T29" fmla="*/ 251 h 949"/>
                <a:gd name="T30" fmla="*/ 316 w 1028"/>
                <a:gd name="T31" fmla="*/ 438 h 949"/>
                <a:gd name="T32" fmla="*/ 397 w 1028"/>
                <a:gd name="T33" fmla="*/ 503 h 949"/>
                <a:gd name="T34" fmla="*/ 466 w 1028"/>
                <a:gd name="T35" fmla="*/ 503 h 949"/>
                <a:gd name="T36" fmla="*/ 466 w 1028"/>
                <a:gd name="T37" fmla="*/ 701 h 949"/>
                <a:gd name="T38" fmla="*/ 440 w 1028"/>
                <a:gd name="T39" fmla="*/ 701 h 949"/>
                <a:gd name="T40" fmla="*/ 389 w 1028"/>
                <a:gd name="T41" fmla="*/ 661 h 949"/>
                <a:gd name="T42" fmla="*/ 389 w 1028"/>
                <a:gd name="T43" fmla="*/ 602 h 949"/>
                <a:gd name="T44" fmla="*/ 315 w 1028"/>
                <a:gd name="T45" fmla="*/ 602 h 949"/>
                <a:gd name="T46" fmla="*/ 315 w 1028"/>
                <a:gd name="T47" fmla="*/ 696 h 949"/>
                <a:gd name="T48" fmla="*/ 396 w 1028"/>
                <a:gd name="T49" fmla="*/ 760 h 949"/>
                <a:gd name="T50" fmla="*/ 466 w 1028"/>
                <a:gd name="T51" fmla="*/ 760 h 949"/>
                <a:gd name="T52" fmla="*/ 466 w 1028"/>
                <a:gd name="T53" fmla="*/ 796 h 949"/>
                <a:gd name="T54" fmla="*/ 563 w 1028"/>
                <a:gd name="T55" fmla="*/ 796 h 949"/>
                <a:gd name="T56" fmla="*/ 563 w 1028"/>
                <a:gd name="T57" fmla="*/ 760 h 949"/>
                <a:gd name="T58" fmla="*/ 632 w 1028"/>
                <a:gd name="T59" fmla="*/ 760 h 949"/>
                <a:gd name="T60" fmla="*/ 713 w 1028"/>
                <a:gd name="T61" fmla="*/ 696 h 949"/>
                <a:gd name="T62" fmla="*/ 713 w 1028"/>
                <a:gd name="T63" fmla="*/ 509 h 949"/>
                <a:gd name="T64" fmla="*/ 632 w 1028"/>
                <a:gd name="T65" fmla="*/ 444 h 949"/>
                <a:gd name="T66" fmla="*/ 563 w 1028"/>
                <a:gd name="T67" fmla="*/ 444 h 949"/>
                <a:gd name="T68" fmla="*/ 563 w 1028"/>
                <a:gd name="T69" fmla="*/ 246 h 949"/>
                <a:gd name="T70" fmla="*/ 588 w 1028"/>
                <a:gd name="T71" fmla="*/ 246 h 949"/>
                <a:gd name="T72" fmla="*/ 639 w 1028"/>
                <a:gd name="T73" fmla="*/ 286 h 949"/>
                <a:gd name="T74" fmla="*/ 639 w 1028"/>
                <a:gd name="T75" fmla="*/ 345 h 949"/>
                <a:gd name="T76" fmla="*/ 714 w 1028"/>
                <a:gd name="T77" fmla="*/ 345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8" h="949">
                  <a:moveTo>
                    <a:pt x="1028" y="514"/>
                  </a:moveTo>
                  <a:cubicBezTo>
                    <a:pt x="1028" y="697"/>
                    <a:pt x="932" y="858"/>
                    <a:pt x="787" y="949"/>
                  </a:cubicBezTo>
                  <a:cubicBezTo>
                    <a:pt x="241" y="949"/>
                    <a:pt x="241" y="949"/>
                    <a:pt x="241" y="949"/>
                  </a:cubicBezTo>
                  <a:cubicBezTo>
                    <a:pt x="97" y="858"/>
                    <a:pt x="0" y="697"/>
                    <a:pt x="0" y="514"/>
                  </a:cubicBezTo>
                  <a:cubicBezTo>
                    <a:pt x="0" y="230"/>
                    <a:pt x="231" y="0"/>
                    <a:pt x="514" y="0"/>
                  </a:cubicBezTo>
                  <a:cubicBezTo>
                    <a:pt x="798" y="0"/>
                    <a:pt x="1028" y="230"/>
                    <a:pt x="1028" y="514"/>
                  </a:cubicBezTo>
                  <a:close/>
                  <a:moveTo>
                    <a:pt x="714" y="345"/>
                  </a:moveTo>
                  <a:cubicBezTo>
                    <a:pt x="714" y="251"/>
                    <a:pt x="714" y="251"/>
                    <a:pt x="714" y="251"/>
                  </a:cubicBezTo>
                  <a:cubicBezTo>
                    <a:pt x="714" y="216"/>
                    <a:pt x="677" y="187"/>
                    <a:pt x="632" y="187"/>
                  </a:cubicBezTo>
                  <a:cubicBezTo>
                    <a:pt x="563" y="187"/>
                    <a:pt x="563" y="187"/>
                    <a:pt x="563" y="187"/>
                  </a:cubicBezTo>
                  <a:cubicBezTo>
                    <a:pt x="563" y="153"/>
                    <a:pt x="563" y="153"/>
                    <a:pt x="563" y="153"/>
                  </a:cubicBezTo>
                  <a:cubicBezTo>
                    <a:pt x="466" y="153"/>
                    <a:pt x="466" y="153"/>
                    <a:pt x="466" y="153"/>
                  </a:cubicBezTo>
                  <a:cubicBezTo>
                    <a:pt x="466" y="187"/>
                    <a:pt x="466" y="187"/>
                    <a:pt x="466" y="187"/>
                  </a:cubicBezTo>
                  <a:cubicBezTo>
                    <a:pt x="397" y="187"/>
                    <a:pt x="397" y="187"/>
                    <a:pt x="397" y="187"/>
                  </a:cubicBezTo>
                  <a:cubicBezTo>
                    <a:pt x="352" y="187"/>
                    <a:pt x="316" y="216"/>
                    <a:pt x="316" y="251"/>
                  </a:cubicBezTo>
                  <a:cubicBezTo>
                    <a:pt x="316" y="438"/>
                    <a:pt x="316" y="438"/>
                    <a:pt x="316" y="438"/>
                  </a:cubicBezTo>
                  <a:cubicBezTo>
                    <a:pt x="316" y="474"/>
                    <a:pt x="352" y="503"/>
                    <a:pt x="397" y="503"/>
                  </a:cubicBezTo>
                  <a:cubicBezTo>
                    <a:pt x="466" y="503"/>
                    <a:pt x="466" y="503"/>
                    <a:pt x="466" y="503"/>
                  </a:cubicBezTo>
                  <a:cubicBezTo>
                    <a:pt x="466" y="701"/>
                    <a:pt x="466" y="701"/>
                    <a:pt x="466" y="701"/>
                  </a:cubicBezTo>
                  <a:cubicBezTo>
                    <a:pt x="440" y="701"/>
                    <a:pt x="440" y="701"/>
                    <a:pt x="440" y="701"/>
                  </a:cubicBezTo>
                  <a:cubicBezTo>
                    <a:pt x="412" y="701"/>
                    <a:pt x="389" y="683"/>
                    <a:pt x="389" y="661"/>
                  </a:cubicBezTo>
                  <a:cubicBezTo>
                    <a:pt x="389" y="602"/>
                    <a:pt x="389" y="602"/>
                    <a:pt x="389" y="602"/>
                  </a:cubicBezTo>
                  <a:cubicBezTo>
                    <a:pt x="315" y="602"/>
                    <a:pt x="315" y="602"/>
                    <a:pt x="315" y="602"/>
                  </a:cubicBezTo>
                  <a:cubicBezTo>
                    <a:pt x="315" y="696"/>
                    <a:pt x="315" y="696"/>
                    <a:pt x="315" y="696"/>
                  </a:cubicBezTo>
                  <a:cubicBezTo>
                    <a:pt x="315" y="731"/>
                    <a:pt x="351" y="760"/>
                    <a:pt x="396" y="760"/>
                  </a:cubicBezTo>
                  <a:cubicBezTo>
                    <a:pt x="466" y="760"/>
                    <a:pt x="466" y="760"/>
                    <a:pt x="466" y="760"/>
                  </a:cubicBezTo>
                  <a:cubicBezTo>
                    <a:pt x="466" y="796"/>
                    <a:pt x="466" y="796"/>
                    <a:pt x="466" y="796"/>
                  </a:cubicBezTo>
                  <a:cubicBezTo>
                    <a:pt x="563" y="796"/>
                    <a:pt x="563" y="796"/>
                    <a:pt x="563" y="796"/>
                  </a:cubicBezTo>
                  <a:cubicBezTo>
                    <a:pt x="563" y="760"/>
                    <a:pt x="563" y="760"/>
                    <a:pt x="563" y="760"/>
                  </a:cubicBezTo>
                  <a:cubicBezTo>
                    <a:pt x="632" y="760"/>
                    <a:pt x="632" y="760"/>
                    <a:pt x="632" y="760"/>
                  </a:cubicBezTo>
                  <a:cubicBezTo>
                    <a:pt x="677" y="760"/>
                    <a:pt x="713" y="731"/>
                    <a:pt x="713" y="696"/>
                  </a:cubicBezTo>
                  <a:cubicBezTo>
                    <a:pt x="713" y="509"/>
                    <a:pt x="713" y="509"/>
                    <a:pt x="713" y="509"/>
                  </a:cubicBezTo>
                  <a:cubicBezTo>
                    <a:pt x="713" y="473"/>
                    <a:pt x="677" y="444"/>
                    <a:pt x="632" y="444"/>
                  </a:cubicBezTo>
                  <a:cubicBezTo>
                    <a:pt x="563" y="444"/>
                    <a:pt x="563" y="444"/>
                    <a:pt x="563" y="444"/>
                  </a:cubicBezTo>
                  <a:cubicBezTo>
                    <a:pt x="563" y="246"/>
                    <a:pt x="563" y="246"/>
                    <a:pt x="563" y="246"/>
                  </a:cubicBezTo>
                  <a:cubicBezTo>
                    <a:pt x="588" y="246"/>
                    <a:pt x="588" y="246"/>
                    <a:pt x="588" y="246"/>
                  </a:cubicBezTo>
                  <a:cubicBezTo>
                    <a:pt x="617" y="246"/>
                    <a:pt x="639" y="264"/>
                    <a:pt x="639" y="286"/>
                  </a:cubicBezTo>
                  <a:cubicBezTo>
                    <a:pt x="639" y="345"/>
                    <a:pt x="639" y="345"/>
                    <a:pt x="639" y="345"/>
                  </a:cubicBezTo>
                  <a:lnTo>
                    <a:pt x="714" y="3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61" name="Freeform 461"/>
            <p:cNvSpPr/>
            <p:nvPr/>
          </p:nvSpPr>
          <p:spPr bwMode="auto">
            <a:xfrm>
              <a:off x="5187951" y="5254626"/>
              <a:ext cx="1827213" cy="209550"/>
            </a:xfrm>
            <a:custGeom>
              <a:avLst/>
              <a:gdLst>
                <a:gd name="T0" fmla="*/ 436 w 486"/>
                <a:gd name="T1" fmla="*/ 0 h 56"/>
                <a:gd name="T2" fmla="*/ 486 w 486"/>
                <a:gd name="T3" fmla="*/ 28 h 56"/>
                <a:gd name="T4" fmla="*/ 436 w 486"/>
                <a:gd name="T5" fmla="*/ 56 h 56"/>
                <a:gd name="T6" fmla="*/ 51 w 486"/>
                <a:gd name="T7" fmla="*/ 56 h 56"/>
                <a:gd name="T8" fmla="*/ 0 w 486"/>
                <a:gd name="T9" fmla="*/ 28 h 56"/>
                <a:gd name="T10" fmla="*/ 15 w 486"/>
                <a:gd name="T11" fmla="*/ 8 h 56"/>
                <a:gd name="T12" fmla="*/ 51 w 486"/>
                <a:gd name="T13" fmla="*/ 0 h 56"/>
                <a:gd name="T14" fmla="*/ 436 w 486"/>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6" h="56">
                  <a:moveTo>
                    <a:pt x="436" y="0"/>
                  </a:moveTo>
                  <a:cubicBezTo>
                    <a:pt x="464" y="0"/>
                    <a:pt x="486" y="13"/>
                    <a:pt x="486" y="28"/>
                  </a:cubicBezTo>
                  <a:cubicBezTo>
                    <a:pt x="486" y="44"/>
                    <a:pt x="464" y="56"/>
                    <a:pt x="436" y="56"/>
                  </a:cubicBezTo>
                  <a:cubicBezTo>
                    <a:pt x="51" y="56"/>
                    <a:pt x="51" y="56"/>
                    <a:pt x="51" y="56"/>
                  </a:cubicBezTo>
                  <a:cubicBezTo>
                    <a:pt x="23" y="56"/>
                    <a:pt x="0" y="44"/>
                    <a:pt x="0" y="28"/>
                  </a:cubicBezTo>
                  <a:cubicBezTo>
                    <a:pt x="0" y="20"/>
                    <a:pt x="6" y="13"/>
                    <a:pt x="15" y="8"/>
                  </a:cubicBezTo>
                  <a:cubicBezTo>
                    <a:pt x="24" y="3"/>
                    <a:pt x="37" y="0"/>
                    <a:pt x="51" y="0"/>
                  </a:cubicBezTo>
                  <a:lnTo>
                    <a:pt x="4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62" name="Freeform 462"/>
            <p:cNvSpPr/>
            <p:nvPr/>
          </p:nvSpPr>
          <p:spPr bwMode="auto">
            <a:xfrm>
              <a:off x="5368926" y="5576888"/>
              <a:ext cx="1470025" cy="211138"/>
            </a:xfrm>
            <a:custGeom>
              <a:avLst/>
              <a:gdLst>
                <a:gd name="T0" fmla="*/ 341 w 391"/>
                <a:gd name="T1" fmla="*/ 0 h 56"/>
                <a:gd name="T2" fmla="*/ 391 w 391"/>
                <a:gd name="T3" fmla="*/ 28 h 56"/>
                <a:gd name="T4" fmla="*/ 341 w 391"/>
                <a:gd name="T5" fmla="*/ 56 h 56"/>
                <a:gd name="T6" fmla="*/ 50 w 391"/>
                <a:gd name="T7" fmla="*/ 56 h 56"/>
                <a:gd name="T8" fmla="*/ 0 w 391"/>
                <a:gd name="T9" fmla="*/ 28 h 56"/>
                <a:gd name="T10" fmla="*/ 14 w 391"/>
                <a:gd name="T11" fmla="*/ 8 h 56"/>
                <a:gd name="T12" fmla="*/ 50 w 391"/>
                <a:gd name="T13" fmla="*/ 0 h 56"/>
                <a:gd name="T14" fmla="*/ 341 w 391"/>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56">
                  <a:moveTo>
                    <a:pt x="341" y="0"/>
                  </a:moveTo>
                  <a:cubicBezTo>
                    <a:pt x="369" y="0"/>
                    <a:pt x="391" y="12"/>
                    <a:pt x="391" y="28"/>
                  </a:cubicBezTo>
                  <a:cubicBezTo>
                    <a:pt x="391" y="43"/>
                    <a:pt x="369" y="56"/>
                    <a:pt x="341" y="56"/>
                  </a:cubicBezTo>
                  <a:cubicBezTo>
                    <a:pt x="50" y="56"/>
                    <a:pt x="50" y="56"/>
                    <a:pt x="50" y="56"/>
                  </a:cubicBezTo>
                  <a:cubicBezTo>
                    <a:pt x="22" y="56"/>
                    <a:pt x="0" y="43"/>
                    <a:pt x="0" y="28"/>
                  </a:cubicBezTo>
                  <a:cubicBezTo>
                    <a:pt x="0" y="20"/>
                    <a:pt x="5" y="13"/>
                    <a:pt x="14" y="8"/>
                  </a:cubicBezTo>
                  <a:cubicBezTo>
                    <a:pt x="24" y="3"/>
                    <a:pt x="36" y="0"/>
                    <a:pt x="50" y="0"/>
                  </a:cubicBezTo>
                  <a:lnTo>
                    <a:pt x="34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63" name="Freeform 463"/>
            <p:cNvSpPr/>
            <p:nvPr/>
          </p:nvSpPr>
          <p:spPr bwMode="auto">
            <a:xfrm>
              <a:off x="5556251" y="5895976"/>
              <a:ext cx="1090613" cy="211138"/>
            </a:xfrm>
            <a:custGeom>
              <a:avLst/>
              <a:gdLst>
                <a:gd name="T0" fmla="*/ 240 w 290"/>
                <a:gd name="T1" fmla="*/ 0 h 56"/>
                <a:gd name="T2" fmla="*/ 290 w 290"/>
                <a:gd name="T3" fmla="*/ 28 h 56"/>
                <a:gd name="T4" fmla="*/ 240 w 290"/>
                <a:gd name="T5" fmla="*/ 56 h 56"/>
                <a:gd name="T6" fmla="*/ 50 w 290"/>
                <a:gd name="T7" fmla="*/ 56 h 56"/>
                <a:gd name="T8" fmla="*/ 0 w 290"/>
                <a:gd name="T9" fmla="*/ 28 h 56"/>
                <a:gd name="T10" fmla="*/ 15 w 290"/>
                <a:gd name="T11" fmla="*/ 8 h 56"/>
                <a:gd name="T12" fmla="*/ 50 w 290"/>
                <a:gd name="T13" fmla="*/ 0 h 56"/>
                <a:gd name="T14" fmla="*/ 240 w 29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56">
                  <a:moveTo>
                    <a:pt x="240" y="0"/>
                  </a:moveTo>
                  <a:cubicBezTo>
                    <a:pt x="268" y="0"/>
                    <a:pt x="290" y="12"/>
                    <a:pt x="290" y="28"/>
                  </a:cubicBezTo>
                  <a:cubicBezTo>
                    <a:pt x="290" y="43"/>
                    <a:pt x="268" y="56"/>
                    <a:pt x="240" y="56"/>
                  </a:cubicBezTo>
                  <a:cubicBezTo>
                    <a:pt x="50" y="56"/>
                    <a:pt x="50" y="56"/>
                    <a:pt x="50" y="56"/>
                  </a:cubicBezTo>
                  <a:cubicBezTo>
                    <a:pt x="23" y="56"/>
                    <a:pt x="0" y="43"/>
                    <a:pt x="0" y="28"/>
                  </a:cubicBezTo>
                  <a:cubicBezTo>
                    <a:pt x="0" y="20"/>
                    <a:pt x="6" y="13"/>
                    <a:pt x="15" y="8"/>
                  </a:cubicBezTo>
                  <a:cubicBezTo>
                    <a:pt x="24" y="3"/>
                    <a:pt x="37" y="0"/>
                    <a:pt x="50" y="0"/>
                  </a:cubicBezTo>
                  <a:lnTo>
                    <a:pt x="24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64" name="Freeform 464"/>
            <p:cNvSpPr/>
            <p:nvPr/>
          </p:nvSpPr>
          <p:spPr bwMode="auto">
            <a:xfrm>
              <a:off x="6286501" y="3416301"/>
              <a:ext cx="285750" cy="744538"/>
            </a:xfrm>
            <a:custGeom>
              <a:avLst/>
              <a:gdLst>
                <a:gd name="T0" fmla="*/ 76 w 76"/>
                <a:gd name="T1" fmla="*/ 41 h 198"/>
                <a:gd name="T2" fmla="*/ 76 w 76"/>
                <a:gd name="T3" fmla="*/ 158 h 198"/>
                <a:gd name="T4" fmla="*/ 25 w 76"/>
                <a:gd name="T5" fmla="*/ 198 h 198"/>
                <a:gd name="T6" fmla="*/ 0 w 76"/>
                <a:gd name="T7" fmla="*/ 198 h 198"/>
                <a:gd name="T8" fmla="*/ 0 w 76"/>
                <a:gd name="T9" fmla="*/ 0 h 198"/>
                <a:gd name="T10" fmla="*/ 25 w 76"/>
                <a:gd name="T11" fmla="*/ 0 h 198"/>
                <a:gd name="T12" fmla="*/ 76 w 76"/>
                <a:gd name="T13" fmla="*/ 41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41"/>
                  </a:moveTo>
                  <a:cubicBezTo>
                    <a:pt x="76" y="158"/>
                    <a:pt x="76" y="158"/>
                    <a:pt x="76" y="158"/>
                  </a:cubicBezTo>
                  <a:cubicBezTo>
                    <a:pt x="76" y="180"/>
                    <a:pt x="53" y="198"/>
                    <a:pt x="25" y="198"/>
                  </a:cubicBezTo>
                  <a:cubicBezTo>
                    <a:pt x="0" y="198"/>
                    <a:pt x="0" y="198"/>
                    <a:pt x="0" y="198"/>
                  </a:cubicBezTo>
                  <a:cubicBezTo>
                    <a:pt x="0" y="0"/>
                    <a:pt x="0" y="0"/>
                    <a:pt x="0" y="0"/>
                  </a:cubicBezTo>
                  <a:cubicBezTo>
                    <a:pt x="25" y="0"/>
                    <a:pt x="25" y="0"/>
                    <a:pt x="25" y="0"/>
                  </a:cubicBezTo>
                  <a:cubicBezTo>
                    <a:pt x="53" y="0"/>
                    <a:pt x="76" y="18"/>
                    <a:pt x="76"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65" name="Freeform 465"/>
            <p:cNvSpPr/>
            <p:nvPr/>
          </p:nvSpPr>
          <p:spPr bwMode="auto">
            <a:xfrm>
              <a:off x="5948363" y="754063"/>
              <a:ext cx="307975" cy="658813"/>
            </a:xfrm>
            <a:custGeom>
              <a:avLst/>
              <a:gdLst>
                <a:gd name="T0" fmla="*/ 82 w 82"/>
                <a:gd name="T1" fmla="*/ 41 h 175"/>
                <a:gd name="T2" fmla="*/ 82 w 82"/>
                <a:gd name="T3" fmla="*/ 134 h 175"/>
                <a:gd name="T4" fmla="*/ 41 w 82"/>
                <a:gd name="T5" fmla="*/ 175 h 175"/>
                <a:gd name="T6" fmla="*/ 12 w 82"/>
                <a:gd name="T7" fmla="*/ 163 h 175"/>
                <a:gd name="T8" fmla="*/ 0 w 82"/>
                <a:gd name="T9" fmla="*/ 134 h 175"/>
                <a:gd name="T10" fmla="*/ 0 w 82"/>
                <a:gd name="T11" fmla="*/ 41 h 175"/>
                <a:gd name="T12" fmla="*/ 41 w 82"/>
                <a:gd name="T13" fmla="*/ 0 h 175"/>
                <a:gd name="T14" fmla="*/ 82 w 82"/>
                <a:gd name="T15" fmla="*/ 4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75">
                  <a:moveTo>
                    <a:pt x="82" y="41"/>
                  </a:moveTo>
                  <a:cubicBezTo>
                    <a:pt x="82" y="134"/>
                    <a:pt x="82" y="134"/>
                    <a:pt x="82" y="134"/>
                  </a:cubicBezTo>
                  <a:cubicBezTo>
                    <a:pt x="82" y="157"/>
                    <a:pt x="64" y="175"/>
                    <a:pt x="41" y="175"/>
                  </a:cubicBezTo>
                  <a:cubicBezTo>
                    <a:pt x="30" y="175"/>
                    <a:pt x="20" y="171"/>
                    <a:pt x="12" y="163"/>
                  </a:cubicBezTo>
                  <a:cubicBezTo>
                    <a:pt x="5" y="156"/>
                    <a:pt x="0" y="146"/>
                    <a:pt x="0" y="134"/>
                  </a:cubicBezTo>
                  <a:cubicBezTo>
                    <a:pt x="0" y="41"/>
                    <a:pt x="0" y="41"/>
                    <a:pt x="0" y="41"/>
                  </a:cubicBezTo>
                  <a:cubicBezTo>
                    <a:pt x="0" y="19"/>
                    <a:pt x="19" y="0"/>
                    <a:pt x="41" y="0"/>
                  </a:cubicBezTo>
                  <a:cubicBezTo>
                    <a:pt x="64" y="0"/>
                    <a:pt x="82" y="19"/>
                    <a:pt x="82"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66" name="Freeform 466"/>
            <p:cNvSpPr/>
            <p:nvPr/>
          </p:nvSpPr>
          <p:spPr bwMode="auto">
            <a:xfrm>
              <a:off x="5635626" y="2449513"/>
              <a:ext cx="285750" cy="744538"/>
            </a:xfrm>
            <a:custGeom>
              <a:avLst/>
              <a:gdLst>
                <a:gd name="T0" fmla="*/ 76 w 76"/>
                <a:gd name="T1" fmla="*/ 0 h 198"/>
                <a:gd name="T2" fmla="*/ 76 w 76"/>
                <a:gd name="T3" fmla="*/ 198 h 198"/>
                <a:gd name="T4" fmla="*/ 51 w 76"/>
                <a:gd name="T5" fmla="*/ 198 h 198"/>
                <a:gd name="T6" fmla="*/ 0 w 76"/>
                <a:gd name="T7" fmla="*/ 157 h 198"/>
                <a:gd name="T8" fmla="*/ 0 w 76"/>
                <a:gd name="T9" fmla="*/ 40 h 198"/>
                <a:gd name="T10" fmla="*/ 51 w 76"/>
                <a:gd name="T11" fmla="*/ 0 h 198"/>
                <a:gd name="T12" fmla="*/ 76 w 76"/>
                <a:gd name="T13" fmla="*/ 0 h 198"/>
              </a:gdLst>
              <a:ahLst/>
              <a:cxnLst>
                <a:cxn ang="0">
                  <a:pos x="T0" y="T1"/>
                </a:cxn>
                <a:cxn ang="0">
                  <a:pos x="T2" y="T3"/>
                </a:cxn>
                <a:cxn ang="0">
                  <a:pos x="T4" y="T5"/>
                </a:cxn>
                <a:cxn ang="0">
                  <a:pos x="T6" y="T7"/>
                </a:cxn>
                <a:cxn ang="0">
                  <a:pos x="T8" y="T9"/>
                </a:cxn>
                <a:cxn ang="0">
                  <a:pos x="T10" y="T11"/>
                </a:cxn>
                <a:cxn ang="0">
                  <a:pos x="T12" y="T13"/>
                </a:cxn>
              </a:cxnLst>
              <a:rect l="0" t="0" r="r" b="b"/>
              <a:pathLst>
                <a:path w="76" h="198">
                  <a:moveTo>
                    <a:pt x="76" y="0"/>
                  </a:moveTo>
                  <a:cubicBezTo>
                    <a:pt x="76" y="198"/>
                    <a:pt x="76" y="198"/>
                    <a:pt x="76" y="198"/>
                  </a:cubicBezTo>
                  <a:cubicBezTo>
                    <a:pt x="51" y="198"/>
                    <a:pt x="51" y="198"/>
                    <a:pt x="51" y="198"/>
                  </a:cubicBezTo>
                  <a:cubicBezTo>
                    <a:pt x="23" y="198"/>
                    <a:pt x="0" y="180"/>
                    <a:pt x="0" y="157"/>
                  </a:cubicBezTo>
                  <a:cubicBezTo>
                    <a:pt x="0" y="40"/>
                    <a:pt x="0" y="40"/>
                    <a:pt x="0" y="40"/>
                  </a:cubicBezTo>
                  <a:cubicBezTo>
                    <a:pt x="0" y="18"/>
                    <a:pt x="23" y="0"/>
                    <a:pt x="51" y="0"/>
                  </a:cubicBez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67" name="Freeform 467"/>
            <p:cNvSpPr/>
            <p:nvPr/>
          </p:nvSpPr>
          <p:spPr bwMode="auto">
            <a:xfrm>
              <a:off x="3951288" y="1539876"/>
              <a:ext cx="571500" cy="587375"/>
            </a:xfrm>
            <a:custGeom>
              <a:avLst/>
              <a:gdLst>
                <a:gd name="T0" fmla="*/ 140 w 152"/>
                <a:gd name="T1" fmla="*/ 82 h 156"/>
                <a:gd name="T2" fmla="*/ 152 w 152"/>
                <a:gd name="T3" fmla="*/ 111 h 156"/>
                <a:gd name="T4" fmla="*/ 140 w 152"/>
                <a:gd name="T5" fmla="*/ 140 h 156"/>
                <a:gd name="T6" fmla="*/ 82 w 152"/>
                <a:gd name="T7" fmla="*/ 140 h 156"/>
                <a:gd name="T8" fmla="*/ 16 w 152"/>
                <a:gd name="T9" fmla="*/ 74 h 156"/>
                <a:gd name="T10" fmla="*/ 16 w 152"/>
                <a:gd name="T11" fmla="*/ 16 h 156"/>
                <a:gd name="T12" fmla="*/ 74 w 152"/>
                <a:gd name="T13" fmla="*/ 16 h 156"/>
                <a:gd name="T14" fmla="*/ 140 w 152"/>
                <a:gd name="T15" fmla="*/ 82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56">
                  <a:moveTo>
                    <a:pt x="140" y="82"/>
                  </a:moveTo>
                  <a:cubicBezTo>
                    <a:pt x="148" y="90"/>
                    <a:pt x="152" y="100"/>
                    <a:pt x="152" y="111"/>
                  </a:cubicBezTo>
                  <a:cubicBezTo>
                    <a:pt x="152" y="121"/>
                    <a:pt x="148" y="132"/>
                    <a:pt x="140" y="140"/>
                  </a:cubicBezTo>
                  <a:cubicBezTo>
                    <a:pt x="124" y="156"/>
                    <a:pt x="98" y="156"/>
                    <a:pt x="82" y="140"/>
                  </a:cubicBezTo>
                  <a:cubicBezTo>
                    <a:pt x="16" y="74"/>
                    <a:pt x="16" y="74"/>
                    <a:pt x="16" y="74"/>
                  </a:cubicBezTo>
                  <a:cubicBezTo>
                    <a:pt x="0" y="58"/>
                    <a:pt x="0" y="32"/>
                    <a:pt x="16" y="16"/>
                  </a:cubicBezTo>
                  <a:cubicBezTo>
                    <a:pt x="32" y="0"/>
                    <a:pt x="58" y="0"/>
                    <a:pt x="74" y="16"/>
                  </a:cubicBezTo>
                  <a:lnTo>
                    <a:pt x="140"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268" name="Freeform 468"/>
            <p:cNvSpPr/>
            <p:nvPr/>
          </p:nvSpPr>
          <p:spPr bwMode="auto">
            <a:xfrm>
              <a:off x="3294063" y="3122613"/>
              <a:ext cx="657225" cy="307975"/>
            </a:xfrm>
            <a:custGeom>
              <a:avLst/>
              <a:gdLst>
                <a:gd name="T0" fmla="*/ 134 w 175"/>
                <a:gd name="T1" fmla="*/ 0 h 82"/>
                <a:gd name="T2" fmla="*/ 175 w 175"/>
                <a:gd name="T3" fmla="*/ 41 h 82"/>
                <a:gd name="T4" fmla="*/ 134 w 175"/>
                <a:gd name="T5" fmla="*/ 82 h 82"/>
                <a:gd name="T6" fmla="*/ 41 w 175"/>
                <a:gd name="T7" fmla="*/ 82 h 82"/>
                <a:gd name="T8" fmla="*/ 0 w 175"/>
                <a:gd name="T9" fmla="*/ 41 h 82"/>
                <a:gd name="T10" fmla="*/ 12 w 175"/>
                <a:gd name="T11" fmla="*/ 12 h 82"/>
                <a:gd name="T12" fmla="*/ 41 w 175"/>
                <a:gd name="T13" fmla="*/ 0 h 82"/>
                <a:gd name="T14" fmla="*/ 134 w 175"/>
                <a:gd name="T15" fmla="*/ 0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2">
                  <a:moveTo>
                    <a:pt x="134" y="0"/>
                  </a:moveTo>
                  <a:cubicBezTo>
                    <a:pt x="156" y="0"/>
                    <a:pt x="175" y="19"/>
                    <a:pt x="175" y="41"/>
                  </a:cubicBezTo>
                  <a:cubicBezTo>
                    <a:pt x="175" y="64"/>
                    <a:pt x="156" y="82"/>
                    <a:pt x="134" y="82"/>
                  </a:cubicBezTo>
                  <a:cubicBezTo>
                    <a:pt x="41" y="82"/>
                    <a:pt x="41" y="82"/>
                    <a:pt x="41" y="82"/>
                  </a:cubicBezTo>
                  <a:cubicBezTo>
                    <a:pt x="18" y="82"/>
                    <a:pt x="0" y="64"/>
                    <a:pt x="0" y="41"/>
                  </a:cubicBezTo>
                  <a:cubicBezTo>
                    <a:pt x="0" y="30"/>
                    <a:pt x="4" y="20"/>
                    <a:pt x="12" y="12"/>
                  </a:cubicBezTo>
                  <a:cubicBezTo>
                    <a:pt x="19" y="5"/>
                    <a:pt x="29" y="0"/>
                    <a:pt x="41" y="0"/>
                  </a:cubicBezTo>
                  <a:lnTo>
                    <a:pt x="1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grpSp>
      <p:sp>
        <p:nvSpPr>
          <p:cNvPr id="9254" name="矩形 6"/>
          <p:cNvSpPr/>
          <p:nvPr/>
        </p:nvSpPr>
        <p:spPr>
          <a:xfrm>
            <a:off x="7326313" y="5145088"/>
            <a:ext cx="1500187" cy="400050"/>
          </a:xfrm>
          <a:prstGeom prst="rect">
            <a:avLst/>
          </a:prstGeom>
          <a:noFill/>
          <a:ln w="9525">
            <a:noFill/>
          </a:ln>
        </p:spPr>
        <p:txBody>
          <a:bodyPr wrap="square" anchor="t">
            <a:spAutoFit/>
          </a:bodyPr>
          <a:lstStyle/>
          <a:p>
            <a:r>
              <a:rPr lang="zh-CN" altLang="en-US" sz="2000" b="1" dirty="0">
                <a:solidFill>
                  <a:srgbClr val="595959"/>
                </a:solidFill>
                <a:latin typeface="幼圆" panose="02010509060101010101" pitchFamily="49" charset="-122"/>
                <a:ea typeface="幼圆" panose="02010509060101010101" pitchFamily="49" charset="-122"/>
              </a:rPr>
              <a:t>问题答疑</a:t>
            </a:r>
            <a:endParaRPr lang="zh-CN" altLang="en-US" sz="2000" b="1" dirty="0">
              <a:solidFill>
                <a:srgbClr val="595959"/>
              </a:solidFill>
              <a:latin typeface="幼圆" panose="02010509060101010101" pitchFamily="49" charset="-122"/>
              <a:ea typeface="幼圆" panose="02010509060101010101" pitchFamily="49" charset="-122"/>
            </a:endParaRPr>
          </a:p>
        </p:txBody>
      </p:sp>
      <p:grpSp>
        <p:nvGrpSpPr>
          <p:cNvPr id="9255" name="组合 61"/>
          <p:cNvGrpSpPr/>
          <p:nvPr/>
        </p:nvGrpSpPr>
        <p:grpSpPr>
          <a:xfrm>
            <a:off x="7400925" y="3884613"/>
            <a:ext cx="969963" cy="1117600"/>
            <a:chOff x="789153" y="2729597"/>
            <a:chExt cx="1202093" cy="1388087"/>
          </a:xfrm>
        </p:grpSpPr>
        <p:grpSp>
          <p:nvGrpSpPr>
            <p:cNvPr id="9256" name="组合 189"/>
            <p:cNvGrpSpPr/>
            <p:nvPr/>
          </p:nvGrpSpPr>
          <p:grpSpPr>
            <a:xfrm>
              <a:off x="789153" y="2729597"/>
              <a:ext cx="1202093" cy="1388087"/>
              <a:chOff x="3273692" y="1099961"/>
              <a:chExt cx="1202093" cy="1388087"/>
            </a:xfrm>
          </p:grpSpPr>
          <p:sp>
            <p:nvSpPr>
              <p:cNvPr id="9257" name="Freeform 14"/>
              <p:cNvSpPr/>
              <p:nvPr/>
            </p:nvSpPr>
            <p:spPr>
              <a:xfrm>
                <a:off x="3345550" y="1141029"/>
                <a:ext cx="529701" cy="237166"/>
              </a:xfrm>
              <a:custGeom>
                <a:avLst/>
                <a:gdLst/>
                <a:ahLst/>
                <a:cxnLst>
                  <a:cxn ang="0">
                    <a:pos x="0" y="237166"/>
                  </a:cxn>
                  <a:cxn ang="0">
                    <a:pos x="408567" y="0"/>
                  </a:cxn>
                  <a:cxn ang="0">
                    <a:pos x="529701" y="0"/>
                  </a:cxn>
                  <a:cxn ang="0">
                    <a:pos x="529701" y="237166"/>
                  </a:cxn>
                  <a:cxn ang="0">
                    <a:pos x="0" y="237166"/>
                  </a:cxn>
                </a:cxnLst>
                <a:rect l="0" t="0" r="0" b="0"/>
                <a:pathLst>
                  <a:path w="516" h="231">
                    <a:moveTo>
                      <a:pt x="0" y="231"/>
                    </a:moveTo>
                    <a:lnTo>
                      <a:pt x="398" y="0"/>
                    </a:lnTo>
                    <a:lnTo>
                      <a:pt x="516" y="0"/>
                    </a:lnTo>
                    <a:lnTo>
                      <a:pt x="516" y="231"/>
                    </a:lnTo>
                    <a:lnTo>
                      <a:pt x="0" y="231"/>
                    </a:lnTo>
                    <a:close/>
                  </a:path>
                </a:pathLst>
              </a:custGeom>
              <a:solidFill>
                <a:srgbClr val="5F6524"/>
              </a:solidFill>
              <a:ln w="9525">
                <a:noFill/>
              </a:ln>
            </p:spPr>
            <p:txBody>
              <a:bodyPr/>
              <a:lstStyle/>
              <a:p>
                <a:endParaRPr lang="zh-CN" altLang="en-US"/>
              </a:p>
            </p:txBody>
          </p:sp>
          <p:sp>
            <p:nvSpPr>
              <p:cNvPr id="9258" name="Freeform 15"/>
              <p:cNvSpPr/>
              <p:nvPr/>
            </p:nvSpPr>
            <p:spPr>
              <a:xfrm>
                <a:off x="3273692" y="1099961"/>
                <a:ext cx="1202093" cy="1388087"/>
              </a:xfrm>
              <a:custGeom>
                <a:avLst/>
                <a:gdLst/>
                <a:ahLst/>
                <a:cxnLst>
                  <a:cxn ang="0">
                    <a:pos x="0" y="1041065"/>
                  </a:cxn>
                  <a:cxn ang="0">
                    <a:pos x="0" y="347021"/>
                  </a:cxn>
                  <a:cxn ang="0">
                    <a:pos x="601559" y="0"/>
                  </a:cxn>
                  <a:cxn ang="0">
                    <a:pos x="1202093" y="347021"/>
                  </a:cxn>
                  <a:cxn ang="0">
                    <a:pos x="1202093" y="1041065"/>
                  </a:cxn>
                  <a:cxn ang="0">
                    <a:pos x="601559" y="1388087"/>
                  </a:cxn>
                  <a:cxn ang="0">
                    <a:pos x="0" y="1041065"/>
                  </a:cxn>
                </a:cxnLst>
                <a:rect l="0" t="0" r="0" b="0"/>
                <a:pathLst>
                  <a:path w="1171" h="1352">
                    <a:moveTo>
                      <a:pt x="0" y="1014"/>
                    </a:moveTo>
                    <a:lnTo>
                      <a:pt x="0" y="338"/>
                    </a:lnTo>
                    <a:lnTo>
                      <a:pt x="586" y="0"/>
                    </a:lnTo>
                    <a:lnTo>
                      <a:pt x="1171" y="338"/>
                    </a:lnTo>
                    <a:lnTo>
                      <a:pt x="1171" y="1014"/>
                    </a:lnTo>
                    <a:lnTo>
                      <a:pt x="586" y="1352"/>
                    </a:lnTo>
                    <a:lnTo>
                      <a:pt x="0" y="1014"/>
                    </a:lnTo>
                    <a:close/>
                  </a:path>
                </a:pathLst>
              </a:custGeom>
              <a:solidFill>
                <a:srgbClr val="1D85C5"/>
              </a:solidFill>
              <a:ln w="9525">
                <a:noFill/>
              </a:ln>
            </p:spPr>
            <p:txBody>
              <a:bodyPr/>
              <a:lstStyle/>
              <a:p>
                <a:endParaRPr lang="zh-CN" altLang="en-US"/>
              </a:p>
            </p:txBody>
          </p:sp>
          <p:sp>
            <p:nvSpPr>
              <p:cNvPr id="69" name="Freeform 16"/>
              <p:cNvSpPr/>
              <p:nvPr/>
            </p:nvSpPr>
            <p:spPr bwMode="auto">
              <a:xfrm>
                <a:off x="3345551" y="1141029"/>
                <a:ext cx="408568" cy="441478"/>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rgbClr val="92D05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fontAlgn="auto"/>
                <a:endParaRPr lang="zh-CN" altLang="en-US" strike="noStrike" noProof="1">
                  <a:solidFill>
                    <a:schemeClr val="lt1"/>
                  </a:solidFill>
                </a:endParaRPr>
              </a:p>
            </p:txBody>
          </p:sp>
        </p:grpSp>
        <p:sp>
          <p:nvSpPr>
            <p:cNvPr id="9260" name="TextBox 63"/>
            <p:cNvSpPr txBox="1"/>
            <p:nvPr/>
          </p:nvSpPr>
          <p:spPr>
            <a:xfrm>
              <a:off x="883282" y="2889012"/>
              <a:ext cx="948647" cy="381796"/>
            </a:xfrm>
            <a:prstGeom prst="rect">
              <a:avLst/>
            </a:prstGeom>
            <a:noFill/>
            <a:ln w="9525">
              <a:noFill/>
            </a:ln>
          </p:spPr>
          <p:txBody>
            <a:bodyPr wrap="square" anchor="t">
              <a:spAutoFit/>
            </a:bodyPr>
            <a:lstStyle/>
            <a:p>
              <a:r>
                <a:rPr lang="en-US" altLang="zh-CN" sz="1400" dirty="0">
                  <a:solidFill>
                    <a:srgbClr val="FFFFFF"/>
                  </a:solidFill>
                  <a:latin typeface="Impact" panose="020B0806030902050204" pitchFamily="34" charset="0"/>
                  <a:ea typeface="方正兰亭中黑_GBK" pitchFamily="2" charset="-122"/>
                </a:rPr>
                <a:t>04</a:t>
              </a:r>
              <a:endParaRPr lang="zh-CN" altLang="en-US" sz="1400" dirty="0">
                <a:solidFill>
                  <a:srgbClr val="FFFFFF"/>
                </a:solidFill>
                <a:latin typeface="Impact" panose="020B0806030902050204" pitchFamily="34" charset="0"/>
                <a:ea typeface="方正兰亭中黑_GBK" pitchFamily="2" charset="-122"/>
              </a:endParaRPr>
            </a:p>
          </p:txBody>
        </p:sp>
      </p:grpSp>
      <p:grpSp>
        <p:nvGrpSpPr>
          <p:cNvPr id="70" name="组合 69"/>
          <p:cNvGrpSpPr/>
          <p:nvPr/>
        </p:nvGrpSpPr>
        <p:grpSpPr>
          <a:xfrm>
            <a:off x="7675792" y="4286412"/>
            <a:ext cx="423972" cy="382644"/>
            <a:chOff x="5710238" y="3049588"/>
            <a:chExt cx="771526" cy="754062"/>
          </a:xfrm>
          <a:solidFill>
            <a:schemeClr val="bg1"/>
          </a:solidFill>
        </p:grpSpPr>
        <p:sp>
          <p:nvSpPr>
            <p:cNvPr id="71" name="Freeform 355"/>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72" name="Freeform 356"/>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73"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sp>
          <p:nvSpPr>
            <p:cNvPr id="75" name="Freeform 358"/>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strike="noStrike" noProof="1">
                <a:solidFill>
                  <a:prstClr val="black"/>
                </a:solidFill>
                <a:latin typeface="Calibri" panose="020F0502020204030204"/>
                <a:ea typeface="宋体" panose="02010600030101010101" pitchFamily="2" charset="-122"/>
              </a:endParaRPr>
            </a:p>
          </p:txBody>
        </p:sp>
      </p:gr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流程图: 联系 39"/>
          <p:cNvSpPr/>
          <p:nvPr/>
        </p:nvSpPr>
        <p:spPr>
          <a:xfrm>
            <a:off x="7295608" y="1520825"/>
            <a:ext cx="1785938" cy="17859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endParaRPr lang="en-US" altLang="zh-CN" noProof="1" smtClean="0">
              <a:latin typeface="+mj-ea"/>
              <a:ea typeface="+mj-ea"/>
            </a:endParaRPr>
          </a:p>
          <a:p>
            <a:pPr algn="ctr" fontAlgn="auto"/>
            <a:r>
              <a:rPr lang="zh-CN" altLang="en-US" noProof="1" smtClean="0">
                <a:latin typeface="+mj-ea"/>
                <a:ea typeface="+mj-ea"/>
              </a:rPr>
              <a:t>免费专升本</a:t>
            </a:r>
            <a:endParaRPr lang="zh-CN" altLang="en-US" strike="noStrike" noProof="1">
              <a:latin typeface="+mj-ea"/>
              <a:ea typeface="+mj-ea"/>
            </a:endParaRPr>
          </a:p>
        </p:txBody>
      </p:sp>
      <p:sp>
        <p:nvSpPr>
          <p:cNvPr id="43009" name="标题 1"/>
          <p:cNvSpPr>
            <a:spLocks noGrp="1"/>
          </p:cNvSpPr>
          <p:nvPr>
            <p:ph type="title"/>
          </p:nvPr>
        </p:nvSpPr>
        <p:spPr/>
        <p:txBody>
          <a:bodyPr vert="horz" lIns="91440" tIns="45720" rIns="91440" bIns="45720" anchor="ctr"/>
          <a:lstStyle/>
          <a:p>
            <a:r>
              <a:rPr lang="zh-CN" altLang="en-US" sz="2400" dirty="0">
                <a:latin typeface="微软雅黑" panose="020B0503020204020204" pitchFamily="34" charset="-122"/>
                <a:ea typeface="微软雅黑" panose="020B0503020204020204" pitchFamily="34" charset="-122"/>
              </a:rPr>
              <a:t>员工福利</a:t>
            </a:r>
            <a:endParaRPr lang="zh-CN" altLang="en-US" sz="2400" dirty="0">
              <a:latin typeface="微软雅黑" panose="020B0503020204020204" pitchFamily="34" charset="-122"/>
              <a:ea typeface="微软雅黑" panose="020B0503020204020204" pitchFamily="34" charset="-122"/>
            </a:endParaRPr>
          </a:p>
        </p:txBody>
      </p:sp>
      <p:sp>
        <p:nvSpPr>
          <p:cNvPr id="4" name="椭圆 3"/>
          <p:cNvSpPr/>
          <p:nvPr/>
        </p:nvSpPr>
        <p:spPr>
          <a:xfrm>
            <a:off x="1825625" y="3759200"/>
            <a:ext cx="1357313" cy="128587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 name="Freeform 16"/>
          <p:cNvSpPr>
            <a:spLocks noEditPoints="1"/>
          </p:cNvSpPr>
          <p:nvPr/>
        </p:nvSpPr>
        <p:spPr>
          <a:xfrm>
            <a:off x="2325688" y="4044950"/>
            <a:ext cx="412750" cy="452438"/>
          </a:xfrm>
          <a:custGeom>
            <a:avLst/>
            <a:gdLst/>
            <a:ahLst/>
            <a:cxnLst>
              <a:cxn ang="0">
                <a:pos x="267924" y="0"/>
              </a:cxn>
              <a:cxn ang="0">
                <a:pos x="317387" y="49338"/>
              </a:cxn>
              <a:cxn ang="0">
                <a:pos x="280290" y="164460"/>
              </a:cxn>
              <a:cxn ang="0">
                <a:pos x="276168" y="41115"/>
              </a:cxn>
              <a:cxn ang="0">
                <a:pos x="115413" y="37003"/>
              </a:cxn>
              <a:cxn ang="0">
                <a:pos x="115413" y="65784"/>
              </a:cxn>
              <a:cxn ang="0">
                <a:pos x="103048" y="98676"/>
              </a:cxn>
              <a:cxn ang="0">
                <a:pos x="74194" y="106899"/>
              </a:cxn>
              <a:cxn ang="0">
                <a:pos x="37097" y="102787"/>
              </a:cxn>
              <a:cxn ang="0">
                <a:pos x="41219" y="357702"/>
              </a:cxn>
              <a:cxn ang="0">
                <a:pos x="49463" y="361813"/>
              </a:cxn>
              <a:cxn ang="0">
                <a:pos x="181364" y="398817"/>
              </a:cxn>
              <a:cxn ang="0">
                <a:pos x="16487" y="382371"/>
              </a:cxn>
              <a:cxn ang="0">
                <a:pos x="16487" y="382371"/>
              </a:cxn>
              <a:cxn ang="0">
                <a:pos x="0" y="90453"/>
              </a:cxn>
              <a:cxn ang="0">
                <a:pos x="8243" y="78118"/>
              </a:cxn>
              <a:cxn ang="0">
                <a:pos x="86560" y="0"/>
              </a:cxn>
              <a:cxn ang="0">
                <a:pos x="370972" y="185018"/>
              </a:cxn>
              <a:cxn ang="0">
                <a:pos x="346241" y="160349"/>
              </a:cxn>
              <a:cxn ang="0">
                <a:pos x="342119" y="193241"/>
              </a:cxn>
              <a:cxn ang="0">
                <a:pos x="387460" y="217910"/>
              </a:cxn>
              <a:cxn ang="0">
                <a:pos x="354485" y="333032"/>
              </a:cxn>
              <a:cxn ang="0">
                <a:pos x="412192" y="209687"/>
              </a:cxn>
              <a:cxn ang="0">
                <a:pos x="370972" y="185018"/>
              </a:cxn>
              <a:cxn ang="0">
                <a:pos x="222583" y="345367"/>
              </a:cxn>
              <a:cxn ang="0">
                <a:pos x="370972" y="226133"/>
              </a:cxn>
              <a:cxn ang="0">
                <a:pos x="214339" y="357702"/>
              </a:cxn>
              <a:cxn ang="0">
                <a:pos x="210217" y="423486"/>
              </a:cxn>
              <a:cxn ang="0">
                <a:pos x="214339" y="452267"/>
              </a:cxn>
              <a:cxn ang="0">
                <a:pos x="230827" y="435820"/>
              </a:cxn>
              <a:cxn ang="0">
                <a:pos x="214339" y="357702"/>
              </a:cxn>
              <a:cxn ang="0">
                <a:pos x="74194" y="246691"/>
              </a:cxn>
              <a:cxn ang="0">
                <a:pos x="123657" y="230245"/>
              </a:cxn>
              <a:cxn ang="0">
                <a:pos x="74194" y="176795"/>
              </a:cxn>
              <a:cxn ang="0">
                <a:pos x="247315" y="197352"/>
              </a:cxn>
              <a:cxn ang="0">
                <a:pos x="74194" y="176795"/>
              </a:cxn>
              <a:cxn ang="0">
                <a:pos x="74194" y="148014"/>
              </a:cxn>
              <a:cxn ang="0">
                <a:pos x="247315" y="127457"/>
              </a:cxn>
              <a:cxn ang="0">
                <a:pos x="152511" y="78118"/>
              </a:cxn>
              <a:cxn ang="0">
                <a:pos x="247315" y="98676"/>
              </a:cxn>
              <a:cxn ang="0">
                <a:pos x="152511" y="78118"/>
              </a:cxn>
              <a:cxn ang="0">
                <a:pos x="57706" y="86341"/>
              </a:cxn>
              <a:cxn ang="0">
                <a:pos x="74194" y="90453"/>
              </a:cxn>
              <a:cxn ang="0">
                <a:pos x="82438" y="90453"/>
              </a:cxn>
              <a:cxn ang="0">
                <a:pos x="98926" y="74007"/>
              </a:cxn>
              <a:cxn ang="0">
                <a:pos x="98926" y="69895"/>
              </a:cxn>
              <a:cxn ang="0">
                <a:pos x="94804" y="49338"/>
              </a:cxn>
              <a:cxn ang="0">
                <a:pos x="49463" y="86341"/>
              </a:cxn>
            </a:cxnLst>
            <a:rect l="0" t="0" r="0" b="0"/>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chemeClr val="bg1"/>
          </a:solidFill>
          <a:ln w="9525">
            <a:noFill/>
          </a:ln>
        </p:spPr>
        <p:txBody>
          <a:bodyPr/>
          <a:lstStyle/>
          <a:p>
            <a:endParaRPr lang="zh-CN" altLang="en-US"/>
          </a:p>
        </p:txBody>
      </p:sp>
      <p:sp>
        <p:nvSpPr>
          <p:cNvPr id="12" name="TextBox 11"/>
          <p:cNvSpPr txBox="1"/>
          <p:nvPr/>
        </p:nvSpPr>
        <p:spPr>
          <a:xfrm>
            <a:off x="2111375" y="4473575"/>
            <a:ext cx="714375" cy="40005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培训</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3040063" y="3259138"/>
            <a:ext cx="1785937" cy="1785937"/>
            <a:chOff x="2254230" y="3187699"/>
            <a:chExt cx="1785950" cy="1785950"/>
          </a:xfrm>
        </p:grpSpPr>
        <p:sp>
          <p:nvSpPr>
            <p:cNvPr id="10" name="流程图: 联系 9"/>
            <p:cNvSpPr/>
            <p:nvPr/>
          </p:nvSpPr>
          <p:spPr>
            <a:xfrm>
              <a:off x="2254230" y="3187699"/>
              <a:ext cx="1785950" cy="17859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3015" name="Freeform 54"/>
            <p:cNvSpPr>
              <a:spLocks noEditPoints="1"/>
            </p:cNvSpPr>
            <p:nvPr/>
          </p:nvSpPr>
          <p:spPr>
            <a:xfrm>
              <a:off x="2825734" y="3544889"/>
              <a:ext cx="520081" cy="676965"/>
            </a:xfrm>
            <a:custGeom>
              <a:avLst/>
              <a:gdLst/>
              <a:ahLst/>
              <a:cxnLst>
                <a:cxn ang="0">
                  <a:pos x="392788" y="262050"/>
                </a:cxn>
                <a:cxn ang="0">
                  <a:pos x="363693" y="349401"/>
                </a:cxn>
                <a:cxn ang="0">
                  <a:pos x="334597" y="258411"/>
                </a:cxn>
                <a:cxn ang="0">
                  <a:pos x="320049" y="236573"/>
                </a:cxn>
                <a:cxn ang="0">
                  <a:pos x="312775" y="276609"/>
                </a:cxn>
                <a:cxn ang="0">
                  <a:pos x="254585" y="276609"/>
                </a:cxn>
                <a:cxn ang="0">
                  <a:pos x="265495" y="218375"/>
                </a:cxn>
                <a:cxn ang="0">
                  <a:pos x="163661" y="218375"/>
                </a:cxn>
                <a:cxn ang="0">
                  <a:pos x="0" y="520462"/>
                </a:cxn>
                <a:cxn ang="0">
                  <a:pos x="101834" y="676965"/>
                </a:cxn>
                <a:cxn ang="0">
                  <a:pos x="520081" y="575056"/>
                </a:cxn>
                <a:cxn ang="0">
                  <a:pos x="483711" y="382157"/>
                </a:cxn>
                <a:cxn ang="0">
                  <a:pos x="283680" y="622371"/>
                </a:cxn>
                <a:cxn ang="0">
                  <a:pos x="236400" y="589614"/>
                </a:cxn>
                <a:cxn ang="0">
                  <a:pos x="189120" y="567777"/>
                </a:cxn>
                <a:cxn ang="0">
                  <a:pos x="218215" y="531381"/>
                </a:cxn>
                <a:cxn ang="0">
                  <a:pos x="280043" y="527741"/>
                </a:cxn>
                <a:cxn ang="0">
                  <a:pos x="192757" y="436751"/>
                </a:cxn>
                <a:cxn ang="0">
                  <a:pos x="240037" y="342122"/>
                </a:cxn>
                <a:cxn ang="0">
                  <a:pos x="283680" y="374878"/>
                </a:cxn>
                <a:cxn ang="0">
                  <a:pos x="327323" y="389436"/>
                </a:cxn>
                <a:cxn ang="0">
                  <a:pos x="298228" y="429472"/>
                </a:cxn>
                <a:cxn ang="0">
                  <a:pos x="247311" y="433112"/>
                </a:cxn>
                <a:cxn ang="0">
                  <a:pos x="330960" y="524101"/>
                </a:cxn>
                <a:cxn ang="0">
                  <a:pos x="163661" y="152863"/>
                </a:cxn>
                <a:cxn ang="0">
                  <a:pos x="181846" y="32756"/>
                </a:cxn>
                <a:cxn ang="0">
                  <a:pos x="338234" y="32756"/>
                </a:cxn>
                <a:cxn ang="0">
                  <a:pos x="356419" y="152863"/>
                </a:cxn>
                <a:cxn ang="0">
                  <a:pos x="363693" y="203817"/>
                </a:cxn>
                <a:cxn ang="0">
                  <a:pos x="378240" y="258411"/>
                </a:cxn>
                <a:cxn ang="0">
                  <a:pos x="363693" y="334842"/>
                </a:cxn>
                <a:cxn ang="0">
                  <a:pos x="349145" y="258411"/>
                </a:cxn>
                <a:cxn ang="0">
                  <a:pos x="320049" y="222015"/>
                </a:cxn>
                <a:cxn ang="0">
                  <a:pos x="298228" y="258411"/>
                </a:cxn>
                <a:cxn ang="0">
                  <a:pos x="283680" y="291167"/>
                </a:cxn>
                <a:cxn ang="0">
                  <a:pos x="269132" y="258411"/>
                </a:cxn>
                <a:cxn ang="0">
                  <a:pos x="160024" y="203817"/>
                </a:cxn>
                <a:cxn ang="0">
                  <a:pos x="160024" y="174700"/>
                </a:cxn>
                <a:cxn ang="0">
                  <a:pos x="320049" y="163781"/>
                </a:cxn>
                <a:cxn ang="0">
                  <a:pos x="363693" y="174700"/>
                </a:cxn>
                <a:cxn ang="0">
                  <a:pos x="363693" y="203817"/>
                </a:cxn>
              </a:cxnLst>
              <a:rect l="0" t="0" r="0" b="0"/>
              <a:pathLst>
                <a:path w="143" h="186">
                  <a:moveTo>
                    <a:pt x="133" y="105"/>
                  </a:moveTo>
                  <a:cubicBezTo>
                    <a:pt x="108" y="72"/>
                    <a:pt x="108" y="72"/>
                    <a:pt x="108" y="72"/>
                  </a:cubicBezTo>
                  <a:cubicBezTo>
                    <a:pt x="108" y="88"/>
                    <a:pt x="108" y="88"/>
                    <a:pt x="108" y="88"/>
                  </a:cubicBezTo>
                  <a:cubicBezTo>
                    <a:pt x="108" y="92"/>
                    <a:pt x="104" y="96"/>
                    <a:pt x="100" y="96"/>
                  </a:cubicBezTo>
                  <a:cubicBezTo>
                    <a:pt x="95" y="96"/>
                    <a:pt x="92" y="92"/>
                    <a:pt x="92" y="88"/>
                  </a:cubicBezTo>
                  <a:cubicBezTo>
                    <a:pt x="92" y="71"/>
                    <a:pt x="92" y="71"/>
                    <a:pt x="92" y="71"/>
                  </a:cubicBezTo>
                  <a:cubicBezTo>
                    <a:pt x="92" y="70"/>
                    <a:pt x="91" y="67"/>
                    <a:pt x="90" y="64"/>
                  </a:cubicBezTo>
                  <a:cubicBezTo>
                    <a:pt x="89" y="65"/>
                    <a:pt x="89" y="65"/>
                    <a:pt x="88" y="65"/>
                  </a:cubicBezTo>
                  <a:cubicBezTo>
                    <a:pt x="87" y="67"/>
                    <a:pt x="86" y="70"/>
                    <a:pt x="86" y="71"/>
                  </a:cubicBezTo>
                  <a:cubicBezTo>
                    <a:pt x="86" y="76"/>
                    <a:pt x="86" y="76"/>
                    <a:pt x="86" y="76"/>
                  </a:cubicBezTo>
                  <a:cubicBezTo>
                    <a:pt x="86" y="81"/>
                    <a:pt x="83" y="84"/>
                    <a:pt x="78" y="84"/>
                  </a:cubicBezTo>
                  <a:cubicBezTo>
                    <a:pt x="74" y="84"/>
                    <a:pt x="70" y="81"/>
                    <a:pt x="70" y="76"/>
                  </a:cubicBezTo>
                  <a:cubicBezTo>
                    <a:pt x="70" y="71"/>
                    <a:pt x="70" y="71"/>
                    <a:pt x="70" y="71"/>
                  </a:cubicBezTo>
                  <a:cubicBezTo>
                    <a:pt x="70" y="68"/>
                    <a:pt x="71" y="64"/>
                    <a:pt x="73" y="60"/>
                  </a:cubicBezTo>
                  <a:cubicBezTo>
                    <a:pt x="65" y="60"/>
                    <a:pt x="65" y="60"/>
                    <a:pt x="65" y="60"/>
                  </a:cubicBezTo>
                  <a:cubicBezTo>
                    <a:pt x="45" y="60"/>
                    <a:pt x="45" y="60"/>
                    <a:pt x="45" y="60"/>
                  </a:cubicBezTo>
                  <a:cubicBezTo>
                    <a:pt x="10" y="105"/>
                    <a:pt x="10" y="105"/>
                    <a:pt x="10" y="105"/>
                  </a:cubicBezTo>
                  <a:cubicBezTo>
                    <a:pt x="4" y="115"/>
                    <a:pt x="0" y="132"/>
                    <a:pt x="0" y="143"/>
                  </a:cubicBezTo>
                  <a:cubicBezTo>
                    <a:pt x="0" y="158"/>
                    <a:pt x="0" y="158"/>
                    <a:pt x="0" y="158"/>
                  </a:cubicBezTo>
                  <a:cubicBezTo>
                    <a:pt x="0" y="169"/>
                    <a:pt x="17" y="186"/>
                    <a:pt x="28" y="186"/>
                  </a:cubicBezTo>
                  <a:cubicBezTo>
                    <a:pt x="115" y="186"/>
                    <a:pt x="115" y="186"/>
                    <a:pt x="115" y="186"/>
                  </a:cubicBezTo>
                  <a:cubicBezTo>
                    <a:pt x="126" y="186"/>
                    <a:pt x="143" y="169"/>
                    <a:pt x="143" y="158"/>
                  </a:cubicBezTo>
                  <a:cubicBezTo>
                    <a:pt x="143" y="143"/>
                    <a:pt x="143" y="143"/>
                    <a:pt x="143" y="143"/>
                  </a:cubicBezTo>
                  <a:cubicBezTo>
                    <a:pt x="143" y="132"/>
                    <a:pt x="139" y="115"/>
                    <a:pt x="133" y="105"/>
                  </a:cubicBezTo>
                  <a:close/>
                  <a:moveTo>
                    <a:pt x="78" y="161"/>
                  </a:moveTo>
                  <a:cubicBezTo>
                    <a:pt x="78" y="171"/>
                    <a:pt x="78" y="171"/>
                    <a:pt x="78" y="171"/>
                  </a:cubicBezTo>
                  <a:cubicBezTo>
                    <a:pt x="65" y="171"/>
                    <a:pt x="65" y="171"/>
                    <a:pt x="65" y="171"/>
                  </a:cubicBezTo>
                  <a:cubicBezTo>
                    <a:pt x="65" y="162"/>
                    <a:pt x="65" y="162"/>
                    <a:pt x="65" y="162"/>
                  </a:cubicBezTo>
                  <a:cubicBezTo>
                    <a:pt x="61" y="161"/>
                    <a:pt x="57" y="160"/>
                    <a:pt x="54" y="158"/>
                  </a:cubicBezTo>
                  <a:cubicBezTo>
                    <a:pt x="52" y="156"/>
                    <a:pt x="52" y="156"/>
                    <a:pt x="52" y="156"/>
                  </a:cubicBezTo>
                  <a:cubicBezTo>
                    <a:pt x="56" y="144"/>
                    <a:pt x="56" y="144"/>
                    <a:pt x="56" y="144"/>
                  </a:cubicBezTo>
                  <a:cubicBezTo>
                    <a:pt x="60" y="146"/>
                    <a:pt x="60" y="146"/>
                    <a:pt x="60" y="146"/>
                  </a:cubicBezTo>
                  <a:cubicBezTo>
                    <a:pt x="63" y="148"/>
                    <a:pt x="67" y="149"/>
                    <a:pt x="70" y="149"/>
                  </a:cubicBezTo>
                  <a:cubicBezTo>
                    <a:pt x="74" y="149"/>
                    <a:pt x="77" y="147"/>
                    <a:pt x="77" y="145"/>
                  </a:cubicBezTo>
                  <a:cubicBezTo>
                    <a:pt x="77" y="143"/>
                    <a:pt x="76" y="141"/>
                    <a:pt x="69" y="138"/>
                  </a:cubicBezTo>
                  <a:cubicBezTo>
                    <a:pt x="61" y="135"/>
                    <a:pt x="53" y="130"/>
                    <a:pt x="53" y="120"/>
                  </a:cubicBezTo>
                  <a:cubicBezTo>
                    <a:pt x="53" y="112"/>
                    <a:pt x="58" y="106"/>
                    <a:pt x="66" y="103"/>
                  </a:cubicBezTo>
                  <a:cubicBezTo>
                    <a:pt x="66" y="94"/>
                    <a:pt x="66" y="94"/>
                    <a:pt x="66" y="94"/>
                  </a:cubicBezTo>
                  <a:cubicBezTo>
                    <a:pt x="78" y="94"/>
                    <a:pt x="78" y="94"/>
                    <a:pt x="78" y="94"/>
                  </a:cubicBezTo>
                  <a:cubicBezTo>
                    <a:pt x="78" y="103"/>
                    <a:pt x="78" y="103"/>
                    <a:pt x="78" y="103"/>
                  </a:cubicBezTo>
                  <a:cubicBezTo>
                    <a:pt x="82" y="103"/>
                    <a:pt x="85" y="104"/>
                    <a:pt x="88" y="106"/>
                  </a:cubicBezTo>
                  <a:cubicBezTo>
                    <a:pt x="90" y="107"/>
                    <a:pt x="90" y="107"/>
                    <a:pt x="90" y="107"/>
                  </a:cubicBezTo>
                  <a:cubicBezTo>
                    <a:pt x="86" y="120"/>
                    <a:pt x="86" y="120"/>
                    <a:pt x="86" y="120"/>
                  </a:cubicBezTo>
                  <a:cubicBezTo>
                    <a:pt x="82" y="118"/>
                    <a:pt x="82" y="118"/>
                    <a:pt x="82" y="118"/>
                  </a:cubicBezTo>
                  <a:cubicBezTo>
                    <a:pt x="81" y="117"/>
                    <a:pt x="78" y="115"/>
                    <a:pt x="73" y="115"/>
                  </a:cubicBezTo>
                  <a:cubicBezTo>
                    <a:pt x="70" y="115"/>
                    <a:pt x="68" y="117"/>
                    <a:pt x="68" y="119"/>
                  </a:cubicBezTo>
                  <a:cubicBezTo>
                    <a:pt x="68" y="121"/>
                    <a:pt x="68" y="122"/>
                    <a:pt x="76" y="125"/>
                  </a:cubicBezTo>
                  <a:cubicBezTo>
                    <a:pt x="83" y="128"/>
                    <a:pt x="91" y="133"/>
                    <a:pt x="91" y="144"/>
                  </a:cubicBezTo>
                  <a:cubicBezTo>
                    <a:pt x="91" y="152"/>
                    <a:pt x="86" y="159"/>
                    <a:pt x="78" y="161"/>
                  </a:cubicBezTo>
                  <a:close/>
                  <a:moveTo>
                    <a:pt x="45" y="42"/>
                  </a:moveTo>
                  <a:cubicBezTo>
                    <a:pt x="32" y="0"/>
                    <a:pt x="32" y="0"/>
                    <a:pt x="32" y="0"/>
                  </a:cubicBezTo>
                  <a:cubicBezTo>
                    <a:pt x="40" y="2"/>
                    <a:pt x="41" y="9"/>
                    <a:pt x="50" y="9"/>
                  </a:cubicBezTo>
                  <a:cubicBezTo>
                    <a:pt x="61" y="9"/>
                    <a:pt x="61" y="0"/>
                    <a:pt x="72" y="0"/>
                  </a:cubicBezTo>
                  <a:cubicBezTo>
                    <a:pt x="82" y="0"/>
                    <a:pt x="82" y="9"/>
                    <a:pt x="93" y="9"/>
                  </a:cubicBezTo>
                  <a:cubicBezTo>
                    <a:pt x="102" y="9"/>
                    <a:pt x="103" y="2"/>
                    <a:pt x="111" y="0"/>
                  </a:cubicBezTo>
                  <a:cubicBezTo>
                    <a:pt x="98" y="42"/>
                    <a:pt x="98" y="42"/>
                    <a:pt x="98" y="42"/>
                  </a:cubicBezTo>
                  <a:lnTo>
                    <a:pt x="45" y="42"/>
                  </a:lnTo>
                  <a:close/>
                  <a:moveTo>
                    <a:pt x="100" y="56"/>
                  </a:moveTo>
                  <a:cubicBezTo>
                    <a:pt x="99" y="56"/>
                    <a:pt x="99" y="56"/>
                    <a:pt x="99" y="56"/>
                  </a:cubicBezTo>
                  <a:cubicBezTo>
                    <a:pt x="101" y="60"/>
                    <a:pt x="104" y="66"/>
                    <a:pt x="104" y="71"/>
                  </a:cubicBezTo>
                  <a:cubicBezTo>
                    <a:pt x="104" y="88"/>
                    <a:pt x="104" y="88"/>
                    <a:pt x="104" y="88"/>
                  </a:cubicBezTo>
                  <a:cubicBezTo>
                    <a:pt x="104" y="90"/>
                    <a:pt x="102" y="92"/>
                    <a:pt x="100" y="92"/>
                  </a:cubicBezTo>
                  <a:cubicBezTo>
                    <a:pt x="97" y="92"/>
                    <a:pt x="96" y="90"/>
                    <a:pt x="96" y="88"/>
                  </a:cubicBezTo>
                  <a:cubicBezTo>
                    <a:pt x="96" y="71"/>
                    <a:pt x="96" y="71"/>
                    <a:pt x="96" y="71"/>
                  </a:cubicBezTo>
                  <a:cubicBezTo>
                    <a:pt x="96" y="68"/>
                    <a:pt x="94" y="63"/>
                    <a:pt x="92" y="60"/>
                  </a:cubicBezTo>
                  <a:cubicBezTo>
                    <a:pt x="91" y="60"/>
                    <a:pt x="89" y="61"/>
                    <a:pt x="88" y="61"/>
                  </a:cubicBezTo>
                  <a:cubicBezTo>
                    <a:pt x="87" y="61"/>
                    <a:pt x="86" y="60"/>
                    <a:pt x="86" y="60"/>
                  </a:cubicBezTo>
                  <a:cubicBezTo>
                    <a:pt x="84" y="64"/>
                    <a:pt x="82" y="68"/>
                    <a:pt x="82" y="71"/>
                  </a:cubicBezTo>
                  <a:cubicBezTo>
                    <a:pt x="82" y="76"/>
                    <a:pt x="82" y="76"/>
                    <a:pt x="82" y="76"/>
                  </a:cubicBezTo>
                  <a:cubicBezTo>
                    <a:pt x="82" y="79"/>
                    <a:pt x="80" y="80"/>
                    <a:pt x="78" y="80"/>
                  </a:cubicBezTo>
                  <a:cubicBezTo>
                    <a:pt x="76" y="80"/>
                    <a:pt x="74" y="79"/>
                    <a:pt x="74" y="76"/>
                  </a:cubicBezTo>
                  <a:cubicBezTo>
                    <a:pt x="74" y="71"/>
                    <a:pt x="74" y="71"/>
                    <a:pt x="74" y="71"/>
                  </a:cubicBezTo>
                  <a:cubicBezTo>
                    <a:pt x="74" y="66"/>
                    <a:pt x="77" y="60"/>
                    <a:pt x="79" y="56"/>
                  </a:cubicBezTo>
                  <a:cubicBezTo>
                    <a:pt x="44" y="56"/>
                    <a:pt x="44" y="56"/>
                    <a:pt x="44" y="56"/>
                  </a:cubicBezTo>
                  <a:cubicBezTo>
                    <a:pt x="41" y="56"/>
                    <a:pt x="40" y="54"/>
                    <a:pt x="40" y="52"/>
                  </a:cubicBezTo>
                  <a:cubicBezTo>
                    <a:pt x="40" y="49"/>
                    <a:pt x="41" y="48"/>
                    <a:pt x="44" y="48"/>
                  </a:cubicBezTo>
                  <a:cubicBezTo>
                    <a:pt x="82" y="48"/>
                    <a:pt x="82" y="48"/>
                    <a:pt x="82" y="48"/>
                  </a:cubicBezTo>
                  <a:cubicBezTo>
                    <a:pt x="83" y="46"/>
                    <a:pt x="85" y="45"/>
                    <a:pt x="88" y="45"/>
                  </a:cubicBezTo>
                  <a:cubicBezTo>
                    <a:pt x="90" y="45"/>
                    <a:pt x="92" y="46"/>
                    <a:pt x="94" y="48"/>
                  </a:cubicBezTo>
                  <a:cubicBezTo>
                    <a:pt x="100" y="48"/>
                    <a:pt x="100" y="48"/>
                    <a:pt x="100" y="48"/>
                  </a:cubicBezTo>
                  <a:cubicBezTo>
                    <a:pt x="102" y="48"/>
                    <a:pt x="104" y="49"/>
                    <a:pt x="104" y="52"/>
                  </a:cubicBezTo>
                  <a:cubicBezTo>
                    <a:pt x="104" y="54"/>
                    <a:pt x="102" y="56"/>
                    <a:pt x="100" y="56"/>
                  </a:cubicBezTo>
                  <a:close/>
                </a:path>
              </a:pathLst>
            </a:custGeom>
            <a:solidFill>
              <a:schemeClr val="bg1"/>
            </a:solidFill>
            <a:ln w="9525">
              <a:noFill/>
            </a:ln>
          </p:spPr>
          <p:txBody>
            <a:bodyPr/>
            <a:lstStyle/>
            <a:p>
              <a:endParaRPr lang="zh-CN" altLang="en-US"/>
            </a:p>
          </p:txBody>
        </p:sp>
        <p:sp>
          <p:nvSpPr>
            <p:cNvPr id="43016" name="TextBox 12"/>
            <p:cNvSpPr txBox="1"/>
            <p:nvPr/>
          </p:nvSpPr>
          <p:spPr>
            <a:xfrm>
              <a:off x="2506327" y="4266572"/>
              <a:ext cx="1247784" cy="706760"/>
            </a:xfrm>
            <a:prstGeom prst="rect">
              <a:avLst/>
            </a:prstGeom>
            <a:noFill/>
            <a:ln w="9525">
              <a:noFill/>
            </a:ln>
          </p:spPr>
          <p:txBody>
            <a:bodyPr wrap="square" anchor="t">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餐补</a:t>
              </a:r>
              <a:endParaRPr lang="zh-CN" altLang="en-US" sz="2000" dirty="0">
                <a:solidFill>
                  <a:schemeClr val="bg1"/>
                </a:solidFill>
                <a:latin typeface="微软雅黑" panose="020B0503020204020204" pitchFamily="34" charset="-122"/>
                <a:ea typeface="微软雅黑" panose="020B0503020204020204" pitchFamily="34" charset="-122"/>
              </a:endParaRPr>
            </a:p>
            <a:p>
              <a:pPr algn="ctr"/>
              <a:r>
                <a:rPr lang="en-US" altLang="zh-CN" sz="2000" dirty="0">
                  <a:solidFill>
                    <a:schemeClr val="bg1"/>
                  </a:solidFill>
                  <a:latin typeface="微软雅黑" panose="020B0503020204020204" pitchFamily="34" charset="-122"/>
                  <a:ea typeface="微软雅黑" panose="020B0503020204020204" pitchFamily="34" charset="-122"/>
                </a:rPr>
                <a:t>10</a:t>
              </a:r>
              <a:r>
                <a:rPr lang="zh-CN" altLang="en-US" sz="2000" dirty="0">
                  <a:solidFill>
                    <a:schemeClr val="bg1"/>
                  </a:solidFill>
                  <a:latin typeface="微软雅黑" panose="020B0503020204020204" pitchFamily="34" charset="-122"/>
                  <a:ea typeface="微软雅黑" panose="020B0503020204020204" pitchFamily="34" charset="-122"/>
                </a:rPr>
                <a:t>元</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天</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
        <p:nvSpPr>
          <p:cNvPr id="6" name="流程图: 联系 5"/>
          <p:cNvSpPr/>
          <p:nvPr/>
        </p:nvSpPr>
        <p:spPr>
          <a:xfrm>
            <a:off x="4191000" y="4776788"/>
            <a:ext cx="1260475" cy="1260475"/>
          </a:xfrm>
          <a:prstGeom prst="flowChartConnector">
            <a:avLst/>
          </a:prstGeom>
          <a:solidFill>
            <a:srgbClr val="16C7DA"/>
          </a:solidFill>
          <a:ln>
            <a:solidFill>
              <a:srgbClr val="16C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8" name="Freeform 106"/>
          <p:cNvSpPr>
            <a:spLocks noEditPoints="1"/>
          </p:cNvSpPr>
          <p:nvPr/>
        </p:nvSpPr>
        <p:spPr>
          <a:xfrm>
            <a:off x="4543425" y="5038725"/>
            <a:ext cx="527050" cy="527050"/>
          </a:xfrm>
          <a:custGeom>
            <a:avLst/>
            <a:gdLst/>
            <a:ahLst/>
            <a:cxnLst>
              <a:cxn ang="0">
                <a:pos x="426066" y="0"/>
              </a:cxn>
              <a:cxn ang="0">
                <a:pos x="101190" y="0"/>
              </a:cxn>
              <a:cxn ang="0">
                <a:pos x="0" y="101190"/>
              </a:cxn>
              <a:cxn ang="0">
                <a:pos x="0" y="207706"/>
              </a:cxn>
              <a:cxn ang="0">
                <a:pos x="0" y="423401"/>
              </a:cxn>
              <a:cxn ang="0">
                <a:pos x="101190" y="527255"/>
              </a:cxn>
              <a:cxn ang="0">
                <a:pos x="426066" y="527255"/>
              </a:cxn>
              <a:cxn ang="0">
                <a:pos x="527257" y="423401"/>
              </a:cxn>
              <a:cxn ang="0">
                <a:pos x="527257" y="207706"/>
              </a:cxn>
              <a:cxn ang="0">
                <a:pos x="527257" y="101190"/>
              </a:cxn>
              <a:cxn ang="0">
                <a:pos x="426066" y="0"/>
              </a:cxn>
              <a:cxn ang="0">
                <a:pos x="455358" y="58583"/>
              </a:cxn>
              <a:cxn ang="0">
                <a:pos x="466009" y="58583"/>
              </a:cxn>
              <a:cxn ang="0">
                <a:pos x="466009" y="71898"/>
              </a:cxn>
              <a:cxn ang="0">
                <a:pos x="466009" y="149122"/>
              </a:cxn>
              <a:cxn ang="0">
                <a:pos x="378133" y="149122"/>
              </a:cxn>
              <a:cxn ang="0">
                <a:pos x="378133" y="58583"/>
              </a:cxn>
              <a:cxn ang="0">
                <a:pos x="455358" y="58583"/>
              </a:cxn>
              <a:cxn ang="0">
                <a:pos x="189066" y="207706"/>
              </a:cxn>
              <a:cxn ang="0">
                <a:pos x="263628" y="170425"/>
              </a:cxn>
              <a:cxn ang="0">
                <a:pos x="338190" y="207706"/>
              </a:cxn>
              <a:cxn ang="0">
                <a:pos x="356830" y="263627"/>
              </a:cxn>
              <a:cxn ang="0">
                <a:pos x="263628" y="356829"/>
              </a:cxn>
              <a:cxn ang="0">
                <a:pos x="170426" y="263627"/>
              </a:cxn>
              <a:cxn ang="0">
                <a:pos x="189066" y="207706"/>
              </a:cxn>
              <a:cxn ang="0">
                <a:pos x="476661" y="423401"/>
              </a:cxn>
              <a:cxn ang="0">
                <a:pos x="426066" y="473996"/>
              </a:cxn>
              <a:cxn ang="0">
                <a:pos x="101190" y="473996"/>
              </a:cxn>
              <a:cxn ang="0">
                <a:pos x="50595" y="423401"/>
              </a:cxn>
              <a:cxn ang="0">
                <a:pos x="50595" y="207706"/>
              </a:cxn>
              <a:cxn ang="0">
                <a:pos x="130482" y="207706"/>
              </a:cxn>
              <a:cxn ang="0">
                <a:pos x="119831" y="263627"/>
              </a:cxn>
              <a:cxn ang="0">
                <a:pos x="263628" y="407424"/>
              </a:cxn>
              <a:cxn ang="0">
                <a:pos x="407425" y="263627"/>
              </a:cxn>
              <a:cxn ang="0">
                <a:pos x="396774" y="207706"/>
              </a:cxn>
              <a:cxn ang="0">
                <a:pos x="476661" y="207706"/>
              </a:cxn>
              <a:cxn ang="0">
                <a:pos x="476661" y="423401"/>
              </a:cxn>
            </a:cxnLst>
            <a:rect l="0" t="0" r="0" b="0"/>
            <a:pathLst>
              <a:path w="198" h="198">
                <a:moveTo>
                  <a:pt x="160" y="0"/>
                </a:moveTo>
                <a:cubicBezTo>
                  <a:pt x="38" y="0"/>
                  <a:pt x="38" y="0"/>
                  <a:pt x="38" y="0"/>
                </a:cubicBezTo>
                <a:cubicBezTo>
                  <a:pt x="17" y="0"/>
                  <a:pt x="0" y="17"/>
                  <a:pt x="0" y="38"/>
                </a:cubicBezTo>
                <a:cubicBezTo>
                  <a:pt x="0" y="78"/>
                  <a:pt x="0" y="78"/>
                  <a:pt x="0" y="78"/>
                </a:cubicBezTo>
                <a:cubicBezTo>
                  <a:pt x="0" y="159"/>
                  <a:pt x="0" y="159"/>
                  <a:pt x="0" y="159"/>
                </a:cubicBezTo>
                <a:cubicBezTo>
                  <a:pt x="0" y="181"/>
                  <a:pt x="17" y="198"/>
                  <a:pt x="38" y="198"/>
                </a:cubicBezTo>
                <a:cubicBezTo>
                  <a:pt x="160" y="198"/>
                  <a:pt x="160" y="198"/>
                  <a:pt x="160" y="198"/>
                </a:cubicBezTo>
                <a:cubicBezTo>
                  <a:pt x="181" y="198"/>
                  <a:pt x="198" y="181"/>
                  <a:pt x="198" y="159"/>
                </a:cubicBezTo>
                <a:cubicBezTo>
                  <a:pt x="198" y="78"/>
                  <a:pt x="198" y="78"/>
                  <a:pt x="198" y="78"/>
                </a:cubicBezTo>
                <a:cubicBezTo>
                  <a:pt x="198" y="38"/>
                  <a:pt x="198" y="38"/>
                  <a:pt x="198" y="38"/>
                </a:cubicBezTo>
                <a:cubicBezTo>
                  <a:pt x="198" y="17"/>
                  <a:pt x="181" y="0"/>
                  <a:pt x="160" y="0"/>
                </a:cubicBezTo>
                <a:close/>
                <a:moveTo>
                  <a:pt x="171" y="22"/>
                </a:moveTo>
                <a:cubicBezTo>
                  <a:pt x="175" y="22"/>
                  <a:pt x="175" y="22"/>
                  <a:pt x="175" y="22"/>
                </a:cubicBezTo>
                <a:cubicBezTo>
                  <a:pt x="175" y="27"/>
                  <a:pt x="175" y="27"/>
                  <a:pt x="175" y="27"/>
                </a:cubicBezTo>
                <a:cubicBezTo>
                  <a:pt x="175" y="56"/>
                  <a:pt x="175" y="56"/>
                  <a:pt x="175" y="56"/>
                </a:cubicBezTo>
                <a:cubicBezTo>
                  <a:pt x="142" y="56"/>
                  <a:pt x="142" y="56"/>
                  <a:pt x="142" y="56"/>
                </a:cubicBezTo>
                <a:cubicBezTo>
                  <a:pt x="142" y="22"/>
                  <a:pt x="142" y="22"/>
                  <a:pt x="142" y="22"/>
                </a:cubicBezTo>
                <a:lnTo>
                  <a:pt x="171" y="22"/>
                </a:lnTo>
                <a:close/>
                <a:moveTo>
                  <a:pt x="71" y="78"/>
                </a:moveTo>
                <a:cubicBezTo>
                  <a:pt x="77" y="70"/>
                  <a:pt x="87" y="64"/>
                  <a:pt x="99" y="64"/>
                </a:cubicBezTo>
                <a:cubicBezTo>
                  <a:pt x="111" y="64"/>
                  <a:pt x="121" y="70"/>
                  <a:pt x="127" y="78"/>
                </a:cubicBezTo>
                <a:cubicBezTo>
                  <a:pt x="132" y="84"/>
                  <a:pt x="134" y="91"/>
                  <a:pt x="134" y="99"/>
                </a:cubicBezTo>
                <a:cubicBezTo>
                  <a:pt x="134" y="118"/>
                  <a:pt x="118" y="134"/>
                  <a:pt x="99" y="134"/>
                </a:cubicBezTo>
                <a:cubicBezTo>
                  <a:pt x="80" y="134"/>
                  <a:pt x="64" y="118"/>
                  <a:pt x="64" y="99"/>
                </a:cubicBezTo>
                <a:cubicBezTo>
                  <a:pt x="64" y="91"/>
                  <a:pt x="67" y="84"/>
                  <a:pt x="71" y="78"/>
                </a:cubicBezTo>
                <a:close/>
                <a:moveTo>
                  <a:pt x="179" y="159"/>
                </a:moveTo>
                <a:cubicBezTo>
                  <a:pt x="179" y="170"/>
                  <a:pt x="170" y="178"/>
                  <a:pt x="160" y="178"/>
                </a:cubicBezTo>
                <a:cubicBezTo>
                  <a:pt x="38" y="178"/>
                  <a:pt x="38" y="178"/>
                  <a:pt x="38" y="178"/>
                </a:cubicBezTo>
                <a:cubicBezTo>
                  <a:pt x="28" y="178"/>
                  <a:pt x="19" y="170"/>
                  <a:pt x="19" y="159"/>
                </a:cubicBezTo>
                <a:cubicBezTo>
                  <a:pt x="19" y="78"/>
                  <a:pt x="19" y="78"/>
                  <a:pt x="19" y="78"/>
                </a:cubicBezTo>
                <a:cubicBezTo>
                  <a:pt x="49" y="78"/>
                  <a:pt x="49" y="78"/>
                  <a:pt x="49" y="78"/>
                </a:cubicBezTo>
                <a:cubicBezTo>
                  <a:pt x="46" y="85"/>
                  <a:pt x="45" y="91"/>
                  <a:pt x="45" y="99"/>
                </a:cubicBezTo>
                <a:cubicBezTo>
                  <a:pt x="45" y="129"/>
                  <a:pt x="69" y="153"/>
                  <a:pt x="99" y="153"/>
                </a:cubicBezTo>
                <a:cubicBezTo>
                  <a:pt x="129" y="153"/>
                  <a:pt x="153" y="129"/>
                  <a:pt x="153" y="99"/>
                </a:cubicBezTo>
                <a:cubicBezTo>
                  <a:pt x="153" y="91"/>
                  <a:pt x="152" y="85"/>
                  <a:pt x="149" y="78"/>
                </a:cubicBezTo>
                <a:cubicBezTo>
                  <a:pt x="179" y="78"/>
                  <a:pt x="179" y="78"/>
                  <a:pt x="179" y="78"/>
                </a:cubicBezTo>
                <a:lnTo>
                  <a:pt x="179" y="159"/>
                </a:lnTo>
                <a:close/>
              </a:path>
            </a:pathLst>
          </a:custGeom>
          <a:solidFill>
            <a:schemeClr val="bg2"/>
          </a:solidFill>
          <a:ln w="9525">
            <a:noFill/>
          </a:ln>
        </p:spPr>
        <p:txBody>
          <a:bodyPr/>
          <a:lstStyle/>
          <a:p>
            <a:endParaRPr lang="zh-CN" altLang="en-US"/>
          </a:p>
        </p:txBody>
      </p:sp>
      <p:sp>
        <p:nvSpPr>
          <p:cNvPr id="14" name="TextBox 13"/>
          <p:cNvSpPr txBox="1"/>
          <p:nvPr/>
        </p:nvSpPr>
        <p:spPr>
          <a:xfrm>
            <a:off x="4381500" y="5562600"/>
            <a:ext cx="925513" cy="40005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旅游</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5" name="Line 6"/>
          <p:cNvSpPr/>
          <p:nvPr/>
        </p:nvSpPr>
        <p:spPr>
          <a:xfrm>
            <a:off x="9255125" y="6016625"/>
            <a:ext cx="0" cy="0"/>
          </a:xfrm>
          <a:prstGeom prst="line">
            <a:avLst/>
          </a:prstGeom>
          <a:ln w="9525">
            <a:noFill/>
          </a:ln>
        </p:spPr>
        <p:txBody>
          <a:bodyPr wrap="square" lIns="91440" tIns="45720" rIns="91440" bIns="45720" anchor="t"/>
          <a:lstStyle/>
          <a:p>
            <a:endParaRPr lang="en-US" altLang="zh-CN">
              <a:latin typeface="Franklin Gothic Book" panose="020B0503020102020204" charset="0"/>
              <a:ea typeface="黑体" panose="02010609060101010101" charset="-122"/>
            </a:endParaRPr>
          </a:p>
        </p:txBody>
      </p:sp>
      <p:sp>
        <p:nvSpPr>
          <p:cNvPr id="16" name="Line 7"/>
          <p:cNvSpPr/>
          <p:nvPr/>
        </p:nvSpPr>
        <p:spPr>
          <a:xfrm>
            <a:off x="9255125" y="6016625"/>
            <a:ext cx="0" cy="0"/>
          </a:xfrm>
          <a:prstGeom prst="line">
            <a:avLst/>
          </a:prstGeom>
          <a:ln w="9525">
            <a:noFill/>
          </a:ln>
        </p:spPr>
        <p:txBody>
          <a:bodyPr wrap="square" lIns="91440" tIns="45720" rIns="91440" bIns="45720" anchor="t"/>
          <a:lstStyle/>
          <a:p>
            <a:endParaRPr lang="en-US" altLang="zh-CN">
              <a:latin typeface="Franklin Gothic Book" panose="020B0503020102020204" charset="0"/>
              <a:ea typeface="黑体" panose="02010609060101010101" charset="-122"/>
            </a:endParaRPr>
          </a:p>
        </p:txBody>
      </p:sp>
      <p:sp>
        <p:nvSpPr>
          <p:cNvPr id="32" name="流程图: 联系 31"/>
          <p:cNvSpPr/>
          <p:nvPr/>
        </p:nvSpPr>
        <p:spPr>
          <a:xfrm>
            <a:off x="5256213" y="3705225"/>
            <a:ext cx="1785938" cy="17859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1" name="Freeform 19"/>
          <p:cNvSpPr/>
          <p:nvPr/>
        </p:nvSpPr>
        <p:spPr>
          <a:xfrm>
            <a:off x="5827713" y="4062413"/>
            <a:ext cx="539750" cy="539750"/>
          </a:xfrm>
          <a:custGeom>
            <a:avLst/>
            <a:gdLst/>
            <a:ahLst/>
            <a:cxnLst>
              <a:cxn ang="0">
                <a:pos x="256633" y="540000"/>
              </a:cxn>
              <a:cxn ang="0">
                <a:pos x="203168" y="509662"/>
              </a:cxn>
              <a:cxn ang="0">
                <a:pos x="64158" y="364044"/>
              </a:cxn>
              <a:cxn ang="0">
                <a:pos x="0" y="157752"/>
              </a:cxn>
              <a:cxn ang="0">
                <a:pos x="48118" y="24269"/>
              </a:cxn>
              <a:cxn ang="0">
                <a:pos x="101584" y="0"/>
              </a:cxn>
              <a:cxn ang="0">
                <a:pos x="128316" y="0"/>
              </a:cxn>
              <a:cxn ang="0">
                <a:pos x="171089" y="6067"/>
              </a:cxn>
              <a:cxn ang="0">
                <a:pos x="261980" y="72808"/>
              </a:cxn>
              <a:cxn ang="0">
                <a:pos x="267326" y="72808"/>
              </a:cxn>
              <a:cxn ang="0">
                <a:pos x="272673" y="72808"/>
              </a:cxn>
              <a:cxn ang="0">
                <a:pos x="368910" y="12134"/>
              </a:cxn>
              <a:cxn ang="0">
                <a:pos x="411683" y="6067"/>
              </a:cxn>
              <a:cxn ang="0">
                <a:pos x="438415" y="6067"/>
              </a:cxn>
              <a:cxn ang="0">
                <a:pos x="491881" y="36404"/>
              </a:cxn>
              <a:cxn ang="0">
                <a:pos x="534653" y="169887"/>
              </a:cxn>
              <a:cxn ang="0">
                <a:pos x="459801" y="376179"/>
              </a:cxn>
              <a:cxn ang="0">
                <a:pos x="310099" y="509662"/>
              </a:cxn>
              <a:cxn ang="0">
                <a:pos x="256633" y="540000"/>
              </a:cxn>
            </a:cxnLst>
            <a:rect l="0" t="0" r="0" b="0"/>
            <a:pathLst>
              <a:path w="101" h="89">
                <a:moveTo>
                  <a:pt x="48" y="89"/>
                </a:moveTo>
                <a:cubicBezTo>
                  <a:pt x="44" y="88"/>
                  <a:pt x="41" y="86"/>
                  <a:pt x="38" y="84"/>
                </a:cubicBezTo>
                <a:cubicBezTo>
                  <a:pt x="29" y="78"/>
                  <a:pt x="19" y="70"/>
                  <a:pt x="12" y="60"/>
                </a:cubicBezTo>
                <a:cubicBezTo>
                  <a:pt x="4" y="50"/>
                  <a:pt x="0" y="39"/>
                  <a:pt x="0" y="26"/>
                </a:cubicBezTo>
                <a:cubicBezTo>
                  <a:pt x="0" y="17"/>
                  <a:pt x="3" y="9"/>
                  <a:pt x="9" y="4"/>
                </a:cubicBezTo>
                <a:cubicBezTo>
                  <a:pt x="12" y="2"/>
                  <a:pt x="15" y="1"/>
                  <a:pt x="19" y="0"/>
                </a:cubicBezTo>
                <a:cubicBezTo>
                  <a:pt x="21" y="0"/>
                  <a:pt x="23" y="0"/>
                  <a:pt x="24" y="0"/>
                </a:cubicBezTo>
                <a:cubicBezTo>
                  <a:pt x="27" y="0"/>
                  <a:pt x="29" y="0"/>
                  <a:pt x="32" y="1"/>
                </a:cubicBezTo>
                <a:cubicBezTo>
                  <a:pt x="38" y="3"/>
                  <a:pt x="43" y="7"/>
                  <a:pt x="49" y="12"/>
                </a:cubicBezTo>
                <a:cubicBezTo>
                  <a:pt x="50" y="12"/>
                  <a:pt x="50" y="12"/>
                  <a:pt x="50" y="12"/>
                </a:cubicBezTo>
                <a:cubicBezTo>
                  <a:pt x="51" y="12"/>
                  <a:pt x="51" y="12"/>
                  <a:pt x="51" y="12"/>
                </a:cubicBezTo>
                <a:cubicBezTo>
                  <a:pt x="57" y="7"/>
                  <a:pt x="63" y="3"/>
                  <a:pt x="69" y="2"/>
                </a:cubicBezTo>
                <a:cubicBezTo>
                  <a:pt x="72" y="1"/>
                  <a:pt x="74" y="1"/>
                  <a:pt x="77" y="1"/>
                </a:cubicBezTo>
                <a:cubicBezTo>
                  <a:pt x="79" y="1"/>
                  <a:pt x="80" y="1"/>
                  <a:pt x="82" y="1"/>
                </a:cubicBezTo>
                <a:cubicBezTo>
                  <a:pt x="86" y="2"/>
                  <a:pt x="89" y="4"/>
                  <a:pt x="92" y="6"/>
                </a:cubicBezTo>
                <a:cubicBezTo>
                  <a:pt x="98" y="11"/>
                  <a:pt x="101" y="19"/>
                  <a:pt x="100" y="28"/>
                </a:cubicBezTo>
                <a:cubicBezTo>
                  <a:pt x="99" y="41"/>
                  <a:pt x="94" y="52"/>
                  <a:pt x="86" y="62"/>
                </a:cubicBezTo>
                <a:cubicBezTo>
                  <a:pt x="78" y="71"/>
                  <a:pt x="68" y="79"/>
                  <a:pt x="58" y="84"/>
                </a:cubicBezTo>
                <a:cubicBezTo>
                  <a:pt x="55" y="86"/>
                  <a:pt x="52" y="88"/>
                  <a:pt x="48" y="89"/>
                </a:cubicBezTo>
                <a:close/>
              </a:path>
            </a:pathLst>
          </a:custGeom>
          <a:solidFill>
            <a:srgbClr val="FFFFFF"/>
          </a:solidFill>
          <a:ln w="9525">
            <a:noFill/>
          </a:ln>
        </p:spPr>
        <p:txBody>
          <a:bodyPr/>
          <a:lstStyle/>
          <a:p>
            <a:endParaRPr lang="zh-CN" altLang="en-US"/>
          </a:p>
        </p:txBody>
      </p:sp>
      <p:sp>
        <p:nvSpPr>
          <p:cNvPr id="33" name="TextBox 32"/>
          <p:cNvSpPr txBox="1"/>
          <p:nvPr/>
        </p:nvSpPr>
        <p:spPr>
          <a:xfrm>
            <a:off x="5399088" y="4776788"/>
            <a:ext cx="1714500" cy="706755"/>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节假日礼品</a:t>
            </a:r>
            <a:endParaRPr lang="zh-CN" altLang="en-US" sz="2000" dirty="0">
              <a:solidFill>
                <a:schemeClr val="bg1"/>
              </a:solidFill>
              <a:latin typeface="微软雅黑" panose="020B0503020204020204" pitchFamily="34" charset="-122"/>
              <a:ea typeface="微软雅黑" panose="020B0503020204020204" pitchFamily="34" charset="-122"/>
            </a:endParaRPr>
          </a:p>
          <a:p>
            <a:r>
              <a:rPr lang="zh-CN" altLang="en-US" sz="2000" dirty="0">
                <a:solidFill>
                  <a:schemeClr val="bg1"/>
                </a:solidFill>
                <a:latin typeface="微软雅黑" panose="020B0503020204020204" pitchFamily="34" charset="-122"/>
                <a:ea typeface="微软雅黑" panose="020B0503020204020204" pitchFamily="34" charset="-122"/>
              </a:rPr>
              <a:t>  开门红包</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4" name="流程图: 联系 33"/>
          <p:cNvSpPr/>
          <p:nvPr/>
        </p:nvSpPr>
        <p:spPr>
          <a:xfrm>
            <a:off x="4540250" y="2830513"/>
            <a:ext cx="1260475" cy="1260475"/>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5" name="TextBox 34"/>
          <p:cNvSpPr txBox="1"/>
          <p:nvPr/>
        </p:nvSpPr>
        <p:spPr>
          <a:xfrm>
            <a:off x="4611688" y="3460750"/>
            <a:ext cx="1500187" cy="40005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免费住宿</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4897438" y="2970213"/>
            <a:ext cx="554037" cy="503237"/>
            <a:chOff x="2754296" y="3975106"/>
            <a:chExt cx="304800" cy="284163"/>
          </a:xfrm>
        </p:grpSpPr>
        <p:sp>
          <p:nvSpPr>
            <p:cNvPr id="43028" name="Freeform 22"/>
            <p:cNvSpPr/>
            <p:nvPr/>
          </p:nvSpPr>
          <p:spPr>
            <a:xfrm>
              <a:off x="2805096" y="4021144"/>
              <a:ext cx="203200" cy="238125"/>
            </a:xfrm>
            <a:custGeom>
              <a:avLst/>
              <a:gdLst/>
              <a:ahLst/>
              <a:cxnLst>
                <a:cxn ang="0">
                  <a:pos x="101600" y="0"/>
                </a:cxn>
                <a:cxn ang="0">
                  <a:pos x="203200" y="101600"/>
                </a:cxn>
                <a:cxn ang="0">
                  <a:pos x="203200" y="238125"/>
                </a:cxn>
                <a:cxn ang="0">
                  <a:pos x="138112" y="238125"/>
                </a:cxn>
                <a:cxn ang="0">
                  <a:pos x="138112" y="138112"/>
                </a:cxn>
                <a:cxn ang="0">
                  <a:pos x="68262" y="138112"/>
                </a:cxn>
                <a:cxn ang="0">
                  <a:pos x="68262" y="238125"/>
                </a:cxn>
                <a:cxn ang="0">
                  <a:pos x="0" y="238125"/>
                </a:cxn>
                <a:cxn ang="0">
                  <a:pos x="0" y="101600"/>
                </a:cxn>
                <a:cxn ang="0">
                  <a:pos x="101600" y="0"/>
                </a:cxn>
              </a:cxnLst>
              <a:rect l="0" t="0" r="0" b="0"/>
              <a:pathLst>
                <a:path w="128" h="150">
                  <a:moveTo>
                    <a:pt x="64" y="0"/>
                  </a:moveTo>
                  <a:lnTo>
                    <a:pt x="128" y="64"/>
                  </a:lnTo>
                  <a:lnTo>
                    <a:pt x="128" y="150"/>
                  </a:lnTo>
                  <a:lnTo>
                    <a:pt x="87" y="150"/>
                  </a:lnTo>
                  <a:lnTo>
                    <a:pt x="87" y="87"/>
                  </a:lnTo>
                  <a:lnTo>
                    <a:pt x="43" y="87"/>
                  </a:lnTo>
                  <a:lnTo>
                    <a:pt x="43" y="150"/>
                  </a:lnTo>
                  <a:lnTo>
                    <a:pt x="0" y="150"/>
                  </a:lnTo>
                  <a:lnTo>
                    <a:pt x="0" y="64"/>
                  </a:lnTo>
                  <a:lnTo>
                    <a:pt x="64" y="0"/>
                  </a:lnTo>
                  <a:close/>
                </a:path>
              </a:pathLst>
            </a:custGeom>
            <a:solidFill>
              <a:srgbClr val="FFFFFF"/>
            </a:solidFill>
            <a:ln w="9525">
              <a:noFill/>
            </a:ln>
          </p:spPr>
          <p:txBody>
            <a:bodyPr/>
            <a:lstStyle/>
            <a:p>
              <a:endParaRPr lang="zh-CN" altLang="en-US"/>
            </a:p>
          </p:txBody>
        </p:sp>
        <p:sp>
          <p:nvSpPr>
            <p:cNvPr id="43029" name="Freeform 23"/>
            <p:cNvSpPr/>
            <p:nvPr/>
          </p:nvSpPr>
          <p:spPr>
            <a:xfrm>
              <a:off x="2754296" y="3975106"/>
              <a:ext cx="304800" cy="165100"/>
            </a:xfrm>
            <a:custGeom>
              <a:avLst/>
              <a:gdLst/>
              <a:ahLst/>
              <a:cxnLst>
                <a:cxn ang="0">
                  <a:pos x="290285" y="165100"/>
                </a:cxn>
                <a:cxn ang="0">
                  <a:pos x="279400" y="157921"/>
                </a:cxn>
                <a:cxn ang="0">
                  <a:pos x="152400" y="35891"/>
                </a:cxn>
                <a:cxn ang="0">
                  <a:pos x="29028" y="157921"/>
                </a:cxn>
                <a:cxn ang="0">
                  <a:pos x="7257" y="157921"/>
                </a:cxn>
                <a:cxn ang="0">
                  <a:pos x="7257" y="136386"/>
                </a:cxn>
                <a:cxn ang="0">
                  <a:pos x="141514" y="3589"/>
                </a:cxn>
                <a:cxn ang="0">
                  <a:pos x="163285" y="3589"/>
                </a:cxn>
                <a:cxn ang="0">
                  <a:pos x="297542" y="136386"/>
                </a:cxn>
                <a:cxn ang="0">
                  <a:pos x="297542" y="157921"/>
                </a:cxn>
                <a:cxn ang="0">
                  <a:pos x="290285" y="165100"/>
                </a:cxn>
              </a:cxnLst>
              <a:rect l="0" t="0" r="0" b="0"/>
              <a:pathLst>
                <a:path w="84" h="46">
                  <a:moveTo>
                    <a:pt x="80" y="46"/>
                  </a:moveTo>
                  <a:cubicBezTo>
                    <a:pt x="78" y="46"/>
                    <a:pt x="77" y="45"/>
                    <a:pt x="77" y="44"/>
                  </a:cubicBezTo>
                  <a:cubicBezTo>
                    <a:pt x="42" y="10"/>
                    <a:pt x="42" y="10"/>
                    <a:pt x="42" y="10"/>
                  </a:cubicBezTo>
                  <a:cubicBezTo>
                    <a:pt x="8" y="44"/>
                    <a:pt x="8" y="44"/>
                    <a:pt x="8" y="44"/>
                  </a:cubicBezTo>
                  <a:cubicBezTo>
                    <a:pt x="6" y="46"/>
                    <a:pt x="4" y="46"/>
                    <a:pt x="2" y="44"/>
                  </a:cubicBezTo>
                  <a:cubicBezTo>
                    <a:pt x="0" y="43"/>
                    <a:pt x="0" y="40"/>
                    <a:pt x="2" y="38"/>
                  </a:cubicBezTo>
                  <a:cubicBezTo>
                    <a:pt x="39" y="1"/>
                    <a:pt x="39" y="1"/>
                    <a:pt x="39" y="1"/>
                  </a:cubicBezTo>
                  <a:cubicBezTo>
                    <a:pt x="41" y="0"/>
                    <a:pt x="44" y="0"/>
                    <a:pt x="45" y="1"/>
                  </a:cubicBezTo>
                  <a:cubicBezTo>
                    <a:pt x="82" y="38"/>
                    <a:pt x="82" y="38"/>
                    <a:pt x="82" y="38"/>
                  </a:cubicBezTo>
                  <a:cubicBezTo>
                    <a:pt x="84" y="40"/>
                    <a:pt x="84" y="43"/>
                    <a:pt x="82" y="44"/>
                  </a:cubicBezTo>
                  <a:cubicBezTo>
                    <a:pt x="82" y="45"/>
                    <a:pt x="81" y="46"/>
                    <a:pt x="80" y="46"/>
                  </a:cubicBezTo>
                  <a:close/>
                </a:path>
              </a:pathLst>
            </a:custGeom>
            <a:solidFill>
              <a:srgbClr val="FFFFFF"/>
            </a:solidFill>
            <a:ln w="9525">
              <a:noFill/>
            </a:ln>
          </p:spPr>
          <p:txBody>
            <a:bodyPr/>
            <a:lstStyle/>
            <a:p>
              <a:endParaRPr lang="zh-CN" altLang="en-US"/>
            </a:p>
          </p:txBody>
        </p:sp>
      </p:grpSp>
      <p:sp>
        <p:nvSpPr>
          <p:cNvPr id="38" name="流程图: 联系 37"/>
          <p:cNvSpPr/>
          <p:nvPr/>
        </p:nvSpPr>
        <p:spPr>
          <a:xfrm>
            <a:off x="5826125" y="2187575"/>
            <a:ext cx="1619250" cy="1619250"/>
          </a:xfrm>
          <a:prstGeom prst="flowChartConnector">
            <a:avLst/>
          </a:prstGeom>
          <a:solidFill>
            <a:srgbClr val="16C7DA"/>
          </a:solidFill>
          <a:ln>
            <a:solidFill>
              <a:srgbClr val="16C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9" name="TextBox 38"/>
          <p:cNvSpPr txBox="1"/>
          <p:nvPr/>
        </p:nvSpPr>
        <p:spPr>
          <a:xfrm>
            <a:off x="6183313" y="3116263"/>
            <a:ext cx="1036637" cy="40005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生日会</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44" name="Freeform 88"/>
          <p:cNvSpPr>
            <a:spLocks noEditPoints="1"/>
          </p:cNvSpPr>
          <p:nvPr/>
        </p:nvSpPr>
        <p:spPr>
          <a:xfrm>
            <a:off x="6149975" y="2576513"/>
            <a:ext cx="830263" cy="420687"/>
          </a:xfrm>
          <a:custGeom>
            <a:avLst/>
            <a:gdLst/>
            <a:ahLst/>
            <a:cxnLst>
              <a:cxn ang="0">
                <a:pos x="114908" y="163764"/>
              </a:cxn>
              <a:cxn ang="0">
                <a:pos x="75132" y="203599"/>
              </a:cxn>
              <a:cxn ang="0">
                <a:pos x="88390" y="234581"/>
              </a:cxn>
              <a:cxn ang="0">
                <a:pos x="17678" y="345233"/>
              </a:cxn>
              <a:cxn ang="0">
                <a:pos x="26517" y="345233"/>
              </a:cxn>
              <a:cxn ang="0">
                <a:pos x="70712" y="305399"/>
              </a:cxn>
              <a:cxn ang="0">
                <a:pos x="48615" y="420477"/>
              </a:cxn>
              <a:cxn ang="0">
                <a:pos x="83971" y="420477"/>
              </a:cxn>
              <a:cxn ang="0">
                <a:pos x="114908" y="371790"/>
              </a:cxn>
              <a:cxn ang="0">
                <a:pos x="141425" y="420477"/>
              </a:cxn>
              <a:cxn ang="0">
                <a:pos x="176781" y="420477"/>
              </a:cxn>
              <a:cxn ang="0">
                <a:pos x="154684" y="305399"/>
              </a:cxn>
              <a:cxn ang="0">
                <a:pos x="203299" y="345233"/>
              </a:cxn>
              <a:cxn ang="0">
                <a:pos x="207718" y="345233"/>
              </a:cxn>
              <a:cxn ang="0">
                <a:pos x="137005" y="234581"/>
              </a:cxn>
              <a:cxn ang="0">
                <a:pos x="154684" y="203599"/>
              </a:cxn>
              <a:cxn ang="0">
                <a:pos x="114908" y="163764"/>
              </a:cxn>
              <a:cxn ang="0">
                <a:pos x="720386" y="163764"/>
              </a:cxn>
              <a:cxn ang="0">
                <a:pos x="680610" y="203599"/>
              </a:cxn>
              <a:cxn ang="0">
                <a:pos x="693869" y="234581"/>
              </a:cxn>
              <a:cxn ang="0">
                <a:pos x="623156" y="345233"/>
              </a:cxn>
              <a:cxn ang="0">
                <a:pos x="631995" y="345233"/>
              </a:cxn>
              <a:cxn ang="0">
                <a:pos x="676190" y="305399"/>
              </a:cxn>
              <a:cxn ang="0">
                <a:pos x="654093" y="420477"/>
              </a:cxn>
              <a:cxn ang="0">
                <a:pos x="693869" y="420477"/>
              </a:cxn>
              <a:cxn ang="0">
                <a:pos x="720386" y="371790"/>
              </a:cxn>
              <a:cxn ang="0">
                <a:pos x="746903" y="420477"/>
              </a:cxn>
              <a:cxn ang="0">
                <a:pos x="782259" y="420477"/>
              </a:cxn>
              <a:cxn ang="0">
                <a:pos x="764581" y="305399"/>
              </a:cxn>
              <a:cxn ang="0">
                <a:pos x="808777" y="345233"/>
              </a:cxn>
              <a:cxn ang="0">
                <a:pos x="817616" y="345233"/>
              </a:cxn>
              <a:cxn ang="0">
                <a:pos x="746903" y="234581"/>
              </a:cxn>
              <a:cxn ang="0">
                <a:pos x="760162" y="203599"/>
              </a:cxn>
              <a:cxn ang="0">
                <a:pos x="720386" y="163764"/>
              </a:cxn>
              <a:cxn ang="0">
                <a:pos x="424276" y="0"/>
              </a:cxn>
              <a:cxn ang="0">
                <a:pos x="357983" y="61965"/>
              </a:cxn>
              <a:cxn ang="0">
                <a:pos x="384500" y="115077"/>
              </a:cxn>
              <a:cxn ang="0">
                <a:pos x="265172" y="296546"/>
              </a:cxn>
              <a:cxn ang="0">
                <a:pos x="278431" y="300973"/>
              </a:cxn>
              <a:cxn ang="0">
                <a:pos x="353563" y="234581"/>
              </a:cxn>
              <a:cxn ang="0">
                <a:pos x="318207" y="420477"/>
              </a:cxn>
              <a:cxn ang="0">
                <a:pos x="380081" y="420477"/>
              </a:cxn>
              <a:cxn ang="0">
                <a:pos x="424276" y="345233"/>
              </a:cxn>
              <a:cxn ang="0">
                <a:pos x="468472" y="420477"/>
              </a:cxn>
              <a:cxn ang="0">
                <a:pos x="525926" y="420477"/>
              </a:cxn>
              <a:cxn ang="0">
                <a:pos x="494989" y="234581"/>
              </a:cxn>
              <a:cxn ang="0">
                <a:pos x="565702" y="300973"/>
              </a:cxn>
              <a:cxn ang="0">
                <a:pos x="578960" y="296546"/>
              </a:cxn>
              <a:cxn ang="0">
                <a:pos x="464052" y="115077"/>
              </a:cxn>
              <a:cxn ang="0">
                <a:pos x="490569" y="61965"/>
              </a:cxn>
              <a:cxn ang="0">
                <a:pos x="424276" y="0"/>
              </a:cxn>
            </a:cxnLst>
            <a:rect l="0" t="0" r="0" b="0"/>
            <a:pathLst>
              <a:path w="188" h="95">
                <a:moveTo>
                  <a:pt x="26" y="37"/>
                </a:moveTo>
                <a:cubicBezTo>
                  <a:pt x="21" y="37"/>
                  <a:pt x="17" y="41"/>
                  <a:pt x="17" y="46"/>
                </a:cubicBezTo>
                <a:cubicBezTo>
                  <a:pt x="17" y="49"/>
                  <a:pt x="18" y="51"/>
                  <a:pt x="20" y="53"/>
                </a:cubicBezTo>
                <a:cubicBezTo>
                  <a:pt x="11" y="56"/>
                  <a:pt x="0" y="74"/>
                  <a:pt x="4" y="78"/>
                </a:cubicBezTo>
                <a:cubicBezTo>
                  <a:pt x="4" y="78"/>
                  <a:pt x="5" y="78"/>
                  <a:pt x="6" y="78"/>
                </a:cubicBezTo>
                <a:cubicBezTo>
                  <a:pt x="9" y="78"/>
                  <a:pt x="13" y="74"/>
                  <a:pt x="16" y="69"/>
                </a:cubicBezTo>
                <a:cubicBezTo>
                  <a:pt x="14" y="78"/>
                  <a:pt x="12" y="87"/>
                  <a:pt x="11" y="95"/>
                </a:cubicBezTo>
                <a:cubicBezTo>
                  <a:pt x="19" y="95"/>
                  <a:pt x="19" y="95"/>
                  <a:pt x="19" y="95"/>
                </a:cubicBezTo>
                <a:cubicBezTo>
                  <a:pt x="20" y="91"/>
                  <a:pt x="22" y="84"/>
                  <a:pt x="26" y="84"/>
                </a:cubicBezTo>
                <a:cubicBezTo>
                  <a:pt x="29" y="84"/>
                  <a:pt x="32" y="91"/>
                  <a:pt x="32" y="95"/>
                </a:cubicBezTo>
                <a:cubicBezTo>
                  <a:pt x="40" y="95"/>
                  <a:pt x="40" y="95"/>
                  <a:pt x="40" y="95"/>
                </a:cubicBezTo>
                <a:cubicBezTo>
                  <a:pt x="39" y="87"/>
                  <a:pt x="38" y="78"/>
                  <a:pt x="35" y="69"/>
                </a:cubicBezTo>
                <a:cubicBezTo>
                  <a:pt x="39" y="74"/>
                  <a:pt x="43" y="78"/>
                  <a:pt x="46" y="78"/>
                </a:cubicBezTo>
                <a:cubicBezTo>
                  <a:pt x="46" y="78"/>
                  <a:pt x="47" y="78"/>
                  <a:pt x="47" y="78"/>
                </a:cubicBezTo>
                <a:cubicBezTo>
                  <a:pt x="51" y="74"/>
                  <a:pt x="41" y="56"/>
                  <a:pt x="31" y="53"/>
                </a:cubicBezTo>
                <a:cubicBezTo>
                  <a:pt x="33" y="51"/>
                  <a:pt x="35" y="49"/>
                  <a:pt x="35" y="46"/>
                </a:cubicBezTo>
                <a:cubicBezTo>
                  <a:pt x="35" y="41"/>
                  <a:pt x="31" y="37"/>
                  <a:pt x="26" y="37"/>
                </a:cubicBezTo>
                <a:moveTo>
                  <a:pt x="163" y="37"/>
                </a:moveTo>
                <a:cubicBezTo>
                  <a:pt x="158" y="37"/>
                  <a:pt x="154" y="41"/>
                  <a:pt x="154" y="46"/>
                </a:cubicBezTo>
                <a:cubicBezTo>
                  <a:pt x="154" y="49"/>
                  <a:pt x="155" y="51"/>
                  <a:pt x="157" y="53"/>
                </a:cubicBezTo>
                <a:cubicBezTo>
                  <a:pt x="148" y="56"/>
                  <a:pt x="138" y="74"/>
                  <a:pt x="141" y="78"/>
                </a:cubicBezTo>
                <a:cubicBezTo>
                  <a:pt x="142" y="78"/>
                  <a:pt x="142" y="78"/>
                  <a:pt x="143" y="78"/>
                </a:cubicBezTo>
                <a:cubicBezTo>
                  <a:pt x="146" y="78"/>
                  <a:pt x="150" y="74"/>
                  <a:pt x="153" y="69"/>
                </a:cubicBezTo>
                <a:cubicBezTo>
                  <a:pt x="151" y="78"/>
                  <a:pt x="149" y="87"/>
                  <a:pt x="148" y="95"/>
                </a:cubicBezTo>
                <a:cubicBezTo>
                  <a:pt x="157" y="95"/>
                  <a:pt x="157" y="95"/>
                  <a:pt x="157" y="95"/>
                </a:cubicBezTo>
                <a:cubicBezTo>
                  <a:pt x="157" y="91"/>
                  <a:pt x="160" y="84"/>
                  <a:pt x="163" y="84"/>
                </a:cubicBezTo>
                <a:cubicBezTo>
                  <a:pt x="166" y="84"/>
                  <a:pt x="169" y="91"/>
                  <a:pt x="169" y="95"/>
                </a:cubicBezTo>
                <a:cubicBezTo>
                  <a:pt x="177" y="95"/>
                  <a:pt x="177" y="95"/>
                  <a:pt x="177" y="95"/>
                </a:cubicBezTo>
                <a:cubicBezTo>
                  <a:pt x="177" y="87"/>
                  <a:pt x="175" y="78"/>
                  <a:pt x="173" y="69"/>
                </a:cubicBezTo>
                <a:cubicBezTo>
                  <a:pt x="176" y="74"/>
                  <a:pt x="180" y="78"/>
                  <a:pt x="183" y="78"/>
                </a:cubicBezTo>
                <a:cubicBezTo>
                  <a:pt x="184" y="78"/>
                  <a:pt x="184" y="78"/>
                  <a:pt x="185" y="78"/>
                </a:cubicBezTo>
                <a:cubicBezTo>
                  <a:pt x="188" y="74"/>
                  <a:pt x="178" y="56"/>
                  <a:pt x="169" y="53"/>
                </a:cubicBezTo>
                <a:cubicBezTo>
                  <a:pt x="171" y="51"/>
                  <a:pt x="172" y="49"/>
                  <a:pt x="172" y="46"/>
                </a:cubicBezTo>
                <a:cubicBezTo>
                  <a:pt x="172" y="41"/>
                  <a:pt x="168" y="37"/>
                  <a:pt x="163" y="37"/>
                </a:cubicBezTo>
                <a:moveTo>
                  <a:pt x="96" y="0"/>
                </a:moveTo>
                <a:cubicBezTo>
                  <a:pt x="88" y="0"/>
                  <a:pt x="81" y="6"/>
                  <a:pt x="81" y="14"/>
                </a:cubicBezTo>
                <a:cubicBezTo>
                  <a:pt x="81" y="19"/>
                  <a:pt x="83" y="23"/>
                  <a:pt x="87" y="26"/>
                </a:cubicBezTo>
                <a:cubicBezTo>
                  <a:pt x="72" y="31"/>
                  <a:pt x="55" y="61"/>
                  <a:pt x="60" y="67"/>
                </a:cubicBezTo>
                <a:cubicBezTo>
                  <a:pt x="61" y="68"/>
                  <a:pt x="62" y="68"/>
                  <a:pt x="63" y="68"/>
                </a:cubicBezTo>
                <a:cubicBezTo>
                  <a:pt x="68" y="68"/>
                  <a:pt x="75" y="60"/>
                  <a:pt x="80" y="53"/>
                </a:cubicBezTo>
                <a:cubicBezTo>
                  <a:pt x="76" y="67"/>
                  <a:pt x="74" y="82"/>
                  <a:pt x="72" y="95"/>
                </a:cubicBezTo>
                <a:cubicBezTo>
                  <a:pt x="86" y="95"/>
                  <a:pt x="86" y="95"/>
                  <a:pt x="86" y="95"/>
                </a:cubicBezTo>
                <a:cubicBezTo>
                  <a:pt x="86" y="88"/>
                  <a:pt x="91" y="78"/>
                  <a:pt x="96" y="78"/>
                </a:cubicBezTo>
                <a:cubicBezTo>
                  <a:pt x="101" y="78"/>
                  <a:pt x="106" y="88"/>
                  <a:pt x="106" y="95"/>
                </a:cubicBezTo>
                <a:cubicBezTo>
                  <a:pt x="119" y="95"/>
                  <a:pt x="119" y="95"/>
                  <a:pt x="119" y="95"/>
                </a:cubicBezTo>
                <a:cubicBezTo>
                  <a:pt x="118" y="82"/>
                  <a:pt x="115" y="67"/>
                  <a:pt x="112" y="53"/>
                </a:cubicBezTo>
                <a:cubicBezTo>
                  <a:pt x="117" y="60"/>
                  <a:pt x="124" y="68"/>
                  <a:pt x="128" y="68"/>
                </a:cubicBezTo>
                <a:cubicBezTo>
                  <a:pt x="130" y="68"/>
                  <a:pt x="131" y="68"/>
                  <a:pt x="131" y="67"/>
                </a:cubicBezTo>
                <a:cubicBezTo>
                  <a:pt x="137" y="61"/>
                  <a:pt x="120" y="31"/>
                  <a:pt x="105" y="26"/>
                </a:cubicBezTo>
                <a:cubicBezTo>
                  <a:pt x="108" y="23"/>
                  <a:pt x="111" y="19"/>
                  <a:pt x="111" y="14"/>
                </a:cubicBezTo>
                <a:cubicBezTo>
                  <a:pt x="111" y="6"/>
                  <a:pt x="104" y="0"/>
                  <a:pt x="96" y="0"/>
                </a:cubicBezTo>
              </a:path>
            </a:pathLst>
          </a:custGeom>
          <a:solidFill>
            <a:schemeClr val="bg1"/>
          </a:solidFill>
          <a:ln w="9525">
            <a:noFill/>
          </a:ln>
        </p:spPr>
        <p:txBody>
          <a:bodyPr/>
          <a:lstStyle/>
          <a:p>
            <a:endParaRPr lang="zh-CN" altLang="en-US"/>
          </a:p>
        </p:txBody>
      </p:sp>
      <p:sp>
        <p:nvSpPr>
          <p:cNvPr id="36" name="流程图: 联系 35"/>
          <p:cNvSpPr/>
          <p:nvPr/>
        </p:nvSpPr>
        <p:spPr>
          <a:xfrm>
            <a:off x="6980238" y="3306763"/>
            <a:ext cx="1620838" cy="161925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7" name="TextBox 36"/>
          <p:cNvSpPr txBox="1"/>
          <p:nvPr/>
        </p:nvSpPr>
        <p:spPr>
          <a:xfrm>
            <a:off x="7295608" y="4150995"/>
            <a:ext cx="1285875" cy="645160"/>
          </a:xfrm>
          <a:prstGeom prst="rect">
            <a:avLst/>
          </a:prstGeom>
          <a:noFill/>
          <a:ln w="9525">
            <a:noFill/>
          </a:ln>
        </p:spPr>
        <p:txBody>
          <a:bodyPr wrap="square" anchor="t">
            <a:spAutoFit/>
          </a:bodyPr>
          <a:lstStyle/>
          <a:p>
            <a:r>
              <a:rPr lang="zh-CN" altLang="en-US" dirty="0">
                <a:solidFill>
                  <a:schemeClr val="bg1"/>
                </a:solidFill>
                <a:latin typeface="微软雅黑" panose="020B0503020204020204" pitchFamily="34" charset="-122"/>
                <a:ea typeface="微软雅黑" panose="020B0503020204020204" pitchFamily="34" charset="-122"/>
              </a:rPr>
              <a:t>奖金激励</a:t>
            </a:r>
            <a:endParaRPr lang="zh-CN" altLang="en-US" dirty="0">
              <a:solidFill>
                <a:schemeClr val="bg1"/>
              </a:solidFill>
              <a:latin typeface="微软雅黑" panose="020B0503020204020204" pitchFamily="34" charset="-122"/>
              <a:ea typeface="微软雅黑" panose="020B0503020204020204" pitchFamily="34" charset="-122"/>
            </a:endParaRPr>
          </a:p>
          <a:p>
            <a:r>
              <a:rPr lang="zh-CN" altLang="en-US" dirty="0">
                <a:solidFill>
                  <a:schemeClr val="bg1"/>
                </a:solidFill>
                <a:latin typeface="微软雅黑" panose="020B0503020204020204" pitchFamily="34" charset="-122"/>
                <a:ea typeface="微软雅黑" panose="020B0503020204020204" pitchFamily="34" charset="-122"/>
              </a:rPr>
              <a:t>久任奖励</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45" name="组合 44"/>
          <p:cNvGrpSpPr>
            <a:grpSpLocks noChangeAspect="1"/>
          </p:cNvGrpSpPr>
          <p:nvPr/>
        </p:nvGrpSpPr>
        <p:grpSpPr>
          <a:xfrm>
            <a:off x="7923127" y="1726582"/>
            <a:ext cx="505833" cy="376856"/>
            <a:chOff x="10004425" y="1971676"/>
            <a:chExt cx="1593850" cy="1187450"/>
          </a:xfrm>
          <a:solidFill>
            <a:schemeClr val="bg1"/>
          </a:solidFill>
        </p:grpSpPr>
        <p:sp>
          <p:nvSpPr>
            <p:cNvPr id="46" name="Freeform 267"/>
            <p:cNvSpPr/>
            <p:nvPr/>
          </p:nvSpPr>
          <p:spPr bwMode="auto">
            <a:xfrm>
              <a:off x="10004425" y="1971676"/>
              <a:ext cx="1535113" cy="688975"/>
            </a:xfrm>
            <a:custGeom>
              <a:avLst/>
              <a:gdLst>
                <a:gd name="T0" fmla="*/ 480 w 967"/>
                <a:gd name="T1" fmla="*/ 434 h 434"/>
                <a:gd name="T2" fmla="*/ 0 w 967"/>
                <a:gd name="T3" fmla="*/ 217 h 434"/>
                <a:gd name="T4" fmla="*/ 492 w 967"/>
                <a:gd name="T5" fmla="*/ 0 h 434"/>
                <a:gd name="T6" fmla="*/ 967 w 967"/>
                <a:gd name="T7" fmla="*/ 212 h 434"/>
                <a:gd name="T8" fmla="*/ 480 w 967"/>
                <a:gd name="T9" fmla="*/ 434 h 434"/>
              </a:gdLst>
              <a:ahLst/>
              <a:cxnLst>
                <a:cxn ang="0">
                  <a:pos x="T0" y="T1"/>
                </a:cxn>
                <a:cxn ang="0">
                  <a:pos x="T2" y="T3"/>
                </a:cxn>
                <a:cxn ang="0">
                  <a:pos x="T4" y="T5"/>
                </a:cxn>
                <a:cxn ang="0">
                  <a:pos x="T6" y="T7"/>
                </a:cxn>
                <a:cxn ang="0">
                  <a:pos x="T8" y="T9"/>
                </a:cxn>
              </a:cxnLst>
              <a:rect l="0" t="0" r="r" b="b"/>
              <a:pathLst>
                <a:path w="967" h="434">
                  <a:moveTo>
                    <a:pt x="480" y="434"/>
                  </a:moveTo>
                  <a:lnTo>
                    <a:pt x="0" y="217"/>
                  </a:lnTo>
                  <a:lnTo>
                    <a:pt x="492" y="0"/>
                  </a:lnTo>
                  <a:lnTo>
                    <a:pt x="967" y="212"/>
                  </a:lnTo>
                  <a:lnTo>
                    <a:pt x="480" y="4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p>
          </p:txBody>
        </p:sp>
        <p:sp>
          <p:nvSpPr>
            <p:cNvPr id="47" name="Rectangle 268"/>
            <p:cNvSpPr>
              <a:spLocks noChangeArrowheads="1"/>
            </p:cNvSpPr>
            <p:nvPr/>
          </p:nvSpPr>
          <p:spPr bwMode="auto">
            <a:xfrm>
              <a:off x="11474450" y="2297113"/>
              <a:ext cx="46038" cy="503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fontAlgn="auto"/>
              <a:endParaRPr lang="zh-CN" altLang="en-US" strike="noStrike" noProof="1"/>
            </a:p>
          </p:txBody>
        </p:sp>
        <p:sp>
          <p:nvSpPr>
            <p:cNvPr id="48" name="Oval 269"/>
            <p:cNvSpPr>
              <a:spLocks noChangeArrowheads="1"/>
            </p:cNvSpPr>
            <p:nvPr/>
          </p:nvSpPr>
          <p:spPr bwMode="auto">
            <a:xfrm>
              <a:off x="11422063" y="2743201"/>
              <a:ext cx="150813" cy="1508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p>
          </p:txBody>
        </p:sp>
        <p:sp>
          <p:nvSpPr>
            <p:cNvPr id="49" name="Freeform 270"/>
            <p:cNvSpPr/>
            <p:nvPr/>
          </p:nvSpPr>
          <p:spPr bwMode="auto">
            <a:xfrm>
              <a:off x="11404600" y="2822576"/>
              <a:ext cx="107950" cy="336550"/>
            </a:xfrm>
            <a:custGeom>
              <a:avLst/>
              <a:gdLst>
                <a:gd name="T0" fmla="*/ 16 w 29"/>
                <a:gd name="T1" fmla="*/ 5 h 90"/>
                <a:gd name="T2" fmla="*/ 6 w 29"/>
                <a:gd name="T3" fmla="*/ 90 h 90"/>
                <a:gd name="T4" fmla="*/ 29 w 29"/>
                <a:gd name="T5" fmla="*/ 90 h 90"/>
                <a:gd name="T6" fmla="*/ 29 w 29"/>
                <a:gd name="T7" fmla="*/ 0 h 90"/>
                <a:gd name="T8" fmla="*/ 16 w 29"/>
                <a:gd name="T9" fmla="*/ 5 h 90"/>
              </a:gdLst>
              <a:ahLst/>
              <a:cxnLst>
                <a:cxn ang="0">
                  <a:pos x="T0" y="T1"/>
                </a:cxn>
                <a:cxn ang="0">
                  <a:pos x="T2" y="T3"/>
                </a:cxn>
                <a:cxn ang="0">
                  <a:pos x="T4" y="T5"/>
                </a:cxn>
                <a:cxn ang="0">
                  <a:pos x="T6" y="T7"/>
                </a:cxn>
                <a:cxn ang="0">
                  <a:pos x="T8" y="T9"/>
                </a:cxn>
              </a:cxnLst>
              <a:rect l="0" t="0" r="r" b="b"/>
              <a:pathLst>
                <a:path w="29" h="90">
                  <a:moveTo>
                    <a:pt x="16" y="5"/>
                  </a:moveTo>
                  <a:cubicBezTo>
                    <a:pt x="16" y="5"/>
                    <a:pt x="0" y="39"/>
                    <a:pt x="6" y="90"/>
                  </a:cubicBezTo>
                  <a:cubicBezTo>
                    <a:pt x="29" y="90"/>
                    <a:pt x="29" y="90"/>
                    <a:pt x="29" y="90"/>
                  </a:cubicBezTo>
                  <a:cubicBezTo>
                    <a:pt x="29" y="0"/>
                    <a:pt x="29" y="0"/>
                    <a:pt x="29" y="0"/>
                  </a:cubicBezTo>
                  <a:cubicBezTo>
                    <a:pt x="29" y="0"/>
                    <a:pt x="16" y="8"/>
                    <a:pt x="1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p>
          </p:txBody>
        </p:sp>
        <p:sp>
          <p:nvSpPr>
            <p:cNvPr id="50" name="Freeform 271"/>
            <p:cNvSpPr/>
            <p:nvPr/>
          </p:nvSpPr>
          <p:spPr bwMode="auto">
            <a:xfrm>
              <a:off x="11490325" y="2822576"/>
              <a:ext cx="107950" cy="336550"/>
            </a:xfrm>
            <a:custGeom>
              <a:avLst/>
              <a:gdLst>
                <a:gd name="T0" fmla="*/ 13 w 29"/>
                <a:gd name="T1" fmla="*/ 5 h 90"/>
                <a:gd name="T2" fmla="*/ 23 w 29"/>
                <a:gd name="T3" fmla="*/ 90 h 90"/>
                <a:gd name="T4" fmla="*/ 0 w 29"/>
                <a:gd name="T5" fmla="*/ 90 h 90"/>
                <a:gd name="T6" fmla="*/ 0 w 29"/>
                <a:gd name="T7" fmla="*/ 0 h 90"/>
                <a:gd name="T8" fmla="*/ 13 w 29"/>
                <a:gd name="T9" fmla="*/ 5 h 90"/>
              </a:gdLst>
              <a:ahLst/>
              <a:cxnLst>
                <a:cxn ang="0">
                  <a:pos x="T0" y="T1"/>
                </a:cxn>
                <a:cxn ang="0">
                  <a:pos x="T2" y="T3"/>
                </a:cxn>
                <a:cxn ang="0">
                  <a:pos x="T4" y="T5"/>
                </a:cxn>
                <a:cxn ang="0">
                  <a:pos x="T6" y="T7"/>
                </a:cxn>
                <a:cxn ang="0">
                  <a:pos x="T8" y="T9"/>
                </a:cxn>
              </a:cxnLst>
              <a:rect l="0" t="0" r="r" b="b"/>
              <a:pathLst>
                <a:path w="29" h="90">
                  <a:moveTo>
                    <a:pt x="13" y="5"/>
                  </a:moveTo>
                  <a:cubicBezTo>
                    <a:pt x="13" y="5"/>
                    <a:pt x="29" y="39"/>
                    <a:pt x="23" y="90"/>
                  </a:cubicBezTo>
                  <a:cubicBezTo>
                    <a:pt x="0" y="90"/>
                    <a:pt x="0" y="90"/>
                    <a:pt x="0" y="90"/>
                  </a:cubicBezTo>
                  <a:cubicBezTo>
                    <a:pt x="0" y="0"/>
                    <a:pt x="0" y="0"/>
                    <a:pt x="0" y="0"/>
                  </a:cubicBezTo>
                  <a:cubicBezTo>
                    <a:pt x="0" y="0"/>
                    <a:pt x="13" y="8"/>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p>
          </p:txBody>
        </p:sp>
        <p:sp>
          <p:nvSpPr>
            <p:cNvPr id="51" name="Freeform 272"/>
            <p:cNvSpPr/>
            <p:nvPr/>
          </p:nvSpPr>
          <p:spPr bwMode="auto">
            <a:xfrm>
              <a:off x="10309225" y="2492375"/>
              <a:ext cx="889000" cy="660399"/>
            </a:xfrm>
            <a:custGeom>
              <a:avLst/>
              <a:gdLst>
                <a:gd name="T0" fmla="*/ 237 w 237"/>
                <a:gd name="T1" fmla="*/ 0 h 176"/>
                <a:gd name="T2" fmla="*/ 118 w 237"/>
                <a:gd name="T3" fmla="*/ 55 h 176"/>
                <a:gd name="T4" fmla="*/ 0 w 237"/>
                <a:gd name="T5" fmla="*/ 0 h 176"/>
                <a:gd name="T6" fmla="*/ 0 w 237"/>
                <a:gd name="T7" fmla="*/ 136 h 176"/>
                <a:gd name="T8" fmla="*/ 115 w 237"/>
                <a:gd name="T9" fmla="*/ 176 h 176"/>
                <a:gd name="T10" fmla="*/ 115 w 237"/>
                <a:gd name="T11" fmla="*/ 176 h 176"/>
                <a:gd name="T12" fmla="*/ 118 w 237"/>
                <a:gd name="T13" fmla="*/ 176 h 176"/>
                <a:gd name="T14" fmla="*/ 122 w 237"/>
                <a:gd name="T15" fmla="*/ 176 h 176"/>
                <a:gd name="T16" fmla="*/ 122 w 237"/>
                <a:gd name="T17" fmla="*/ 176 h 176"/>
                <a:gd name="T18" fmla="*/ 237 w 237"/>
                <a:gd name="T19" fmla="*/ 136 h 176"/>
                <a:gd name="T20" fmla="*/ 237 w 237"/>
                <a:gd name="T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176">
                  <a:moveTo>
                    <a:pt x="237" y="0"/>
                  </a:moveTo>
                  <a:cubicBezTo>
                    <a:pt x="237" y="1"/>
                    <a:pt x="138" y="47"/>
                    <a:pt x="118" y="55"/>
                  </a:cubicBezTo>
                  <a:cubicBezTo>
                    <a:pt x="99" y="47"/>
                    <a:pt x="0" y="1"/>
                    <a:pt x="0" y="0"/>
                  </a:cubicBezTo>
                  <a:cubicBezTo>
                    <a:pt x="0" y="136"/>
                    <a:pt x="0" y="136"/>
                    <a:pt x="0" y="136"/>
                  </a:cubicBezTo>
                  <a:cubicBezTo>
                    <a:pt x="32" y="170"/>
                    <a:pt x="95" y="175"/>
                    <a:pt x="115" y="176"/>
                  </a:cubicBezTo>
                  <a:cubicBezTo>
                    <a:pt x="115" y="176"/>
                    <a:pt x="115" y="176"/>
                    <a:pt x="115" y="176"/>
                  </a:cubicBezTo>
                  <a:cubicBezTo>
                    <a:pt x="115" y="176"/>
                    <a:pt x="116" y="176"/>
                    <a:pt x="118" y="176"/>
                  </a:cubicBezTo>
                  <a:cubicBezTo>
                    <a:pt x="121" y="176"/>
                    <a:pt x="122" y="176"/>
                    <a:pt x="122" y="176"/>
                  </a:cubicBezTo>
                  <a:cubicBezTo>
                    <a:pt x="122" y="176"/>
                    <a:pt x="122" y="176"/>
                    <a:pt x="122" y="176"/>
                  </a:cubicBezTo>
                  <a:cubicBezTo>
                    <a:pt x="142" y="175"/>
                    <a:pt x="205" y="170"/>
                    <a:pt x="237" y="136"/>
                  </a:cubicBezTo>
                  <a:lnTo>
                    <a:pt x="2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auto"/>
              <a:endParaRPr lang="zh-CN" altLang="en-US" strike="noStrike" noProof="1"/>
            </a:p>
          </p:txBody>
        </p:sp>
      </p:grpSp>
      <p:grpSp>
        <p:nvGrpSpPr>
          <p:cNvPr id="43036" name="组合 63"/>
          <p:cNvGrpSpPr/>
          <p:nvPr/>
        </p:nvGrpSpPr>
        <p:grpSpPr>
          <a:xfrm>
            <a:off x="896938" y="973138"/>
            <a:ext cx="3000375" cy="461962"/>
            <a:chOff x="682594" y="1258873"/>
            <a:chExt cx="3000396" cy="461665"/>
          </a:xfrm>
        </p:grpSpPr>
        <p:sp>
          <p:nvSpPr>
            <p:cNvPr id="62" name="圆角矩形 61"/>
            <p:cNvSpPr/>
            <p:nvPr/>
          </p:nvSpPr>
          <p:spPr>
            <a:xfrm>
              <a:off x="682594" y="1330311"/>
              <a:ext cx="3000396"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3038" name="TextBox 62"/>
            <p:cNvSpPr txBox="1"/>
            <p:nvPr/>
          </p:nvSpPr>
          <p:spPr>
            <a:xfrm>
              <a:off x="1254098" y="1258873"/>
              <a:ext cx="2143140" cy="461665"/>
            </a:xfrm>
            <a:prstGeom prst="rect">
              <a:avLst/>
            </a:prstGeom>
            <a:noFill/>
            <a:ln w="9525">
              <a:noFill/>
            </a:ln>
          </p:spPr>
          <p:txBody>
            <a:bodyPr wrap="square" anchor="t">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我们的福利</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43039" name="TextBox 64"/>
          <p:cNvSpPr txBox="1"/>
          <p:nvPr/>
        </p:nvSpPr>
        <p:spPr>
          <a:xfrm>
            <a:off x="682625" y="1687513"/>
            <a:ext cx="4000500" cy="1200150"/>
          </a:xfrm>
          <a:prstGeom prst="rect">
            <a:avLst/>
          </a:prstGeom>
          <a:noFill/>
          <a:ln w="9525">
            <a:noFill/>
          </a:ln>
        </p:spPr>
        <p:txBody>
          <a:bodyPr wrap="square" anchor="t">
            <a:spAutoFit/>
          </a:bodyPr>
          <a:lstStyle/>
          <a:p>
            <a:r>
              <a:rPr lang="zh-CN" altLang="en-US" dirty="0">
                <a:latin typeface="微软雅黑" panose="020B0503020204020204" pitchFamily="34" charset="-122"/>
                <a:ea typeface="微软雅黑" panose="020B0503020204020204" pitchFamily="34" charset="-122"/>
              </a:rPr>
              <a:t>除了薪酬之外，我们为员工提供了完整的福利方案，包括餐补、节假日礼品、员工旅游及工作外的培训计划等</a:t>
            </a:r>
            <a:r>
              <a:rPr lang="en-US" altLang="zh-CN" dirty="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1028" name="Picture 4" descr="C:\Program Files\Microsoft Office\MEDIA\CAGCAT10\j0222019.wmf"/>
          <p:cNvPicPr>
            <a:picLocks noChangeAspect="1" noChangeArrowheads="1"/>
          </p:cNvPicPr>
          <p:nvPr/>
        </p:nvPicPr>
        <p:blipFill>
          <a:blip r:embed="rId1"/>
          <a:srcRect l="52457" t="30641" r="12284" b="27225"/>
          <a:stretch>
            <a:fillRect/>
          </a:stretch>
        </p:blipFill>
        <p:spPr bwMode="auto">
          <a:xfrm>
            <a:off x="7633081" y="3460750"/>
            <a:ext cx="386779" cy="400050"/>
          </a:xfrm>
          <a:prstGeom prst="rect">
            <a:avLst/>
          </a:prstGeom>
          <a:solidFill>
            <a:schemeClr val="bg1"/>
          </a:solidFill>
        </p:spPr>
      </p:pic>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标题 1"/>
          <p:cNvSpPr>
            <a:spLocks noGrp="1"/>
          </p:cNvSpPr>
          <p:nvPr>
            <p:ph type="title"/>
          </p:nvPr>
        </p:nvSpPr>
        <p:spPr/>
        <p:txBody>
          <a:bodyPr vert="horz" lIns="91440" tIns="45720" rIns="91440" bIns="45720" anchor="ctr"/>
          <a:lstStyle/>
          <a:p>
            <a:r>
              <a:rPr lang="zh-CN" altLang="en-US" sz="2400" dirty="0">
                <a:latin typeface="微软雅黑" panose="020B0503020204020204" pitchFamily="34" charset="-122"/>
                <a:ea typeface="微软雅黑" panose="020B0503020204020204" pitchFamily="34" charset="-122"/>
              </a:rPr>
              <a:t>员工福利</a:t>
            </a:r>
            <a:endParaRPr lang="zh-CN" altLang="en-US" sz="2400" dirty="0">
              <a:latin typeface="微软雅黑" panose="020B0503020204020204" pitchFamily="34" charset="-122"/>
              <a:ea typeface="微软雅黑" panose="020B0503020204020204" pitchFamily="34" charset="-122"/>
            </a:endParaRPr>
          </a:p>
        </p:txBody>
      </p:sp>
      <p:sp>
        <p:nvSpPr>
          <p:cNvPr id="14" name="TextBox 13"/>
          <p:cNvSpPr txBox="1"/>
          <p:nvPr/>
        </p:nvSpPr>
        <p:spPr>
          <a:xfrm>
            <a:off x="4186238" y="5830888"/>
            <a:ext cx="925512" cy="40005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旅游</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15" name="Line 6"/>
          <p:cNvSpPr/>
          <p:nvPr/>
        </p:nvSpPr>
        <p:spPr>
          <a:xfrm>
            <a:off x="9255125" y="6016625"/>
            <a:ext cx="0" cy="0"/>
          </a:xfrm>
          <a:prstGeom prst="line">
            <a:avLst/>
          </a:prstGeom>
          <a:ln w="9525">
            <a:noFill/>
          </a:ln>
        </p:spPr>
        <p:txBody>
          <a:bodyPr wrap="square" lIns="91440" tIns="45720" rIns="91440" bIns="45720" anchor="t"/>
          <a:lstStyle/>
          <a:p>
            <a:endParaRPr lang="en-US" altLang="zh-CN">
              <a:latin typeface="Franklin Gothic Book" panose="020B0503020102020204" charset="0"/>
              <a:ea typeface="黑体" panose="02010609060101010101" charset="-122"/>
            </a:endParaRPr>
          </a:p>
        </p:txBody>
      </p:sp>
      <p:sp>
        <p:nvSpPr>
          <p:cNvPr id="16" name="Line 7"/>
          <p:cNvSpPr/>
          <p:nvPr/>
        </p:nvSpPr>
        <p:spPr>
          <a:xfrm>
            <a:off x="9255125" y="6016625"/>
            <a:ext cx="0" cy="0"/>
          </a:xfrm>
          <a:prstGeom prst="line">
            <a:avLst/>
          </a:prstGeom>
          <a:ln w="9525">
            <a:noFill/>
          </a:ln>
        </p:spPr>
        <p:txBody>
          <a:bodyPr wrap="square" lIns="91440" tIns="45720" rIns="91440" bIns="45720" anchor="t"/>
          <a:lstStyle/>
          <a:p>
            <a:endParaRPr lang="en-US" altLang="zh-CN">
              <a:latin typeface="Franklin Gothic Book" panose="020B0503020102020204" charset="0"/>
              <a:ea typeface="黑体" panose="02010609060101010101" charset="-122"/>
            </a:endParaRPr>
          </a:p>
        </p:txBody>
      </p:sp>
      <p:grpSp>
        <p:nvGrpSpPr>
          <p:cNvPr id="7" name="组合 41"/>
          <p:cNvGrpSpPr/>
          <p:nvPr/>
        </p:nvGrpSpPr>
        <p:grpSpPr>
          <a:xfrm>
            <a:off x="4897438" y="2970213"/>
            <a:ext cx="554037" cy="503237"/>
            <a:chOff x="2754296" y="3975106"/>
            <a:chExt cx="304800" cy="284163"/>
          </a:xfrm>
        </p:grpSpPr>
        <p:sp>
          <p:nvSpPr>
            <p:cNvPr id="44038" name="Freeform 22"/>
            <p:cNvSpPr/>
            <p:nvPr/>
          </p:nvSpPr>
          <p:spPr>
            <a:xfrm>
              <a:off x="2805096" y="4021144"/>
              <a:ext cx="203200" cy="238125"/>
            </a:xfrm>
            <a:custGeom>
              <a:avLst/>
              <a:gdLst/>
              <a:ahLst/>
              <a:cxnLst>
                <a:cxn ang="0">
                  <a:pos x="101600" y="0"/>
                </a:cxn>
                <a:cxn ang="0">
                  <a:pos x="203200" y="101600"/>
                </a:cxn>
                <a:cxn ang="0">
                  <a:pos x="203200" y="238125"/>
                </a:cxn>
                <a:cxn ang="0">
                  <a:pos x="138112" y="238125"/>
                </a:cxn>
                <a:cxn ang="0">
                  <a:pos x="138112" y="138112"/>
                </a:cxn>
                <a:cxn ang="0">
                  <a:pos x="68262" y="138112"/>
                </a:cxn>
                <a:cxn ang="0">
                  <a:pos x="68262" y="238125"/>
                </a:cxn>
                <a:cxn ang="0">
                  <a:pos x="0" y="238125"/>
                </a:cxn>
                <a:cxn ang="0">
                  <a:pos x="0" y="101600"/>
                </a:cxn>
                <a:cxn ang="0">
                  <a:pos x="101600" y="0"/>
                </a:cxn>
              </a:cxnLst>
              <a:rect l="0" t="0" r="0" b="0"/>
              <a:pathLst>
                <a:path w="128" h="150">
                  <a:moveTo>
                    <a:pt x="64" y="0"/>
                  </a:moveTo>
                  <a:lnTo>
                    <a:pt x="128" y="64"/>
                  </a:lnTo>
                  <a:lnTo>
                    <a:pt x="128" y="150"/>
                  </a:lnTo>
                  <a:lnTo>
                    <a:pt x="87" y="150"/>
                  </a:lnTo>
                  <a:lnTo>
                    <a:pt x="87" y="87"/>
                  </a:lnTo>
                  <a:lnTo>
                    <a:pt x="43" y="87"/>
                  </a:lnTo>
                  <a:lnTo>
                    <a:pt x="43" y="150"/>
                  </a:lnTo>
                  <a:lnTo>
                    <a:pt x="0" y="150"/>
                  </a:lnTo>
                  <a:lnTo>
                    <a:pt x="0" y="64"/>
                  </a:lnTo>
                  <a:lnTo>
                    <a:pt x="64" y="0"/>
                  </a:lnTo>
                  <a:close/>
                </a:path>
              </a:pathLst>
            </a:custGeom>
            <a:solidFill>
              <a:srgbClr val="FFFFFF"/>
            </a:solidFill>
            <a:ln w="9525">
              <a:noFill/>
            </a:ln>
          </p:spPr>
          <p:txBody>
            <a:bodyPr/>
            <a:lstStyle/>
            <a:p>
              <a:endParaRPr lang="zh-CN" altLang="en-US"/>
            </a:p>
          </p:txBody>
        </p:sp>
        <p:sp>
          <p:nvSpPr>
            <p:cNvPr id="44039" name="Freeform 23"/>
            <p:cNvSpPr/>
            <p:nvPr/>
          </p:nvSpPr>
          <p:spPr>
            <a:xfrm>
              <a:off x="2754296" y="3975106"/>
              <a:ext cx="304800" cy="165100"/>
            </a:xfrm>
            <a:custGeom>
              <a:avLst/>
              <a:gdLst/>
              <a:ahLst/>
              <a:cxnLst>
                <a:cxn ang="0">
                  <a:pos x="290285" y="165100"/>
                </a:cxn>
                <a:cxn ang="0">
                  <a:pos x="279400" y="157921"/>
                </a:cxn>
                <a:cxn ang="0">
                  <a:pos x="152400" y="35891"/>
                </a:cxn>
                <a:cxn ang="0">
                  <a:pos x="29028" y="157921"/>
                </a:cxn>
                <a:cxn ang="0">
                  <a:pos x="7257" y="157921"/>
                </a:cxn>
                <a:cxn ang="0">
                  <a:pos x="7257" y="136386"/>
                </a:cxn>
                <a:cxn ang="0">
                  <a:pos x="141514" y="3589"/>
                </a:cxn>
                <a:cxn ang="0">
                  <a:pos x="163285" y="3589"/>
                </a:cxn>
                <a:cxn ang="0">
                  <a:pos x="297542" y="136386"/>
                </a:cxn>
                <a:cxn ang="0">
                  <a:pos x="297542" y="157921"/>
                </a:cxn>
                <a:cxn ang="0">
                  <a:pos x="290285" y="165100"/>
                </a:cxn>
              </a:cxnLst>
              <a:rect l="0" t="0" r="0" b="0"/>
              <a:pathLst>
                <a:path w="84" h="46">
                  <a:moveTo>
                    <a:pt x="80" y="46"/>
                  </a:moveTo>
                  <a:cubicBezTo>
                    <a:pt x="78" y="46"/>
                    <a:pt x="77" y="45"/>
                    <a:pt x="77" y="44"/>
                  </a:cubicBezTo>
                  <a:cubicBezTo>
                    <a:pt x="42" y="10"/>
                    <a:pt x="42" y="10"/>
                    <a:pt x="42" y="10"/>
                  </a:cubicBezTo>
                  <a:cubicBezTo>
                    <a:pt x="8" y="44"/>
                    <a:pt x="8" y="44"/>
                    <a:pt x="8" y="44"/>
                  </a:cubicBezTo>
                  <a:cubicBezTo>
                    <a:pt x="6" y="46"/>
                    <a:pt x="4" y="46"/>
                    <a:pt x="2" y="44"/>
                  </a:cubicBezTo>
                  <a:cubicBezTo>
                    <a:pt x="0" y="43"/>
                    <a:pt x="0" y="40"/>
                    <a:pt x="2" y="38"/>
                  </a:cubicBezTo>
                  <a:cubicBezTo>
                    <a:pt x="39" y="1"/>
                    <a:pt x="39" y="1"/>
                    <a:pt x="39" y="1"/>
                  </a:cubicBezTo>
                  <a:cubicBezTo>
                    <a:pt x="41" y="0"/>
                    <a:pt x="44" y="0"/>
                    <a:pt x="45" y="1"/>
                  </a:cubicBezTo>
                  <a:cubicBezTo>
                    <a:pt x="82" y="38"/>
                    <a:pt x="82" y="38"/>
                    <a:pt x="82" y="38"/>
                  </a:cubicBezTo>
                  <a:cubicBezTo>
                    <a:pt x="84" y="40"/>
                    <a:pt x="84" y="43"/>
                    <a:pt x="82" y="44"/>
                  </a:cubicBezTo>
                  <a:cubicBezTo>
                    <a:pt x="82" y="45"/>
                    <a:pt x="81" y="46"/>
                    <a:pt x="80" y="46"/>
                  </a:cubicBezTo>
                  <a:close/>
                </a:path>
              </a:pathLst>
            </a:custGeom>
            <a:solidFill>
              <a:srgbClr val="FFFFFF"/>
            </a:solidFill>
            <a:ln w="9525">
              <a:noFill/>
            </a:ln>
          </p:spPr>
          <p:txBody>
            <a:bodyPr/>
            <a:lstStyle/>
            <a:p>
              <a:endParaRPr lang="zh-CN" altLang="en-US"/>
            </a:p>
          </p:txBody>
        </p:sp>
      </p:grpSp>
      <p:sp>
        <p:nvSpPr>
          <p:cNvPr id="39" name="TextBox 38"/>
          <p:cNvSpPr txBox="1"/>
          <p:nvPr/>
        </p:nvSpPr>
        <p:spPr>
          <a:xfrm>
            <a:off x="6183313" y="3116263"/>
            <a:ext cx="1036637" cy="400050"/>
          </a:xfrm>
          <a:prstGeom prst="rect">
            <a:avLst/>
          </a:prstGeom>
          <a:noFill/>
          <a:ln w="9525">
            <a:noFill/>
          </a:ln>
        </p:spPr>
        <p:txBody>
          <a:bodyPr wrap="square" anchor="t">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生日会</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nvGrpSpPr>
          <p:cNvPr id="44041" name="组合 63"/>
          <p:cNvGrpSpPr/>
          <p:nvPr/>
        </p:nvGrpSpPr>
        <p:grpSpPr>
          <a:xfrm>
            <a:off x="896938" y="973138"/>
            <a:ext cx="3000375" cy="461962"/>
            <a:chOff x="682594" y="1258873"/>
            <a:chExt cx="3000396" cy="461665"/>
          </a:xfrm>
        </p:grpSpPr>
        <p:sp>
          <p:nvSpPr>
            <p:cNvPr id="62" name="圆角矩形 61"/>
            <p:cNvSpPr/>
            <p:nvPr/>
          </p:nvSpPr>
          <p:spPr>
            <a:xfrm>
              <a:off x="682594" y="1330311"/>
              <a:ext cx="3000396"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4043" name="TextBox 62"/>
            <p:cNvSpPr txBox="1"/>
            <p:nvPr/>
          </p:nvSpPr>
          <p:spPr>
            <a:xfrm>
              <a:off x="1254098" y="1258873"/>
              <a:ext cx="2143140" cy="461665"/>
            </a:xfrm>
            <a:prstGeom prst="rect">
              <a:avLst/>
            </a:prstGeom>
            <a:noFill/>
            <a:ln w="9525">
              <a:noFill/>
            </a:ln>
          </p:spPr>
          <p:txBody>
            <a:bodyPr wrap="square" anchor="t">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我们的福利</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45" name="WordArt 14" descr="绿色大理石"/>
          <p:cNvSpPr>
            <a:spLocks noTextEdit="1"/>
          </p:cNvSpPr>
          <p:nvPr/>
        </p:nvSpPr>
        <p:spPr>
          <a:xfrm rot="21225405">
            <a:off x="6203572" y="4180175"/>
            <a:ext cx="2514600" cy="509587"/>
          </a:xfrm>
          <a:prstGeom prst="rect">
            <a:avLst/>
          </a:prstGeom>
        </p:spPr>
        <p:txBody>
          <a:bodyPr wrap="none" fromWordArt="1">
            <a:prstTxWarp prst="textPlain">
              <a:avLst>
                <a:gd name="adj" fmla="val 50000"/>
              </a:avLst>
            </a:prstTxWarp>
            <a:normAutofit fontScale="90000" lnSpcReduction="10000"/>
          </a:bodyPr>
          <a:lstStyle/>
          <a:p>
            <a:pPr algn="l"/>
            <a:r>
              <a:rPr lang="zh-CN" altLang="en-US" sz="3200" dirty="0">
                <a:ln w="9525" cap="flat" cmpd="sng">
                  <a:solidFill>
                    <a:srgbClr val="FF6600"/>
                  </a:solidFill>
                  <a:prstDash val="solid"/>
                  <a:round/>
                  <a:headEnd type="none" w="med" len="med"/>
                  <a:tailEnd type="none" w="med" len="med"/>
                </a:ln>
                <a:blipFill rotWithShape="1">
                  <a:blip r:embed="rId1"/>
                </a:blipFill>
                <a:latin typeface="黑体" panose="02010609060101010101" charset="-122"/>
                <a:ea typeface="黑体" panose="02010609060101010101" charset="-122"/>
              </a:rPr>
              <a:t>享受法定年假、婚假、产假等</a:t>
            </a:r>
            <a:endParaRPr lang="zh-CN" altLang="en-US" sz="3200" dirty="0">
              <a:ln w="9525" cap="flat" cmpd="sng">
                <a:solidFill>
                  <a:srgbClr val="FF6600"/>
                </a:solidFill>
                <a:prstDash val="solid"/>
                <a:round/>
                <a:headEnd type="none" w="med" len="med"/>
                <a:tailEnd type="none" w="med" len="med"/>
              </a:ln>
              <a:blipFill rotWithShape="1">
                <a:blip r:embed="rId1"/>
              </a:blipFill>
              <a:latin typeface="黑体" panose="02010609060101010101" charset="-122"/>
              <a:ea typeface="黑体" panose="02010609060101010101" charset="-122"/>
            </a:endParaRPr>
          </a:p>
        </p:txBody>
      </p:sp>
      <p:sp>
        <p:nvSpPr>
          <p:cNvPr id="52" name="矩形 51"/>
          <p:cNvSpPr/>
          <p:nvPr/>
        </p:nvSpPr>
        <p:spPr>
          <a:xfrm>
            <a:off x="611156" y="5473715"/>
            <a:ext cx="6618288" cy="338554"/>
          </a:xfrm>
          <a:prstGeom prst="rect">
            <a:avLst/>
          </a:prstGeom>
        </p:spPr>
        <p:txBody>
          <a:bodyPr wrap="square">
            <a:spAutoFit/>
          </a:bodyPr>
          <a:lstStyle/>
          <a:p>
            <a:pPr marL="342900" indent="-342900" eaLnBrk="0" fontAlgn="auto" hangingPunct="0">
              <a:lnSpc>
                <a:spcPct val="80000"/>
              </a:lnSpc>
              <a:spcBef>
                <a:spcPct val="20000"/>
              </a:spcBef>
              <a:spcAft>
                <a:spcPts val="600"/>
              </a:spcAft>
              <a:buClr>
                <a:schemeClr val="tx1"/>
              </a:buClr>
              <a:buFont typeface="Wingdings" panose="05000000000000000000" pitchFamily="2" charset="2"/>
              <a:buChar char="Ø"/>
              <a:defRPr/>
            </a:pPr>
            <a:r>
              <a:rPr lang="zh-CN" altLang="en-US" sz="2000" strike="noStrike" kern="0" noProof="1" smtClean="0">
                <a:solidFill>
                  <a:srgbClr val="CC3300"/>
                </a:solidFill>
                <a:effectLst>
                  <a:outerShdw blurRad="38100" dist="38100" dir="2700000" algn="tl">
                    <a:srgbClr val="000000"/>
                  </a:outerShdw>
                </a:effectLst>
                <a:latin typeface="+mj-ea"/>
                <a:ea typeface="+mj-ea"/>
                <a:cs typeface="+mn-cs"/>
              </a:rPr>
              <a:t>不定时会有加班</a:t>
            </a:r>
            <a:endParaRPr lang="en-US" altLang="zh-CN" sz="2000" strike="noStrike" kern="0" noProof="1" smtClean="0">
              <a:latin typeface="+mj-ea"/>
              <a:ea typeface="+mj-ea"/>
            </a:endParaRPr>
          </a:p>
        </p:txBody>
      </p:sp>
      <p:sp>
        <p:nvSpPr>
          <p:cNvPr id="2" name="WordArt 14" descr="绿色大理石"/>
          <p:cNvSpPr>
            <a:spLocks noTextEdit="1"/>
          </p:cNvSpPr>
          <p:nvPr/>
        </p:nvSpPr>
        <p:spPr>
          <a:xfrm rot="1017182">
            <a:off x="6417398" y="5273502"/>
            <a:ext cx="2124075" cy="452120"/>
          </a:xfrm>
          <a:prstGeom prst="rect">
            <a:avLst/>
          </a:prstGeom>
        </p:spPr>
        <p:txBody>
          <a:bodyPr wrap="none" fromWordArt="1">
            <a:prstTxWarp prst="textPlain">
              <a:avLst>
                <a:gd name="adj" fmla="val 50000"/>
              </a:avLst>
            </a:prstTxWarp>
            <a:normAutofit fontScale="85000" lnSpcReduction="20000"/>
            <a:scene3d>
              <a:camera prst="orthographicFront"/>
              <a:lightRig rig="threePt" dir="t"/>
            </a:scene3d>
          </a:bodyPr>
          <a:lstStyle/>
          <a:p>
            <a:pPr algn="l"/>
            <a:r>
              <a:rPr lang="zh-CN" altLang="en-US" sz="3200" dirty="0">
                <a:ln w="22225">
                  <a:solidFill>
                    <a:schemeClr val="accent2"/>
                  </a:solidFill>
                  <a:prstDash val="solid"/>
                </a:ln>
                <a:solidFill>
                  <a:srgbClr val="FF6699"/>
                </a:solidFill>
                <a:effectLst/>
                <a:latin typeface="黑体" panose="02010609060101010101" charset="-122"/>
                <a:ea typeface="黑体" panose="02010609060101010101" charset="-122"/>
              </a:rPr>
              <a:t>春节假期</a:t>
            </a:r>
            <a:r>
              <a:rPr lang="en-US" altLang="zh-CN" sz="3200" dirty="0">
                <a:ln w="22225">
                  <a:solidFill>
                    <a:schemeClr val="accent2"/>
                  </a:solidFill>
                  <a:prstDash val="solid"/>
                </a:ln>
                <a:solidFill>
                  <a:srgbClr val="FF6699"/>
                </a:solidFill>
                <a:effectLst/>
                <a:latin typeface="黑体" panose="02010609060101010101" charset="-122"/>
                <a:ea typeface="黑体" panose="02010609060101010101" charset="-122"/>
              </a:rPr>
              <a:t>7</a:t>
            </a:r>
            <a:r>
              <a:rPr lang="zh-CN" altLang="en-US" sz="3200" dirty="0">
                <a:ln w="22225">
                  <a:solidFill>
                    <a:schemeClr val="accent2"/>
                  </a:solidFill>
                  <a:prstDash val="solid"/>
                </a:ln>
                <a:solidFill>
                  <a:srgbClr val="FF6699"/>
                </a:solidFill>
                <a:effectLst/>
                <a:latin typeface="黑体" panose="02010609060101010101" charset="-122"/>
                <a:ea typeface="黑体" panose="02010609060101010101" charset="-122"/>
              </a:rPr>
              <a:t>～</a:t>
            </a:r>
            <a:r>
              <a:rPr lang="en-US" altLang="zh-CN" sz="3200" dirty="0">
                <a:ln w="22225">
                  <a:solidFill>
                    <a:schemeClr val="accent2"/>
                  </a:solidFill>
                  <a:prstDash val="solid"/>
                </a:ln>
                <a:solidFill>
                  <a:srgbClr val="FF6699"/>
                </a:solidFill>
                <a:effectLst/>
                <a:latin typeface="黑体" panose="02010609060101010101" charset="-122"/>
                <a:ea typeface="黑体" panose="02010609060101010101" charset="-122"/>
              </a:rPr>
              <a:t>10</a:t>
            </a:r>
            <a:r>
              <a:rPr lang="zh-CN" altLang="en-US" sz="3200" dirty="0">
                <a:ln w="22225">
                  <a:solidFill>
                    <a:schemeClr val="accent2"/>
                  </a:solidFill>
                  <a:prstDash val="solid"/>
                </a:ln>
                <a:solidFill>
                  <a:srgbClr val="FF6699"/>
                </a:solidFill>
                <a:effectLst/>
                <a:latin typeface="黑体" panose="02010609060101010101" charset="-122"/>
                <a:ea typeface="黑体" panose="02010609060101010101" charset="-122"/>
              </a:rPr>
              <a:t>天</a:t>
            </a:r>
            <a:endParaRPr lang="zh-CN" altLang="en-US" sz="3200" dirty="0">
              <a:ln w="22225">
                <a:solidFill>
                  <a:schemeClr val="accent2"/>
                </a:solidFill>
                <a:prstDash val="solid"/>
              </a:ln>
              <a:solidFill>
                <a:srgbClr val="FF6699"/>
              </a:solidFill>
              <a:effectLst/>
              <a:latin typeface="黑体" panose="02010609060101010101" charset="-122"/>
              <a:ea typeface="黑体" panose="02010609060101010101" charset="-122"/>
            </a:endParaRPr>
          </a:p>
        </p:txBody>
      </p:sp>
      <p:sp>
        <p:nvSpPr>
          <p:cNvPr id="18" name="矩形 17"/>
          <p:cNvSpPr/>
          <p:nvPr/>
        </p:nvSpPr>
        <p:spPr>
          <a:xfrm rot="258455">
            <a:off x="1425521" y="4135190"/>
            <a:ext cx="4339650" cy="923330"/>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strike="noStrike" kern="0" spc="50" noProof="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ea"/>
                <a:ea typeface="+mj-ea"/>
                <a:cs typeface="+mn-cs"/>
              </a:rPr>
              <a:t>五天八小时制</a:t>
            </a:r>
            <a:endParaRPr lang="zh-CN"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0" name="图示 19"/>
          <p:cNvGraphicFramePr/>
          <p:nvPr/>
        </p:nvGraphicFramePr>
        <p:xfrm>
          <a:off x="1611288" y="1473186"/>
          <a:ext cx="6720417" cy="2500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图片 24" descr="A000220150318F63PPIC.png"/>
          <p:cNvPicPr>
            <a:picLocks noChangeAspect="1"/>
          </p:cNvPicPr>
          <p:nvPr/>
        </p:nvPicPr>
        <p:blipFill>
          <a:blip r:embed="rId7" cstate="print"/>
          <a:stretch>
            <a:fillRect/>
          </a:stretch>
        </p:blipFill>
        <p:spPr>
          <a:xfrm>
            <a:off x="1967094" y="2759070"/>
            <a:ext cx="999395" cy="1143009"/>
          </a:xfrm>
          <a:prstGeom prst="rect">
            <a:avLst/>
          </a:prstGeom>
        </p:spPr>
      </p:pic>
      <p:pic>
        <p:nvPicPr>
          <p:cNvPr id="26" name="图片 25" descr="A000220150319D23PPIC.png"/>
          <p:cNvPicPr>
            <a:picLocks noChangeAspect="1"/>
          </p:cNvPicPr>
          <p:nvPr/>
        </p:nvPicPr>
        <p:blipFill>
          <a:blip r:embed="rId8" cstate="print"/>
          <a:stretch>
            <a:fillRect/>
          </a:stretch>
        </p:blipFill>
        <p:spPr>
          <a:xfrm>
            <a:off x="1897040" y="1544625"/>
            <a:ext cx="1149142" cy="1072150"/>
          </a:xfrm>
          <a:prstGeom prst="rect">
            <a:avLst/>
          </a:prstGeom>
        </p:spPr>
      </p:pic>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圆角矩形 47"/>
          <p:cNvSpPr/>
          <p:nvPr/>
        </p:nvSpPr>
        <p:spPr>
          <a:xfrm>
            <a:off x="539750" y="973138"/>
            <a:ext cx="4714875" cy="13573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5058" name="标题 1"/>
          <p:cNvSpPr>
            <a:spLocks noGrp="1"/>
          </p:cNvSpPr>
          <p:nvPr>
            <p:ph type="title"/>
          </p:nvPr>
        </p:nvSpPr>
        <p:spPr/>
        <p:txBody>
          <a:bodyPr vert="horz" lIns="91440" tIns="45720" rIns="91440" bIns="45720" anchor="ctr"/>
          <a:lstStyle/>
          <a:p>
            <a:r>
              <a:rPr lang="zh-CN" altLang="zh-CN" sz="2400" dirty="0">
                <a:latin typeface="微软雅黑" panose="020B0503020204020204" pitchFamily="34" charset="-122"/>
                <a:ea typeface="微软雅黑" panose="020B0503020204020204" pitchFamily="34" charset="-122"/>
              </a:rPr>
              <a:t>人才发展通道</a:t>
            </a:r>
            <a:endParaRPr lang="zh-CN" altLang="zh-CN" sz="2400" dirty="0">
              <a:latin typeface="微软雅黑" panose="020B0503020204020204" pitchFamily="34" charset="-122"/>
              <a:ea typeface="微软雅黑" panose="020B0503020204020204" pitchFamily="34" charset="-122"/>
            </a:endParaRPr>
          </a:p>
        </p:txBody>
      </p:sp>
      <p:cxnSp>
        <p:nvCxnSpPr>
          <p:cNvPr id="5" name="直接连接符 4"/>
          <p:cNvCxnSpPr/>
          <p:nvPr/>
        </p:nvCxnSpPr>
        <p:spPr>
          <a:xfrm flipV="1">
            <a:off x="1539875" y="5116513"/>
            <a:ext cx="1071563" cy="28575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5060" name="组合 11"/>
          <p:cNvGrpSpPr/>
          <p:nvPr/>
        </p:nvGrpSpPr>
        <p:grpSpPr>
          <a:xfrm>
            <a:off x="1182688" y="5187950"/>
            <a:ext cx="431800" cy="461963"/>
            <a:chOff x="1179850" y="5045087"/>
            <a:chExt cx="431438" cy="461665"/>
          </a:xfrm>
        </p:grpSpPr>
        <p:sp>
          <p:nvSpPr>
            <p:cNvPr id="8" name="椭圆 7"/>
            <p:cNvSpPr/>
            <p:nvPr/>
          </p:nvSpPr>
          <p:spPr>
            <a:xfrm>
              <a:off x="1179850" y="5113715"/>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5062" name="TextBox 8"/>
            <p:cNvSpPr txBox="1"/>
            <p:nvPr/>
          </p:nvSpPr>
          <p:spPr>
            <a:xfrm>
              <a:off x="1182660" y="5045087"/>
              <a:ext cx="428628" cy="461665"/>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a:t>
              </a:r>
              <a:endParaRPr lang="zh-CN" altLang="en-US" sz="2400" b="1" dirty="0">
                <a:solidFill>
                  <a:schemeClr val="bg1"/>
                </a:solidFill>
                <a:latin typeface="Franklin Gothic Book" panose="020B0503020102020204" charset="0"/>
                <a:ea typeface="黑体" panose="02010609060101010101" charset="-122"/>
              </a:endParaRPr>
            </a:p>
          </p:txBody>
        </p:sp>
      </p:grpSp>
      <p:sp>
        <p:nvSpPr>
          <p:cNvPr id="45063" name="TextBox 10"/>
          <p:cNvSpPr txBox="1"/>
          <p:nvPr/>
        </p:nvSpPr>
        <p:spPr>
          <a:xfrm>
            <a:off x="2182813" y="5473700"/>
            <a:ext cx="428625" cy="461963"/>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a:t>
            </a:r>
            <a:endParaRPr lang="zh-CN" altLang="en-US" sz="2400" b="1" dirty="0">
              <a:solidFill>
                <a:schemeClr val="bg1"/>
              </a:solidFill>
              <a:latin typeface="Franklin Gothic Book" panose="020B0503020102020204" charset="0"/>
              <a:ea typeface="黑体" panose="02010609060101010101" charset="-122"/>
            </a:endParaRPr>
          </a:p>
        </p:txBody>
      </p:sp>
      <p:grpSp>
        <p:nvGrpSpPr>
          <p:cNvPr id="33" name="组合 32"/>
          <p:cNvGrpSpPr/>
          <p:nvPr/>
        </p:nvGrpSpPr>
        <p:grpSpPr>
          <a:xfrm>
            <a:off x="4040188" y="4187825"/>
            <a:ext cx="428625" cy="461963"/>
            <a:chOff x="2611420" y="4687897"/>
            <a:chExt cx="428628" cy="461665"/>
          </a:xfrm>
        </p:grpSpPr>
        <p:sp>
          <p:nvSpPr>
            <p:cNvPr id="14" name="椭圆 13"/>
            <p:cNvSpPr/>
            <p:nvPr/>
          </p:nvSpPr>
          <p:spPr>
            <a:xfrm>
              <a:off x="2611420" y="4756525"/>
              <a:ext cx="360000" cy="360000"/>
            </a:xfrm>
            <a:prstGeom prst="ellipse">
              <a:avLst/>
            </a:prstGeom>
            <a:solidFill>
              <a:srgbClr val="16C7DA"/>
            </a:solidFill>
            <a:ln>
              <a:solidFill>
                <a:srgbClr val="16C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rgbClr val="C00000"/>
                </a:solidFill>
              </a:endParaRPr>
            </a:p>
          </p:txBody>
        </p:sp>
        <p:sp>
          <p:nvSpPr>
            <p:cNvPr id="45066" name="TextBox 14"/>
            <p:cNvSpPr txBox="1"/>
            <p:nvPr/>
          </p:nvSpPr>
          <p:spPr>
            <a:xfrm>
              <a:off x="2611420" y="4687897"/>
              <a:ext cx="428628" cy="461665"/>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a:t>
              </a:r>
              <a:endParaRPr lang="zh-CN" altLang="en-US" sz="2400" b="1" dirty="0">
                <a:solidFill>
                  <a:schemeClr val="bg1"/>
                </a:solidFill>
                <a:latin typeface="Franklin Gothic Book" panose="020B0503020102020204" charset="0"/>
                <a:ea typeface="黑体" panose="02010609060101010101" charset="-122"/>
              </a:endParaRPr>
            </a:p>
          </p:txBody>
        </p:sp>
      </p:grpSp>
      <p:cxnSp>
        <p:nvCxnSpPr>
          <p:cNvPr id="17" name="直接连接符 16"/>
          <p:cNvCxnSpPr/>
          <p:nvPr/>
        </p:nvCxnSpPr>
        <p:spPr>
          <a:xfrm flipV="1">
            <a:off x="2968625" y="4473575"/>
            <a:ext cx="1214438" cy="428625"/>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2608263" y="4797425"/>
            <a:ext cx="431800" cy="461963"/>
            <a:chOff x="2608610" y="4687897"/>
            <a:chExt cx="431438" cy="461665"/>
          </a:xfrm>
        </p:grpSpPr>
        <p:sp>
          <p:nvSpPr>
            <p:cNvPr id="20" name="椭圆 19"/>
            <p:cNvSpPr/>
            <p:nvPr/>
          </p:nvSpPr>
          <p:spPr>
            <a:xfrm>
              <a:off x="2608610" y="4756525"/>
              <a:ext cx="360000" cy="36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5070" name="TextBox 20"/>
            <p:cNvSpPr txBox="1"/>
            <p:nvPr/>
          </p:nvSpPr>
          <p:spPr>
            <a:xfrm>
              <a:off x="2611420" y="4687897"/>
              <a:ext cx="428628" cy="461665"/>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a:t>
              </a:r>
              <a:endParaRPr lang="zh-CN" altLang="en-US" sz="2400" b="1" dirty="0">
                <a:solidFill>
                  <a:schemeClr val="bg1"/>
                </a:solidFill>
                <a:latin typeface="Franklin Gothic Book" panose="020B0503020102020204" charset="0"/>
                <a:ea typeface="黑体" panose="02010609060101010101" charset="-122"/>
              </a:endParaRPr>
            </a:p>
          </p:txBody>
        </p:sp>
      </p:grpSp>
      <p:cxnSp>
        <p:nvCxnSpPr>
          <p:cNvPr id="22" name="直接连接符 21"/>
          <p:cNvCxnSpPr/>
          <p:nvPr/>
        </p:nvCxnSpPr>
        <p:spPr>
          <a:xfrm flipV="1">
            <a:off x="4254500" y="3830638"/>
            <a:ext cx="1214438" cy="587375"/>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5326063" y="3616325"/>
            <a:ext cx="431800" cy="461963"/>
            <a:chOff x="1179850" y="5045087"/>
            <a:chExt cx="431438" cy="461665"/>
          </a:xfrm>
        </p:grpSpPr>
        <p:sp>
          <p:nvSpPr>
            <p:cNvPr id="25" name="椭圆 24"/>
            <p:cNvSpPr/>
            <p:nvPr/>
          </p:nvSpPr>
          <p:spPr>
            <a:xfrm>
              <a:off x="1179850" y="5113715"/>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5074" name="TextBox 25"/>
            <p:cNvSpPr txBox="1"/>
            <p:nvPr/>
          </p:nvSpPr>
          <p:spPr>
            <a:xfrm>
              <a:off x="1182660" y="5045087"/>
              <a:ext cx="428628" cy="461665"/>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a:t>
              </a:r>
              <a:endParaRPr lang="zh-CN" altLang="en-US" sz="2400" b="1" dirty="0">
                <a:solidFill>
                  <a:schemeClr val="bg1"/>
                </a:solidFill>
                <a:latin typeface="Franklin Gothic Book" panose="020B0503020102020204" charset="0"/>
                <a:ea typeface="黑体" panose="02010609060101010101" charset="-122"/>
              </a:endParaRPr>
            </a:p>
          </p:txBody>
        </p:sp>
      </p:grpSp>
      <p:cxnSp>
        <p:nvCxnSpPr>
          <p:cNvPr id="27" name="直接连接符 26"/>
          <p:cNvCxnSpPr/>
          <p:nvPr/>
        </p:nvCxnSpPr>
        <p:spPr>
          <a:xfrm flipV="1">
            <a:off x="5611813" y="3187700"/>
            <a:ext cx="1214438" cy="587375"/>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076" name="TextBox 30"/>
          <p:cNvSpPr txBox="1"/>
          <p:nvPr/>
        </p:nvSpPr>
        <p:spPr>
          <a:xfrm>
            <a:off x="539750" y="4759325"/>
            <a:ext cx="1357313" cy="430213"/>
          </a:xfrm>
          <a:prstGeom prst="rect">
            <a:avLst/>
          </a:prstGeom>
          <a:noFill/>
          <a:ln w="9525">
            <a:noFill/>
          </a:ln>
        </p:spPr>
        <p:txBody>
          <a:bodyPr wrap="square" anchor="t">
            <a:spAutoFit/>
          </a:bodyPr>
          <a:lstStyle/>
          <a:p>
            <a:r>
              <a:rPr lang="zh-CN" altLang="en-US" sz="2200" b="1" dirty="0">
                <a:solidFill>
                  <a:srgbClr val="558ED5"/>
                </a:solidFill>
                <a:latin typeface="微软雅黑" panose="020B0503020204020204" pitchFamily="34" charset="-122"/>
                <a:ea typeface="微软雅黑" panose="020B0503020204020204" pitchFamily="34" charset="-122"/>
              </a:rPr>
              <a:t>见习员工</a:t>
            </a:r>
            <a:endParaRPr lang="zh-CN" altLang="en-US" sz="2200" b="1" dirty="0">
              <a:solidFill>
                <a:srgbClr val="558ED5"/>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2254250" y="5187950"/>
            <a:ext cx="1357313" cy="430213"/>
          </a:xfrm>
          <a:prstGeom prst="rect">
            <a:avLst/>
          </a:prstGeom>
          <a:noFill/>
          <a:ln w="9525">
            <a:noFill/>
          </a:ln>
        </p:spPr>
        <p:txBody>
          <a:bodyPr wrap="square" anchor="t">
            <a:spAutoFit/>
          </a:bodyPr>
          <a:lstStyle/>
          <a:p>
            <a:r>
              <a:rPr lang="zh-CN" altLang="en-US" sz="2200" b="1" dirty="0">
                <a:solidFill>
                  <a:srgbClr val="C00000"/>
                </a:solidFill>
                <a:latin typeface="微软雅黑" panose="020B0503020204020204" pitchFamily="34" charset="-122"/>
                <a:ea typeface="微软雅黑" panose="020B0503020204020204" pitchFamily="34" charset="-122"/>
              </a:rPr>
              <a:t>正式员工</a:t>
            </a:r>
            <a:endParaRPr lang="zh-CN" altLang="en-US" sz="2200" b="1" dirty="0">
              <a:solidFill>
                <a:srgbClr val="C00000"/>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3754438" y="3759200"/>
            <a:ext cx="1000125" cy="428625"/>
          </a:xfrm>
          <a:prstGeom prst="rect">
            <a:avLst/>
          </a:prstGeom>
          <a:noFill/>
          <a:ln w="9525">
            <a:noFill/>
          </a:ln>
        </p:spPr>
        <p:txBody>
          <a:bodyPr wrap="square" anchor="t">
            <a:spAutoFit/>
          </a:bodyPr>
          <a:lstStyle/>
          <a:p>
            <a:r>
              <a:rPr lang="zh-CN" altLang="en-US" sz="2200" b="1" dirty="0">
                <a:solidFill>
                  <a:srgbClr val="16C7DA"/>
                </a:solidFill>
                <a:latin typeface="微软雅黑" panose="020B0503020204020204" pitchFamily="34" charset="-122"/>
                <a:ea typeface="微软雅黑" panose="020B0503020204020204" pitchFamily="34" charset="-122"/>
              </a:rPr>
              <a:t>储备</a:t>
            </a:r>
            <a:endParaRPr lang="zh-CN" altLang="en-US" sz="2200" b="1" dirty="0">
              <a:solidFill>
                <a:srgbClr val="16C7DA"/>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5326063" y="4044950"/>
            <a:ext cx="1357312" cy="430213"/>
          </a:xfrm>
          <a:prstGeom prst="rect">
            <a:avLst/>
          </a:prstGeom>
          <a:noFill/>
          <a:ln w="9525">
            <a:noFill/>
          </a:ln>
        </p:spPr>
        <p:txBody>
          <a:bodyPr wrap="square" anchor="t">
            <a:spAutoFit/>
          </a:bodyPr>
          <a:lstStyle/>
          <a:p>
            <a:r>
              <a:rPr lang="zh-CN" altLang="en-US" sz="2200" b="1" dirty="0">
                <a:solidFill>
                  <a:srgbClr val="558ED5"/>
                </a:solidFill>
                <a:latin typeface="微软雅黑" panose="020B0503020204020204" pitchFamily="34" charset="-122"/>
                <a:ea typeface="微软雅黑" panose="020B0503020204020204" pitchFamily="34" charset="-122"/>
              </a:rPr>
              <a:t>主管</a:t>
            </a:r>
            <a:endParaRPr lang="zh-CN" altLang="en-US" sz="2200" b="1" dirty="0">
              <a:solidFill>
                <a:srgbClr val="558ED5"/>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6826250" y="2868613"/>
            <a:ext cx="431800" cy="461962"/>
            <a:chOff x="2608610" y="4687897"/>
            <a:chExt cx="431438" cy="461665"/>
          </a:xfrm>
        </p:grpSpPr>
        <p:sp>
          <p:nvSpPr>
            <p:cNvPr id="38" name="椭圆 37"/>
            <p:cNvSpPr/>
            <p:nvPr/>
          </p:nvSpPr>
          <p:spPr>
            <a:xfrm>
              <a:off x="2608610" y="4756525"/>
              <a:ext cx="360000" cy="360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5082" name="TextBox 38"/>
            <p:cNvSpPr txBox="1"/>
            <p:nvPr/>
          </p:nvSpPr>
          <p:spPr>
            <a:xfrm>
              <a:off x="2611420" y="4687897"/>
              <a:ext cx="428628" cy="461665"/>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a:t>
              </a:r>
              <a:endParaRPr lang="zh-CN" altLang="en-US" sz="2400" b="1" dirty="0">
                <a:solidFill>
                  <a:schemeClr val="bg1"/>
                </a:solidFill>
                <a:latin typeface="Franklin Gothic Book" panose="020B0503020102020204" charset="0"/>
                <a:ea typeface="黑体" panose="02010609060101010101" charset="-122"/>
              </a:endParaRPr>
            </a:p>
          </p:txBody>
        </p:sp>
      </p:grpSp>
      <p:sp>
        <p:nvSpPr>
          <p:cNvPr id="40" name="TextBox 39"/>
          <p:cNvSpPr txBox="1"/>
          <p:nvPr/>
        </p:nvSpPr>
        <p:spPr>
          <a:xfrm>
            <a:off x="6326188" y="2401888"/>
            <a:ext cx="1357312" cy="430212"/>
          </a:xfrm>
          <a:prstGeom prst="rect">
            <a:avLst/>
          </a:prstGeom>
          <a:noFill/>
          <a:ln w="9525">
            <a:noFill/>
          </a:ln>
        </p:spPr>
        <p:txBody>
          <a:bodyPr wrap="square" anchor="t">
            <a:spAutoFit/>
          </a:bodyPr>
          <a:lstStyle/>
          <a:p>
            <a:r>
              <a:rPr lang="zh-CN" altLang="en-US" sz="2200" b="1" dirty="0">
                <a:solidFill>
                  <a:srgbClr val="C00000"/>
                </a:solidFill>
                <a:latin typeface="微软雅黑" panose="020B0503020204020204" pitchFamily="34" charset="-122"/>
                <a:ea typeface="微软雅黑" panose="020B0503020204020204" pitchFamily="34" charset="-122"/>
              </a:rPr>
              <a:t>大主管</a:t>
            </a:r>
            <a:endParaRPr lang="zh-CN" altLang="en-US" sz="2200" b="1" dirty="0">
              <a:solidFill>
                <a:srgbClr val="C00000"/>
              </a:solidFill>
              <a:latin typeface="微软雅黑" panose="020B0503020204020204" pitchFamily="34" charset="-122"/>
              <a:ea typeface="微软雅黑" panose="020B0503020204020204" pitchFamily="34" charset="-122"/>
            </a:endParaRPr>
          </a:p>
        </p:txBody>
      </p:sp>
      <p:cxnSp>
        <p:nvCxnSpPr>
          <p:cNvPr id="41" name="直接连接符 40"/>
          <p:cNvCxnSpPr/>
          <p:nvPr/>
        </p:nvCxnSpPr>
        <p:spPr>
          <a:xfrm flipV="1">
            <a:off x="7040563" y="2457450"/>
            <a:ext cx="1214438" cy="587375"/>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8255000" y="2044700"/>
            <a:ext cx="428625" cy="461963"/>
            <a:chOff x="2611420" y="4687897"/>
            <a:chExt cx="428628" cy="461665"/>
          </a:xfrm>
        </p:grpSpPr>
        <p:sp>
          <p:nvSpPr>
            <p:cNvPr id="43" name="椭圆 42"/>
            <p:cNvSpPr/>
            <p:nvPr/>
          </p:nvSpPr>
          <p:spPr>
            <a:xfrm>
              <a:off x="2611420" y="4756525"/>
              <a:ext cx="360000" cy="360000"/>
            </a:xfrm>
            <a:prstGeom prst="ellipse">
              <a:avLst/>
            </a:prstGeom>
            <a:solidFill>
              <a:srgbClr val="16C7DA"/>
            </a:solidFill>
            <a:ln>
              <a:solidFill>
                <a:srgbClr val="16C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rgbClr val="C00000"/>
                </a:solidFill>
              </a:endParaRPr>
            </a:p>
          </p:txBody>
        </p:sp>
        <p:sp>
          <p:nvSpPr>
            <p:cNvPr id="45087" name="TextBox 43"/>
            <p:cNvSpPr txBox="1"/>
            <p:nvPr/>
          </p:nvSpPr>
          <p:spPr>
            <a:xfrm>
              <a:off x="2611420" y="4687897"/>
              <a:ext cx="428628" cy="461665"/>
            </a:xfrm>
            <a:prstGeom prst="rect">
              <a:avLst/>
            </a:prstGeom>
            <a:noFill/>
            <a:ln w="9525">
              <a:noFill/>
            </a:ln>
          </p:spPr>
          <p:txBody>
            <a:bodyPr wrap="square" anchor="t">
              <a:spAutoFit/>
            </a:bodyPr>
            <a:lstStyle/>
            <a:p>
              <a:r>
                <a:rPr lang="en-US" altLang="zh-CN" sz="2400" b="1" dirty="0">
                  <a:solidFill>
                    <a:schemeClr val="bg1"/>
                  </a:solidFill>
                  <a:latin typeface="Franklin Gothic Book" panose="020B0503020102020204" charset="0"/>
                  <a:ea typeface="黑体" panose="02010609060101010101" charset="-122"/>
                </a:rPr>
                <a:t>+</a:t>
              </a:r>
              <a:endParaRPr lang="zh-CN" altLang="en-US" sz="2400" b="1" dirty="0">
                <a:solidFill>
                  <a:schemeClr val="bg1"/>
                </a:solidFill>
                <a:latin typeface="Franklin Gothic Book" panose="020B0503020102020204" charset="0"/>
                <a:ea typeface="黑体" panose="02010609060101010101" charset="-122"/>
              </a:endParaRPr>
            </a:p>
          </p:txBody>
        </p:sp>
      </p:grpSp>
      <p:sp>
        <p:nvSpPr>
          <p:cNvPr id="45" name="TextBox 44"/>
          <p:cNvSpPr txBox="1"/>
          <p:nvPr/>
        </p:nvSpPr>
        <p:spPr>
          <a:xfrm>
            <a:off x="8183563" y="2544763"/>
            <a:ext cx="928687" cy="430212"/>
          </a:xfrm>
          <a:prstGeom prst="rect">
            <a:avLst/>
          </a:prstGeom>
          <a:noFill/>
          <a:ln w="9525">
            <a:noFill/>
          </a:ln>
        </p:spPr>
        <p:txBody>
          <a:bodyPr wrap="square" anchor="t">
            <a:spAutoFit/>
          </a:bodyPr>
          <a:lstStyle/>
          <a:p>
            <a:r>
              <a:rPr lang="zh-CN" altLang="en-US" sz="2200" b="1" dirty="0">
                <a:solidFill>
                  <a:srgbClr val="16C7DA"/>
                </a:solidFill>
                <a:latin typeface="微软雅黑" panose="020B0503020204020204" pitchFamily="34" charset="-122"/>
                <a:ea typeface="微软雅黑" panose="020B0503020204020204" pitchFamily="34" charset="-122"/>
              </a:rPr>
              <a:t>经理</a:t>
            </a:r>
            <a:endParaRPr lang="zh-CN" altLang="en-US" sz="2200" b="1" dirty="0">
              <a:solidFill>
                <a:srgbClr val="16C7DA"/>
              </a:solidFill>
              <a:latin typeface="微软雅黑" panose="020B0503020204020204" pitchFamily="34" charset="-122"/>
              <a:ea typeface="微软雅黑" panose="020B0503020204020204" pitchFamily="34" charset="-122"/>
            </a:endParaRPr>
          </a:p>
        </p:txBody>
      </p:sp>
      <p:cxnSp>
        <p:nvCxnSpPr>
          <p:cNvPr id="47" name="直接连接符 46"/>
          <p:cNvCxnSpPr/>
          <p:nvPr/>
        </p:nvCxnSpPr>
        <p:spPr>
          <a:xfrm>
            <a:off x="396875" y="5830888"/>
            <a:ext cx="9429750" cy="1588"/>
          </a:xfrm>
          <a:prstGeom prst="line">
            <a:avLst/>
          </a:prstGeom>
          <a:ln w="22225">
            <a:prstDash val="sys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25438" y="5902325"/>
            <a:ext cx="9755187" cy="646113"/>
          </a:xfrm>
          <a:prstGeom prst="rect">
            <a:avLst/>
          </a:prstGeom>
          <a:noFill/>
          <a:ln w="9525">
            <a:noFill/>
          </a:ln>
        </p:spPr>
        <p:txBody>
          <a:bodyPr wrap="square" anchor="t">
            <a:spAutoFit/>
          </a:bodyPr>
          <a:lstStyle/>
          <a:p>
            <a:r>
              <a:rPr lang="zh-CN" altLang="en-US" dirty="0">
                <a:latin typeface="微软雅黑" panose="020B0503020204020204" pitchFamily="34" charset="-122"/>
                <a:ea typeface="微软雅黑" panose="020B0503020204020204" pitchFamily="34" charset="-122"/>
              </a:rPr>
              <a:t>我们有完整的员工上升通道，对于优秀的员工，在进行相关考核之后进入人才储备库，并提供各种完善的培训计划进行相关技能培养以便能胜任更高一级别的职位。</a:t>
            </a:r>
            <a:endParaRPr lang="zh-CN" altLang="en-US" dirty="0">
              <a:latin typeface="微软雅黑" panose="020B0503020204020204" pitchFamily="34" charset="-122"/>
              <a:ea typeface="微软雅黑" panose="020B0503020204020204" pitchFamily="34" charset="-122"/>
            </a:endParaRPr>
          </a:p>
        </p:txBody>
      </p:sp>
      <p:grpSp>
        <p:nvGrpSpPr>
          <p:cNvPr id="45091" name="组合 57"/>
          <p:cNvGrpSpPr/>
          <p:nvPr/>
        </p:nvGrpSpPr>
        <p:grpSpPr>
          <a:xfrm>
            <a:off x="1754188" y="3330575"/>
            <a:ext cx="596900" cy="1627188"/>
            <a:chOff x="2762195" y="3734256"/>
            <a:chExt cx="206415" cy="525013"/>
          </a:xfrm>
        </p:grpSpPr>
        <p:sp>
          <p:nvSpPr>
            <p:cNvPr id="45092" name="Shape 6518"/>
            <p:cNvSpPr/>
            <p:nvPr/>
          </p:nvSpPr>
          <p:spPr>
            <a:xfrm>
              <a:off x="2762195" y="3824002"/>
              <a:ext cx="206415" cy="435267"/>
            </a:xfrm>
            <a:custGeom>
              <a:avLst/>
              <a:gdLst/>
              <a:ahLst/>
              <a:cxnLst>
                <a:cxn ang="0">
                  <a:pos x="103207" y="217633"/>
                </a:cxn>
                <a:cxn ang="5400000">
                  <a:pos x="103207" y="217633"/>
                </a:cxn>
                <a:cxn ang="10800000">
                  <a:pos x="103207" y="217633"/>
                </a:cxn>
                <a:cxn ang="16200000">
                  <a:pos x="103207" y="217633"/>
                </a:cxn>
              </a:cxnLst>
              <a:rect l="0" t="0" r="0" b="0"/>
              <a:pathLst>
                <a:path w="21600" h="21600">
                  <a:moveTo>
                    <a:pt x="16338" y="0"/>
                  </a:moveTo>
                  <a:cubicBezTo>
                    <a:pt x="5538" y="0"/>
                    <a:pt x="5538" y="0"/>
                    <a:pt x="5538" y="0"/>
                  </a:cubicBezTo>
                  <a:cubicBezTo>
                    <a:pt x="1662" y="0"/>
                    <a:pt x="0" y="1580"/>
                    <a:pt x="0" y="2107"/>
                  </a:cubicBezTo>
                  <a:cubicBezTo>
                    <a:pt x="0" y="2107"/>
                    <a:pt x="0" y="2107"/>
                    <a:pt x="0" y="2107"/>
                  </a:cubicBezTo>
                  <a:cubicBezTo>
                    <a:pt x="0" y="2502"/>
                    <a:pt x="0" y="2502"/>
                    <a:pt x="0" y="2502"/>
                  </a:cubicBezTo>
                  <a:cubicBezTo>
                    <a:pt x="0" y="9746"/>
                    <a:pt x="0" y="9746"/>
                    <a:pt x="0" y="9746"/>
                  </a:cubicBezTo>
                  <a:cubicBezTo>
                    <a:pt x="0" y="10141"/>
                    <a:pt x="831" y="10537"/>
                    <a:pt x="1938" y="10537"/>
                  </a:cubicBezTo>
                  <a:cubicBezTo>
                    <a:pt x="2769" y="10537"/>
                    <a:pt x="3600" y="10141"/>
                    <a:pt x="3600" y="9746"/>
                  </a:cubicBezTo>
                  <a:cubicBezTo>
                    <a:pt x="3600" y="3424"/>
                    <a:pt x="3600" y="3424"/>
                    <a:pt x="3600" y="3424"/>
                  </a:cubicBezTo>
                  <a:cubicBezTo>
                    <a:pt x="5262" y="3424"/>
                    <a:pt x="5262" y="3424"/>
                    <a:pt x="5262" y="3424"/>
                  </a:cubicBezTo>
                  <a:cubicBezTo>
                    <a:pt x="5262" y="9483"/>
                    <a:pt x="5262" y="9483"/>
                    <a:pt x="5262" y="9483"/>
                  </a:cubicBezTo>
                  <a:cubicBezTo>
                    <a:pt x="5262" y="9483"/>
                    <a:pt x="5262" y="9615"/>
                    <a:pt x="5262" y="9615"/>
                  </a:cubicBezTo>
                  <a:cubicBezTo>
                    <a:pt x="5262" y="20283"/>
                    <a:pt x="5262" y="20283"/>
                    <a:pt x="5262" y="20283"/>
                  </a:cubicBezTo>
                  <a:cubicBezTo>
                    <a:pt x="5262" y="20941"/>
                    <a:pt x="6369" y="21600"/>
                    <a:pt x="7754" y="21600"/>
                  </a:cubicBezTo>
                  <a:cubicBezTo>
                    <a:pt x="9138" y="21600"/>
                    <a:pt x="10246" y="20941"/>
                    <a:pt x="10246" y="20283"/>
                  </a:cubicBezTo>
                  <a:cubicBezTo>
                    <a:pt x="10246" y="10932"/>
                    <a:pt x="10246" y="10932"/>
                    <a:pt x="10246" y="10932"/>
                  </a:cubicBezTo>
                  <a:cubicBezTo>
                    <a:pt x="11354" y="10932"/>
                    <a:pt x="11354" y="10932"/>
                    <a:pt x="11354" y="10932"/>
                  </a:cubicBezTo>
                  <a:cubicBezTo>
                    <a:pt x="11354" y="20283"/>
                    <a:pt x="11354" y="20283"/>
                    <a:pt x="11354" y="20283"/>
                  </a:cubicBezTo>
                  <a:cubicBezTo>
                    <a:pt x="11354" y="20941"/>
                    <a:pt x="12462" y="21600"/>
                    <a:pt x="13846" y="21600"/>
                  </a:cubicBezTo>
                  <a:cubicBezTo>
                    <a:pt x="15231" y="21600"/>
                    <a:pt x="16338" y="20941"/>
                    <a:pt x="16338" y="20283"/>
                  </a:cubicBezTo>
                  <a:cubicBezTo>
                    <a:pt x="16338" y="9483"/>
                    <a:pt x="16338" y="9483"/>
                    <a:pt x="16338" y="9483"/>
                  </a:cubicBezTo>
                  <a:cubicBezTo>
                    <a:pt x="16338" y="9351"/>
                    <a:pt x="16338" y="9351"/>
                    <a:pt x="16338" y="9351"/>
                  </a:cubicBezTo>
                  <a:cubicBezTo>
                    <a:pt x="16338" y="3424"/>
                    <a:pt x="16338" y="3424"/>
                    <a:pt x="16338" y="3424"/>
                  </a:cubicBezTo>
                  <a:cubicBezTo>
                    <a:pt x="17723" y="3424"/>
                    <a:pt x="17723" y="3424"/>
                    <a:pt x="17723" y="3424"/>
                  </a:cubicBezTo>
                  <a:cubicBezTo>
                    <a:pt x="17723" y="9746"/>
                    <a:pt x="17723" y="9746"/>
                    <a:pt x="17723" y="9746"/>
                  </a:cubicBezTo>
                  <a:cubicBezTo>
                    <a:pt x="17723" y="10141"/>
                    <a:pt x="18554" y="10537"/>
                    <a:pt x="19662" y="10537"/>
                  </a:cubicBezTo>
                  <a:cubicBezTo>
                    <a:pt x="20769" y="10537"/>
                    <a:pt x="21600" y="10141"/>
                    <a:pt x="21600" y="9746"/>
                  </a:cubicBezTo>
                  <a:cubicBezTo>
                    <a:pt x="21600" y="2502"/>
                    <a:pt x="21600" y="2502"/>
                    <a:pt x="21600" y="2502"/>
                  </a:cubicBezTo>
                  <a:cubicBezTo>
                    <a:pt x="21600" y="2107"/>
                    <a:pt x="21600" y="2107"/>
                    <a:pt x="21600" y="2107"/>
                  </a:cubicBezTo>
                  <a:cubicBezTo>
                    <a:pt x="21600" y="1976"/>
                    <a:pt x="21600" y="1976"/>
                    <a:pt x="21600" y="1976"/>
                  </a:cubicBezTo>
                  <a:cubicBezTo>
                    <a:pt x="21600" y="1317"/>
                    <a:pt x="19938" y="0"/>
                    <a:pt x="16338" y="0"/>
                  </a:cubicBezTo>
                  <a:close/>
                </a:path>
              </a:pathLst>
            </a:custGeom>
            <a:solidFill>
              <a:srgbClr val="7F7F7F"/>
            </a:solidFill>
            <a:ln w="12700">
              <a:noFill/>
            </a:ln>
          </p:spPr>
          <p:txBody>
            <a:bodyPr/>
            <a:lstStyle/>
            <a:p>
              <a:endParaRPr lang="zh-CN" altLang="en-US"/>
            </a:p>
          </p:txBody>
        </p:sp>
        <p:sp>
          <p:nvSpPr>
            <p:cNvPr id="45093" name="Shape 6519"/>
            <p:cNvSpPr/>
            <p:nvPr/>
          </p:nvSpPr>
          <p:spPr>
            <a:xfrm>
              <a:off x="2825017" y="3734256"/>
              <a:ext cx="81893" cy="81894"/>
            </a:xfrm>
            <a:prstGeom prst="ellipse">
              <a:avLst/>
            </a:prstGeom>
            <a:solidFill>
              <a:srgbClr val="7F7F7F"/>
            </a:solidFill>
            <a:ln w="12700">
              <a:noFill/>
            </a:ln>
          </p:spPr>
          <p:txBody>
            <a:bodyPr wrap="square" lIns="45719" tIns="45719" rIns="45719" bIns="45719" anchor="t"/>
            <a:lstStyle/>
            <a:p>
              <a:endParaRPr lang="zh-CN" altLang="zh-CN">
                <a:latin typeface="Franklin Gothic Book" panose="020B0503020102020204" charset="0"/>
                <a:ea typeface="黑体" panose="02010609060101010101" charset="-122"/>
              </a:endParaRPr>
            </a:p>
          </p:txBody>
        </p:sp>
      </p:grpSp>
      <p:grpSp>
        <p:nvGrpSpPr>
          <p:cNvPr id="61" name="组合 60"/>
          <p:cNvGrpSpPr/>
          <p:nvPr/>
        </p:nvGrpSpPr>
        <p:grpSpPr>
          <a:xfrm>
            <a:off x="4711700" y="2584450"/>
            <a:ext cx="900113" cy="1246188"/>
            <a:chOff x="4754560" y="2292239"/>
            <a:chExt cx="757518" cy="959724"/>
          </a:xfrm>
        </p:grpSpPr>
        <p:sp>
          <p:nvSpPr>
            <p:cNvPr id="45095" name="Freeform 14"/>
            <p:cNvSpPr/>
            <p:nvPr/>
          </p:nvSpPr>
          <p:spPr>
            <a:xfrm>
              <a:off x="5219332" y="2292239"/>
              <a:ext cx="203715" cy="203715"/>
            </a:xfrm>
            <a:custGeom>
              <a:avLst/>
              <a:gdLst/>
              <a:ahLst/>
              <a:cxnLst>
                <a:cxn ang="0">
                  <a:pos x="15844" y="74695"/>
                </a:cxn>
                <a:cxn ang="0">
                  <a:pos x="74695" y="187870"/>
                </a:cxn>
                <a:cxn ang="0">
                  <a:pos x="187870" y="131283"/>
                </a:cxn>
                <a:cxn ang="0">
                  <a:pos x="131283" y="15844"/>
                </a:cxn>
                <a:cxn ang="0">
                  <a:pos x="15844" y="74695"/>
                </a:cxn>
              </a:cxnLst>
              <a:rect l="0" t="0" r="0" b="0"/>
              <a:pathLst>
                <a:path w="90" h="90">
                  <a:moveTo>
                    <a:pt x="7" y="33"/>
                  </a:moveTo>
                  <a:cubicBezTo>
                    <a:pt x="0" y="54"/>
                    <a:pt x="12" y="76"/>
                    <a:pt x="33" y="83"/>
                  </a:cubicBezTo>
                  <a:cubicBezTo>
                    <a:pt x="54" y="90"/>
                    <a:pt x="77" y="79"/>
                    <a:pt x="83" y="58"/>
                  </a:cubicBezTo>
                  <a:cubicBezTo>
                    <a:pt x="90" y="37"/>
                    <a:pt x="79" y="14"/>
                    <a:pt x="58" y="7"/>
                  </a:cubicBezTo>
                  <a:cubicBezTo>
                    <a:pt x="37" y="0"/>
                    <a:pt x="14" y="12"/>
                    <a:pt x="7" y="33"/>
                  </a:cubicBezTo>
                  <a:close/>
                </a:path>
              </a:pathLst>
            </a:custGeom>
            <a:solidFill>
              <a:srgbClr val="7F7F7F"/>
            </a:solidFill>
            <a:ln w="9525">
              <a:noFill/>
            </a:ln>
          </p:spPr>
          <p:txBody>
            <a:bodyPr/>
            <a:lstStyle/>
            <a:p>
              <a:endParaRPr lang="zh-CN" altLang="en-US"/>
            </a:p>
          </p:txBody>
        </p:sp>
        <p:sp>
          <p:nvSpPr>
            <p:cNvPr id="45096" name="Freeform 15"/>
            <p:cNvSpPr/>
            <p:nvPr/>
          </p:nvSpPr>
          <p:spPr>
            <a:xfrm>
              <a:off x="4754560" y="2473319"/>
              <a:ext cx="757518" cy="778644"/>
            </a:xfrm>
            <a:custGeom>
              <a:avLst/>
              <a:gdLst/>
              <a:ahLst/>
              <a:cxnLst>
                <a:cxn ang="0">
                  <a:pos x="637671" y="236978"/>
                </a:cxn>
                <a:cxn ang="0">
                  <a:pos x="635410" y="234721"/>
                </a:cxn>
                <a:cxn ang="0">
                  <a:pos x="619581" y="198610"/>
                </a:cxn>
                <a:cxn ang="0">
                  <a:pos x="619581" y="198610"/>
                </a:cxn>
                <a:cxn ang="0">
                  <a:pos x="619581" y="198610"/>
                </a:cxn>
                <a:cxn ang="0">
                  <a:pos x="585663" y="88020"/>
                </a:cxn>
                <a:cxn ang="0">
                  <a:pos x="504258" y="13541"/>
                </a:cxn>
                <a:cxn ang="0">
                  <a:pos x="352754" y="31597"/>
                </a:cxn>
                <a:cxn ang="0">
                  <a:pos x="271349" y="58680"/>
                </a:cxn>
                <a:cxn ang="0">
                  <a:pos x="232908" y="94791"/>
                </a:cxn>
                <a:cxn ang="0">
                  <a:pos x="210296" y="243749"/>
                </a:cxn>
                <a:cxn ang="0">
                  <a:pos x="250998" y="250520"/>
                </a:cxn>
                <a:cxn ang="0">
                  <a:pos x="298484" y="117360"/>
                </a:cxn>
                <a:cxn ang="0">
                  <a:pos x="375367" y="106076"/>
                </a:cxn>
                <a:cxn ang="0">
                  <a:pos x="296223" y="257291"/>
                </a:cxn>
                <a:cxn ang="0">
                  <a:pos x="237431" y="358853"/>
                </a:cxn>
                <a:cxn ang="0">
                  <a:pos x="171854" y="424304"/>
                </a:cxn>
                <a:cxn ang="0">
                  <a:pos x="99494" y="417533"/>
                </a:cxn>
                <a:cxn ang="0">
                  <a:pos x="33918" y="401735"/>
                </a:cxn>
                <a:cxn ang="0">
                  <a:pos x="20351" y="397221"/>
                </a:cxn>
                <a:cxn ang="0">
                  <a:pos x="0" y="449130"/>
                </a:cxn>
                <a:cxn ang="0">
                  <a:pos x="65576" y="471700"/>
                </a:cxn>
                <a:cxn ang="0">
                  <a:pos x="176377" y="503297"/>
                </a:cxn>
                <a:cxn ang="0">
                  <a:pos x="305268" y="442360"/>
                </a:cxn>
                <a:cxn ang="0">
                  <a:pos x="350493" y="390450"/>
                </a:cxn>
                <a:cxn ang="0">
                  <a:pos x="382150" y="376908"/>
                </a:cxn>
                <a:cxn ang="0">
                  <a:pos x="404763" y="399478"/>
                </a:cxn>
                <a:cxn ang="0">
                  <a:pos x="468078" y="523609"/>
                </a:cxn>
                <a:cxn ang="0">
                  <a:pos x="463555" y="643227"/>
                </a:cxn>
                <a:cxn ang="0">
                  <a:pos x="447727" y="744789"/>
                </a:cxn>
                <a:cxn ang="0">
                  <a:pos x="445465" y="769616"/>
                </a:cxn>
                <a:cxn ang="0">
                  <a:pos x="501997" y="778644"/>
                </a:cxn>
                <a:cxn ang="0">
                  <a:pos x="538176" y="652255"/>
                </a:cxn>
                <a:cxn ang="0">
                  <a:pos x="554005" y="503297"/>
                </a:cxn>
                <a:cxn ang="0">
                  <a:pos x="526870" y="422047"/>
                </a:cxn>
                <a:cxn ang="0">
                  <a:pos x="497474" y="345311"/>
                </a:cxn>
                <a:cxn ang="0">
                  <a:pos x="490690" y="327256"/>
                </a:cxn>
                <a:cxn ang="0">
                  <a:pos x="542699" y="169270"/>
                </a:cxn>
                <a:cxn ang="0">
                  <a:pos x="574356" y="261804"/>
                </a:cxn>
                <a:cxn ang="0">
                  <a:pos x="619581" y="288888"/>
                </a:cxn>
                <a:cxn ang="0">
                  <a:pos x="757518" y="282117"/>
                </a:cxn>
                <a:cxn ang="0">
                  <a:pos x="755256" y="250520"/>
                </a:cxn>
                <a:cxn ang="0">
                  <a:pos x="637671" y="236978"/>
                </a:cxn>
              </a:cxnLst>
              <a:rect l="0" t="0" r="0" b="0"/>
              <a:pathLst>
                <a:path w="335" h="345">
                  <a:moveTo>
                    <a:pt x="282" y="105"/>
                  </a:moveTo>
                  <a:cubicBezTo>
                    <a:pt x="282" y="105"/>
                    <a:pt x="282" y="105"/>
                    <a:pt x="281" y="104"/>
                  </a:cubicBezTo>
                  <a:cubicBezTo>
                    <a:pt x="280" y="103"/>
                    <a:pt x="279" y="101"/>
                    <a:pt x="274" y="88"/>
                  </a:cubicBezTo>
                  <a:cubicBezTo>
                    <a:pt x="274" y="88"/>
                    <a:pt x="274" y="88"/>
                    <a:pt x="274" y="88"/>
                  </a:cubicBezTo>
                  <a:cubicBezTo>
                    <a:pt x="274" y="88"/>
                    <a:pt x="274" y="88"/>
                    <a:pt x="274" y="88"/>
                  </a:cubicBezTo>
                  <a:cubicBezTo>
                    <a:pt x="274" y="88"/>
                    <a:pt x="263" y="52"/>
                    <a:pt x="259" y="39"/>
                  </a:cubicBezTo>
                  <a:cubicBezTo>
                    <a:pt x="252" y="23"/>
                    <a:pt x="241" y="11"/>
                    <a:pt x="223" y="6"/>
                  </a:cubicBezTo>
                  <a:cubicBezTo>
                    <a:pt x="203" y="0"/>
                    <a:pt x="179" y="8"/>
                    <a:pt x="156" y="14"/>
                  </a:cubicBezTo>
                  <a:cubicBezTo>
                    <a:pt x="145" y="18"/>
                    <a:pt x="130" y="21"/>
                    <a:pt x="120" y="26"/>
                  </a:cubicBezTo>
                  <a:cubicBezTo>
                    <a:pt x="120" y="26"/>
                    <a:pt x="107" y="29"/>
                    <a:pt x="103" y="42"/>
                  </a:cubicBezTo>
                  <a:cubicBezTo>
                    <a:pt x="93" y="108"/>
                    <a:pt x="93" y="108"/>
                    <a:pt x="93" y="108"/>
                  </a:cubicBezTo>
                  <a:cubicBezTo>
                    <a:pt x="111" y="111"/>
                    <a:pt x="111" y="111"/>
                    <a:pt x="111" y="111"/>
                  </a:cubicBezTo>
                  <a:cubicBezTo>
                    <a:pt x="132" y="52"/>
                    <a:pt x="132" y="52"/>
                    <a:pt x="132" y="52"/>
                  </a:cubicBezTo>
                  <a:cubicBezTo>
                    <a:pt x="136" y="52"/>
                    <a:pt x="157" y="48"/>
                    <a:pt x="166" y="47"/>
                  </a:cubicBezTo>
                  <a:cubicBezTo>
                    <a:pt x="161" y="57"/>
                    <a:pt x="145" y="87"/>
                    <a:pt x="131" y="114"/>
                  </a:cubicBezTo>
                  <a:cubicBezTo>
                    <a:pt x="122" y="129"/>
                    <a:pt x="114" y="144"/>
                    <a:pt x="105" y="159"/>
                  </a:cubicBezTo>
                  <a:cubicBezTo>
                    <a:pt x="98" y="171"/>
                    <a:pt x="91" y="187"/>
                    <a:pt x="76" y="188"/>
                  </a:cubicBezTo>
                  <a:cubicBezTo>
                    <a:pt x="66" y="189"/>
                    <a:pt x="53" y="187"/>
                    <a:pt x="44" y="185"/>
                  </a:cubicBezTo>
                  <a:cubicBezTo>
                    <a:pt x="35" y="182"/>
                    <a:pt x="25" y="180"/>
                    <a:pt x="15" y="178"/>
                  </a:cubicBezTo>
                  <a:cubicBezTo>
                    <a:pt x="13" y="177"/>
                    <a:pt x="11" y="177"/>
                    <a:pt x="9" y="176"/>
                  </a:cubicBezTo>
                  <a:cubicBezTo>
                    <a:pt x="0" y="199"/>
                    <a:pt x="0" y="199"/>
                    <a:pt x="0" y="199"/>
                  </a:cubicBezTo>
                  <a:cubicBezTo>
                    <a:pt x="9" y="202"/>
                    <a:pt x="19" y="206"/>
                    <a:pt x="29" y="209"/>
                  </a:cubicBezTo>
                  <a:cubicBezTo>
                    <a:pt x="44" y="215"/>
                    <a:pt x="62" y="221"/>
                    <a:pt x="78" y="223"/>
                  </a:cubicBezTo>
                  <a:cubicBezTo>
                    <a:pt x="102" y="226"/>
                    <a:pt x="121" y="214"/>
                    <a:pt x="135" y="196"/>
                  </a:cubicBezTo>
                  <a:cubicBezTo>
                    <a:pt x="142" y="189"/>
                    <a:pt x="149" y="181"/>
                    <a:pt x="155" y="173"/>
                  </a:cubicBezTo>
                  <a:cubicBezTo>
                    <a:pt x="158" y="169"/>
                    <a:pt x="164" y="166"/>
                    <a:pt x="169" y="167"/>
                  </a:cubicBezTo>
                  <a:cubicBezTo>
                    <a:pt x="174" y="168"/>
                    <a:pt x="177" y="173"/>
                    <a:pt x="179" y="177"/>
                  </a:cubicBezTo>
                  <a:cubicBezTo>
                    <a:pt x="190" y="193"/>
                    <a:pt x="200" y="213"/>
                    <a:pt x="207" y="232"/>
                  </a:cubicBezTo>
                  <a:cubicBezTo>
                    <a:pt x="213" y="247"/>
                    <a:pt x="207" y="270"/>
                    <a:pt x="205" y="285"/>
                  </a:cubicBezTo>
                  <a:cubicBezTo>
                    <a:pt x="202" y="302"/>
                    <a:pt x="201" y="313"/>
                    <a:pt x="198" y="330"/>
                  </a:cubicBezTo>
                  <a:cubicBezTo>
                    <a:pt x="198" y="333"/>
                    <a:pt x="197" y="339"/>
                    <a:pt x="197" y="341"/>
                  </a:cubicBezTo>
                  <a:cubicBezTo>
                    <a:pt x="222" y="345"/>
                    <a:pt x="222" y="345"/>
                    <a:pt x="222" y="345"/>
                  </a:cubicBezTo>
                  <a:cubicBezTo>
                    <a:pt x="226" y="327"/>
                    <a:pt x="233" y="306"/>
                    <a:pt x="238" y="289"/>
                  </a:cubicBezTo>
                  <a:cubicBezTo>
                    <a:pt x="243" y="268"/>
                    <a:pt x="250" y="244"/>
                    <a:pt x="245" y="223"/>
                  </a:cubicBezTo>
                  <a:cubicBezTo>
                    <a:pt x="242" y="210"/>
                    <a:pt x="238" y="199"/>
                    <a:pt x="233" y="187"/>
                  </a:cubicBezTo>
                  <a:cubicBezTo>
                    <a:pt x="229" y="175"/>
                    <a:pt x="224" y="165"/>
                    <a:pt x="220" y="153"/>
                  </a:cubicBezTo>
                  <a:cubicBezTo>
                    <a:pt x="219" y="151"/>
                    <a:pt x="216" y="146"/>
                    <a:pt x="217" y="145"/>
                  </a:cubicBezTo>
                  <a:cubicBezTo>
                    <a:pt x="217" y="145"/>
                    <a:pt x="240" y="75"/>
                    <a:pt x="240" y="75"/>
                  </a:cubicBezTo>
                  <a:cubicBezTo>
                    <a:pt x="254" y="116"/>
                    <a:pt x="254" y="116"/>
                    <a:pt x="254" y="116"/>
                  </a:cubicBezTo>
                  <a:cubicBezTo>
                    <a:pt x="255" y="114"/>
                    <a:pt x="257" y="128"/>
                    <a:pt x="274" y="128"/>
                  </a:cubicBezTo>
                  <a:cubicBezTo>
                    <a:pt x="335" y="125"/>
                    <a:pt x="335" y="125"/>
                    <a:pt x="335" y="125"/>
                  </a:cubicBezTo>
                  <a:cubicBezTo>
                    <a:pt x="334" y="111"/>
                    <a:pt x="334" y="111"/>
                    <a:pt x="334" y="111"/>
                  </a:cubicBezTo>
                  <a:lnTo>
                    <a:pt x="282" y="105"/>
                  </a:lnTo>
                  <a:close/>
                </a:path>
              </a:pathLst>
            </a:custGeom>
            <a:solidFill>
              <a:srgbClr val="7F7F7F"/>
            </a:solidFill>
            <a:ln w="9525">
              <a:noFill/>
            </a:ln>
          </p:spPr>
          <p:txBody>
            <a:bodyPr/>
            <a:lstStyle/>
            <a:p>
              <a:endParaRPr lang="zh-CN" altLang="en-US"/>
            </a:p>
          </p:txBody>
        </p:sp>
      </p:grpSp>
      <p:grpSp>
        <p:nvGrpSpPr>
          <p:cNvPr id="64" name="组合 63"/>
          <p:cNvGrpSpPr/>
          <p:nvPr/>
        </p:nvGrpSpPr>
        <p:grpSpPr>
          <a:xfrm>
            <a:off x="7612063" y="1044575"/>
            <a:ext cx="857250" cy="1357313"/>
            <a:chOff x="9069388" y="622300"/>
            <a:chExt cx="217487" cy="390525"/>
          </a:xfrm>
        </p:grpSpPr>
        <p:sp>
          <p:nvSpPr>
            <p:cNvPr id="45098" name="Freeform 24"/>
            <p:cNvSpPr/>
            <p:nvPr/>
          </p:nvSpPr>
          <p:spPr>
            <a:xfrm>
              <a:off x="9131300" y="622300"/>
              <a:ext cx="79375" cy="87313"/>
            </a:xfrm>
            <a:custGeom>
              <a:avLst/>
              <a:gdLst/>
              <a:ahLst/>
              <a:cxnLst>
                <a:cxn ang="0">
                  <a:pos x="3607" y="50932"/>
                </a:cxn>
                <a:cxn ang="0">
                  <a:pos x="39687" y="87313"/>
                </a:cxn>
                <a:cxn ang="0">
                  <a:pos x="75767" y="50932"/>
                </a:cxn>
                <a:cxn ang="0">
                  <a:pos x="79375" y="43656"/>
                </a:cxn>
                <a:cxn ang="0">
                  <a:pos x="75767" y="32742"/>
                </a:cxn>
                <a:cxn ang="0">
                  <a:pos x="75767" y="32742"/>
                </a:cxn>
                <a:cxn ang="0">
                  <a:pos x="43295" y="3638"/>
                </a:cxn>
                <a:cxn ang="0">
                  <a:pos x="50511" y="0"/>
                </a:cxn>
                <a:cxn ang="0">
                  <a:pos x="39687" y="3638"/>
                </a:cxn>
                <a:cxn ang="0">
                  <a:pos x="28863" y="3638"/>
                </a:cxn>
                <a:cxn ang="0">
                  <a:pos x="36079" y="3638"/>
                </a:cxn>
                <a:cxn ang="0">
                  <a:pos x="36079" y="3638"/>
                </a:cxn>
                <a:cxn ang="0">
                  <a:pos x="21647" y="7276"/>
                </a:cxn>
                <a:cxn ang="0">
                  <a:pos x="28863" y="7276"/>
                </a:cxn>
                <a:cxn ang="0">
                  <a:pos x="3607" y="32742"/>
                </a:cxn>
                <a:cxn ang="0">
                  <a:pos x="3607" y="32742"/>
                </a:cxn>
                <a:cxn ang="0">
                  <a:pos x="0" y="43656"/>
                </a:cxn>
                <a:cxn ang="0">
                  <a:pos x="3607" y="50932"/>
                </a:cxn>
              </a:cxnLst>
              <a:rect l="0" t="0" r="0" b="0"/>
              <a:pathLst>
                <a:path w="22" h="24">
                  <a:moveTo>
                    <a:pt x="1" y="14"/>
                  </a:moveTo>
                  <a:cubicBezTo>
                    <a:pt x="2" y="20"/>
                    <a:pt x="7" y="24"/>
                    <a:pt x="11" y="24"/>
                  </a:cubicBezTo>
                  <a:cubicBezTo>
                    <a:pt x="16" y="24"/>
                    <a:pt x="20" y="20"/>
                    <a:pt x="21" y="14"/>
                  </a:cubicBezTo>
                  <a:cubicBezTo>
                    <a:pt x="21" y="14"/>
                    <a:pt x="22" y="13"/>
                    <a:pt x="22" y="12"/>
                  </a:cubicBezTo>
                  <a:cubicBezTo>
                    <a:pt x="22" y="10"/>
                    <a:pt x="22" y="9"/>
                    <a:pt x="21" y="9"/>
                  </a:cubicBezTo>
                  <a:cubicBezTo>
                    <a:pt x="21" y="9"/>
                    <a:pt x="21" y="9"/>
                    <a:pt x="21" y="9"/>
                  </a:cubicBezTo>
                  <a:cubicBezTo>
                    <a:pt x="20" y="5"/>
                    <a:pt x="16" y="1"/>
                    <a:pt x="12" y="1"/>
                  </a:cubicBezTo>
                  <a:cubicBezTo>
                    <a:pt x="13" y="0"/>
                    <a:pt x="13" y="0"/>
                    <a:pt x="14" y="0"/>
                  </a:cubicBezTo>
                  <a:cubicBezTo>
                    <a:pt x="12" y="0"/>
                    <a:pt x="11" y="1"/>
                    <a:pt x="11" y="1"/>
                  </a:cubicBezTo>
                  <a:cubicBezTo>
                    <a:pt x="10" y="1"/>
                    <a:pt x="9" y="1"/>
                    <a:pt x="8" y="1"/>
                  </a:cubicBezTo>
                  <a:cubicBezTo>
                    <a:pt x="9" y="1"/>
                    <a:pt x="9" y="1"/>
                    <a:pt x="10" y="1"/>
                  </a:cubicBezTo>
                  <a:cubicBezTo>
                    <a:pt x="10" y="1"/>
                    <a:pt x="10" y="1"/>
                    <a:pt x="10" y="1"/>
                  </a:cubicBezTo>
                  <a:cubicBezTo>
                    <a:pt x="9" y="1"/>
                    <a:pt x="8" y="1"/>
                    <a:pt x="6" y="2"/>
                  </a:cubicBezTo>
                  <a:cubicBezTo>
                    <a:pt x="6" y="2"/>
                    <a:pt x="7" y="1"/>
                    <a:pt x="8" y="2"/>
                  </a:cubicBezTo>
                  <a:cubicBezTo>
                    <a:pt x="5" y="3"/>
                    <a:pt x="2" y="6"/>
                    <a:pt x="1" y="9"/>
                  </a:cubicBezTo>
                  <a:cubicBezTo>
                    <a:pt x="1" y="9"/>
                    <a:pt x="1" y="9"/>
                    <a:pt x="1" y="9"/>
                  </a:cubicBezTo>
                  <a:cubicBezTo>
                    <a:pt x="0" y="9"/>
                    <a:pt x="0" y="10"/>
                    <a:pt x="0" y="12"/>
                  </a:cubicBezTo>
                  <a:cubicBezTo>
                    <a:pt x="0" y="13"/>
                    <a:pt x="1" y="14"/>
                    <a:pt x="1" y="14"/>
                  </a:cubicBezTo>
                  <a:close/>
                </a:path>
              </a:pathLst>
            </a:custGeom>
            <a:solidFill>
              <a:srgbClr val="7F7F7F"/>
            </a:solidFill>
            <a:ln w="9525">
              <a:noFill/>
            </a:ln>
          </p:spPr>
          <p:txBody>
            <a:bodyPr/>
            <a:lstStyle/>
            <a:p>
              <a:endParaRPr lang="zh-CN" altLang="en-US"/>
            </a:p>
          </p:txBody>
        </p:sp>
        <p:sp>
          <p:nvSpPr>
            <p:cNvPr id="45099" name="Freeform 25"/>
            <p:cNvSpPr/>
            <p:nvPr/>
          </p:nvSpPr>
          <p:spPr>
            <a:xfrm>
              <a:off x="9069388" y="720725"/>
              <a:ext cx="217487" cy="292100"/>
            </a:xfrm>
            <a:custGeom>
              <a:avLst/>
              <a:gdLst/>
              <a:ahLst/>
              <a:cxnLst>
                <a:cxn ang="0">
                  <a:pos x="210237" y="32455"/>
                </a:cxn>
                <a:cxn ang="0">
                  <a:pos x="192113" y="36061"/>
                </a:cxn>
                <a:cxn ang="0">
                  <a:pos x="173989" y="54092"/>
                </a:cxn>
                <a:cxn ang="0">
                  <a:pos x="163115" y="25243"/>
                </a:cxn>
                <a:cxn ang="0">
                  <a:pos x="159490" y="10818"/>
                </a:cxn>
                <a:cxn ang="0">
                  <a:pos x="152240" y="3606"/>
                </a:cxn>
                <a:cxn ang="0">
                  <a:pos x="152240" y="3606"/>
                </a:cxn>
                <a:cxn ang="0">
                  <a:pos x="134116" y="0"/>
                </a:cxn>
                <a:cxn ang="0">
                  <a:pos x="123242" y="0"/>
                </a:cxn>
                <a:cxn ang="0">
                  <a:pos x="123242" y="10818"/>
                </a:cxn>
                <a:cxn ang="0">
                  <a:pos x="112368" y="43274"/>
                </a:cxn>
                <a:cxn ang="0">
                  <a:pos x="108743" y="18030"/>
                </a:cxn>
                <a:cxn ang="0">
                  <a:pos x="108743" y="14424"/>
                </a:cxn>
                <a:cxn ang="0">
                  <a:pos x="108743" y="14424"/>
                </a:cxn>
                <a:cxn ang="0">
                  <a:pos x="112368" y="0"/>
                </a:cxn>
                <a:cxn ang="0">
                  <a:pos x="112368" y="0"/>
                </a:cxn>
                <a:cxn ang="0">
                  <a:pos x="90619" y="0"/>
                </a:cxn>
                <a:cxn ang="0">
                  <a:pos x="86994" y="0"/>
                </a:cxn>
                <a:cxn ang="0">
                  <a:pos x="94244" y="14424"/>
                </a:cxn>
                <a:cxn ang="0">
                  <a:pos x="94244" y="14424"/>
                </a:cxn>
                <a:cxn ang="0">
                  <a:pos x="94244" y="18030"/>
                </a:cxn>
                <a:cxn ang="0">
                  <a:pos x="86994" y="43274"/>
                </a:cxn>
                <a:cxn ang="0">
                  <a:pos x="79745" y="10818"/>
                </a:cxn>
                <a:cxn ang="0">
                  <a:pos x="79745" y="0"/>
                </a:cxn>
                <a:cxn ang="0">
                  <a:pos x="68870" y="0"/>
                </a:cxn>
                <a:cxn ang="0">
                  <a:pos x="50746" y="3606"/>
                </a:cxn>
                <a:cxn ang="0">
                  <a:pos x="50746" y="3606"/>
                </a:cxn>
                <a:cxn ang="0">
                  <a:pos x="43497" y="10818"/>
                </a:cxn>
                <a:cxn ang="0">
                  <a:pos x="39872" y="25243"/>
                </a:cxn>
                <a:cxn ang="0">
                  <a:pos x="3624" y="119003"/>
                </a:cxn>
                <a:cxn ang="0">
                  <a:pos x="14499" y="137034"/>
                </a:cxn>
                <a:cxn ang="0">
                  <a:pos x="36247" y="126216"/>
                </a:cxn>
                <a:cxn ang="0">
                  <a:pos x="57996" y="72123"/>
                </a:cxn>
                <a:cxn ang="0">
                  <a:pos x="57996" y="104579"/>
                </a:cxn>
                <a:cxn ang="0">
                  <a:pos x="57996" y="104579"/>
                </a:cxn>
                <a:cxn ang="0">
                  <a:pos x="57996" y="104579"/>
                </a:cxn>
                <a:cxn ang="0">
                  <a:pos x="57996" y="270462"/>
                </a:cxn>
                <a:cxn ang="0">
                  <a:pos x="76120" y="292100"/>
                </a:cxn>
                <a:cxn ang="0">
                  <a:pos x="94244" y="270462"/>
                </a:cxn>
                <a:cxn ang="0">
                  <a:pos x="94244" y="137034"/>
                </a:cxn>
                <a:cxn ang="0">
                  <a:pos x="105118" y="137034"/>
                </a:cxn>
                <a:cxn ang="0">
                  <a:pos x="105118" y="270462"/>
                </a:cxn>
                <a:cxn ang="0">
                  <a:pos x="123242" y="292100"/>
                </a:cxn>
                <a:cxn ang="0">
                  <a:pos x="144991" y="270462"/>
                </a:cxn>
                <a:cxn ang="0">
                  <a:pos x="144991" y="104579"/>
                </a:cxn>
                <a:cxn ang="0">
                  <a:pos x="144991" y="104579"/>
                </a:cxn>
                <a:cxn ang="0">
                  <a:pos x="144991" y="104579"/>
                </a:cxn>
                <a:cxn ang="0">
                  <a:pos x="144991" y="68517"/>
                </a:cxn>
                <a:cxn ang="0">
                  <a:pos x="152240" y="86548"/>
                </a:cxn>
                <a:cxn ang="0">
                  <a:pos x="155865" y="93760"/>
                </a:cxn>
                <a:cxn ang="0">
                  <a:pos x="173989" y="93760"/>
                </a:cxn>
                <a:cxn ang="0">
                  <a:pos x="184863" y="82941"/>
                </a:cxn>
                <a:cxn ang="0">
                  <a:pos x="210237" y="54092"/>
                </a:cxn>
                <a:cxn ang="0">
                  <a:pos x="210237" y="32455"/>
                </a:cxn>
              </a:cxnLst>
              <a:rect l="0" t="0" r="0" b="0"/>
              <a:pathLst>
                <a:path w="60" h="81">
                  <a:moveTo>
                    <a:pt x="58" y="9"/>
                  </a:moveTo>
                  <a:cubicBezTo>
                    <a:pt x="57" y="8"/>
                    <a:pt x="54" y="8"/>
                    <a:pt x="53" y="10"/>
                  </a:cubicBezTo>
                  <a:cubicBezTo>
                    <a:pt x="48" y="15"/>
                    <a:pt x="48" y="15"/>
                    <a:pt x="48" y="15"/>
                  </a:cubicBezTo>
                  <a:cubicBezTo>
                    <a:pt x="45" y="7"/>
                    <a:pt x="45" y="7"/>
                    <a:pt x="45" y="7"/>
                  </a:cubicBezTo>
                  <a:cubicBezTo>
                    <a:pt x="44" y="3"/>
                    <a:pt x="44" y="3"/>
                    <a:pt x="44" y="3"/>
                  </a:cubicBezTo>
                  <a:cubicBezTo>
                    <a:pt x="43" y="2"/>
                    <a:pt x="43" y="2"/>
                    <a:pt x="42" y="1"/>
                  </a:cubicBezTo>
                  <a:cubicBezTo>
                    <a:pt x="42" y="1"/>
                    <a:pt x="42" y="1"/>
                    <a:pt x="42" y="1"/>
                  </a:cubicBezTo>
                  <a:cubicBezTo>
                    <a:pt x="40" y="0"/>
                    <a:pt x="38" y="0"/>
                    <a:pt x="37" y="0"/>
                  </a:cubicBezTo>
                  <a:cubicBezTo>
                    <a:pt x="34" y="0"/>
                    <a:pt x="34" y="0"/>
                    <a:pt x="34" y="0"/>
                  </a:cubicBezTo>
                  <a:cubicBezTo>
                    <a:pt x="34" y="1"/>
                    <a:pt x="34" y="2"/>
                    <a:pt x="34" y="3"/>
                  </a:cubicBezTo>
                  <a:cubicBezTo>
                    <a:pt x="34" y="7"/>
                    <a:pt x="33" y="10"/>
                    <a:pt x="31" y="12"/>
                  </a:cubicBezTo>
                  <a:cubicBezTo>
                    <a:pt x="30" y="5"/>
                    <a:pt x="30" y="5"/>
                    <a:pt x="30" y="5"/>
                  </a:cubicBezTo>
                  <a:cubicBezTo>
                    <a:pt x="30" y="5"/>
                    <a:pt x="30" y="4"/>
                    <a:pt x="30" y="4"/>
                  </a:cubicBezTo>
                  <a:cubicBezTo>
                    <a:pt x="30" y="4"/>
                    <a:pt x="30" y="4"/>
                    <a:pt x="30" y="4"/>
                  </a:cubicBezTo>
                  <a:cubicBezTo>
                    <a:pt x="31" y="0"/>
                    <a:pt x="31" y="0"/>
                    <a:pt x="31" y="0"/>
                  </a:cubicBezTo>
                  <a:cubicBezTo>
                    <a:pt x="31" y="0"/>
                    <a:pt x="31" y="0"/>
                    <a:pt x="31" y="0"/>
                  </a:cubicBezTo>
                  <a:cubicBezTo>
                    <a:pt x="25" y="0"/>
                    <a:pt x="25" y="0"/>
                    <a:pt x="25" y="0"/>
                  </a:cubicBezTo>
                  <a:cubicBezTo>
                    <a:pt x="24" y="0"/>
                    <a:pt x="24" y="0"/>
                    <a:pt x="24" y="0"/>
                  </a:cubicBezTo>
                  <a:cubicBezTo>
                    <a:pt x="26" y="4"/>
                    <a:pt x="26" y="4"/>
                    <a:pt x="26" y="4"/>
                  </a:cubicBezTo>
                  <a:cubicBezTo>
                    <a:pt x="26" y="4"/>
                    <a:pt x="26" y="4"/>
                    <a:pt x="26" y="4"/>
                  </a:cubicBezTo>
                  <a:cubicBezTo>
                    <a:pt x="26" y="4"/>
                    <a:pt x="26" y="5"/>
                    <a:pt x="26" y="5"/>
                  </a:cubicBezTo>
                  <a:cubicBezTo>
                    <a:pt x="24" y="12"/>
                    <a:pt x="24" y="12"/>
                    <a:pt x="24" y="12"/>
                  </a:cubicBezTo>
                  <a:cubicBezTo>
                    <a:pt x="23" y="10"/>
                    <a:pt x="22" y="7"/>
                    <a:pt x="22" y="3"/>
                  </a:cubicBezTo>
                  <a:cubicBezTo>
                    <a:pt x="22" y="2"/>
                    <a:pt x="22" y="1"/>
                    <a:pt x="22" y="0"/>
                  </a:cubicBezTo>
                  <a:cubicBezTo>
                    <a:pt x="19" y="0"/>
                    <a:pt x="19" y="0"/>
                    <a:pt x="19" y="0"/>
                  </a:cubicBezTo>
                  <a:cubicBezTo>
                    <a:pt x="17" y="0"/>
                    <a:pt x="15" y="0"/>
                    <a:pt x="14" y="1"/>
                  </a:cubicBezTo>
                  <a:cubicBezTo>
                    <a:pt x="14" y="1"/>
                    <a:pt x="14" y="1"/>
                    <a:pt x="14" y="1"/>
                  </a:cubicBezTo>
                  <a:cubicBezTo>
                    <a:pt x="13" y="2"/>
                    <a:pt x="13" y="2"/>
                    <a:pt x="12" y="3"/>
                  </a:cubicBezTo>
                  <a:cubicBezTo>
                    <a:pt x="11" y="7"/>
                    <a:pt x="11" y="7"/>
                    <a:pt x="11" y="7"/>
                  </a:cubicBezTo>
                  <a:cubicBezTo>
                    <a:pt x="1" y="33"/>
                    <a:pt x="1" y="33"/>
                    <a:pt x="1" y="33"/>
                  </a:cubicBezTo>
                  <a:cubicBezTo>
                    <a:pt x="0" y="35"/>
                    <a:pt x="2" y="37"/>
                    <a:pt x="4" y="38"/>
                  </a:cubicBezTo>
                  <a:cubicBezTo>
                    <a:pt x="6" y="38"/>
                    <a:pt x="9" y="37"/>
                    <a:pt x="10" y="35"/>
                  </a:cubicBezTo>
                  <a:cubicBezTo>
                    <a:pt x="16" y="20"/>
                    <a:pt x="16" y="20"/>
                    <a:pt x="16" y="20"/>
                  </a:cubicBezTo>
                  <a:cubicBezTo>
                    <a:pt x="16" y="29"/>
                    <a:pt x="16" y="29"/>
                    <a:pt x="16" y="29"/>
                  </a:cubicBezTo>
                  <a:cubicBezTo>
                    <a:pt x="16" y="29"/>
                    <a:pt x="16" y="29"/>
                    <a:pt x="16" y="29"/>
                  </a:cubicBezTo>
                  <a:cubicBezTo>
                    <a:pt x="16" y="29"/>
                    <a:pt x="16" y="29"/>
                    <a:pt x="16" y="29"/>
                  </a:cubicBezTo>
                  <a:cubicBezTo>
                    <a:pt x="16" y="75"/>
                    <a:pt x="16" y="75"/>
                    <a:pt x="16" y="75"/>
                  </a:cubicBezTo>
                  <a:cubicBezTo>
                    <a:pt x="16" y="78"/>
                    <a:pt x="18" y="81"/>
                    <a:pt x="21" y="81"/>
                  </a:cubicBezTo>
                  <a:cubicBezTo>
                    <a:pt x="24" y="81"/>
                    <a:pt x="26" y="78"/>
                    <a:pt x="26" y="75"/>
                  </a:cubicBezTo>
                  <a:cubicBezTo>
                    <a:pt x="26" y="38"/>
                    <a:pt x="26" y="38"/>
                    <a:pt x="26" y="38"/>
                  </a:cubicBezTo>
                  <a:cubicBezTo>
                    <a:pt x="29" y="38"/>
                    <a:pt x="29" y="38"/>
                    <a:pt x="29" y="38"/>
                  </a:cubicBezTo>
                  <a:cubicBezTo>
                    <a:pt x="29" y="75"/>
                    <a:pt x="29" y="75"/>
                    <a:pt x="29" y="75"/>
                  </a:cubicBezTo>
                  <a:cubicBezTo>
                    <a:pt x="29" y="78"/>
                    <a:pt x="31" y="81"/>
                    <a:pt x="34" y="81"/>
                  </a:cubicBezTo>
                  <a:cubicBezTo>
                    <a:pt x="37" y="81"/>
                    <a:pt x="40" y="78"/>
                    <a:pt x="40" y="75"/>
                  </a:cubicBezTo>
                  <a:cubicBezTo>
                    <a:pt x="40" y="29"/>
                    <a:pt x="40" y="29"/>
                    <a:pt x="40" y="29"/>
                  </a:cubicBezTo>
                  <a:cubicBezTo>
                    <a:pt x="40" y="29"/>
                    <a:pt x="40" y="29"/>
                    <a:pt x="40" y="29"/>
                  </a:cubicBezTo>
                  <a:cubicBezTo>
                    <a:pt x="40" y="29"/>
                    <a:pt x="40" y="29"/>
                    <a:pt x="40" y="29"/>
                  </a:cubicBezTo>
                  <a:cubicBezTo>
                    <a:pt x="40" y="19"/>
                    <a:pt x="40" y="19"/>
                    <a:pt x="40" y="19"/>
                  </a:cubicBezTo>
                  <a:cubicBezTo>
                    <a:pt x="42" y="24"/>
                    <a:pt x="42" y="24"/>
                    <a:pt x="42" y="24"/>
                  </a:cubicBezTo>
                  <a:cubicBezTo>
                    <a:pt x="42" y="25"/>
                    <a:pt x="42" y="26"/>
                    <a:pt x="43" y="26"/>
                  </a:cubicBezTo>
                  <a:cubicBezTo>
                    <a:pt x="44" y="28"/>
                    <a:pt x="47" y="28"/>
                    <a:pt x="48" y="26"/>
                  </a:cubicBezTo>
                  <a:cubicBezTo>
                    <a:pt x="51" y="23"/>
                    <a:pt x="51" y="23"/>
                    <a:pt x="51" y="23"/>
                  </a:cubicBezTo>
                  <a:cubicBezTo>
                    <a:pt x="58" y="15"/>
                    <a:pt x="58" y="15"/>
                    <a:pt x="58" y="15"/>
                  </a:cubicBezTo>
                  <a:cubicBezTo>
                    <a:pt x="60" y="13"/>
                    <a:pt x="60" y="11"/>
                    <a:pt x="58" y="9"/>
                  </a:cubicBezTo>
                  <a:close/>
                </a:path>
              </a:pathLst>
            </a:custGeom>
            <a:solidFill>
              <a:srgbClr val="7F7F7F"/>
            </a:solidFill>
            <a:ln w="9525">
              <a:noFill/>
            </a:ln>
          </p:spPr>
          <p:txBody>
            <a:bodyPr/>
            <a:lstStyle/>
            <a:p>
              <a:endParaRPr lang="zh-CN" altLang="en-US"/>
            </a:p>
          </p:txBody>
        </p:sp>
      </p:grpSp>
      <p:sp>
        <p:nvSpPr>
          <p:cNvPr id="46" name="TextBox 45"/>
          <p:cNvSpPr txBox="1"/>
          <p:nvPr/>
        </p:nvSpPr>
        <p:spPr>
          <a:xfrm>
            <a:off x="682625" y="995363"/>
            <a:ext cx="4714875" cy="1201737"/>
          </a:xfrm>
          <a:prstGeom prst="rect">
            <a:avLst/>
          </a:prstGeom>
          <a:noFill/>
          <a:ln w="9525">
            <a:noFill/>
          </a:ln>
        </p:spPr>
        <p:txBody>
          <a:bodyPr wrap="square" anchor="t">
            <a:spAutoFit/>
          </a:bodyPr>
          <a:lstStyle/>
          <a:p>
            <a:r>
              <a:rPr lang="zh-CN" altLang="en-US" dirty="0">
                <a:solidFill>
                  <a:schemeClr val="bg1"/>
                </a:solidFill>
                <a:latin typeface="微软雅黑" panose="020B0503020204020204" pitchFamily="34" charset="-122"/>
                <a:ea typeface="微软雅黑" panose="020B0503020204020204" pitchFamily="34" charset="-122"/>
              </a:rPr>
              <a:t>发展方向多元化，除了可以向管理通道晋升外，同时也可以向专业渠道晋升，例如：培训师，行政人员等，且各发展通道都可以交互发展。</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4040188" y="4902200"/>
            <a:ext cx="5715000" cy="554038"/>
          </a:xfrm>
          <a:prstGeom prst="rect">
            <a:avLst/>
          </a:prstGeom>
          <a:noFill/>
          <a:ln w="9525">
            <a:noFill/>
          </a:ln>
        </p:spPr>
        <p:txBody>
          <a:bodyPr wrap="square" anchor="t">
            <a:spAutoFit/>
          </a:bodyPr>
          <a:lstStyle/>
          <a:p>
            <a:r>
              <a:rPr lang="zh-CN" altLang="en-US" sz="3000" b="1" dirty="0">
                <a:solidFill>
                  <a:srgbClr val="FF0000"/>
                </a:solidFill>
                <a:latin typeface="微软雅黑" panose="020B0503020204020204" pitchFamily="34" charset="-122"/>
                <a:ea typeface="微软雅黑" panose="020B0503020204020204" pitchFamily="34" charset="-122"/>
              </a:rPr>
              <a:t>不论资排辈，年轻人也能当将军</a:t>
            </a:r>
            <a:r>
              <a:rPr lang="en-US" altLang="zh-CN" sz="3000" b="1" dirty="0">
                <a:solidFill>
                  <a:srgbClr val="FF0000"/>
                </a:solidFill>
                <a:latin typeface="微软雅黑" panose="020B0503020204020204" pitchFamily="34" charset="-122"/>
                <a:ea typeface="微软雅黑" panose="020B0503020204020204" pitchFamily="34" charset="-122"/>
              </a:rPr>
              <a:t>!</a:t>
            </a:r>
            <a:endParaRPr lang="zh-CN" altLang="en-US" sz="30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标题 1"/>
          <p:cNvSpPr>
            <a:spLocks noGrp="1"/>
          </p:cNvSpPr>
          <p:nvPr>
            <p:ph type="title"/>
          </p:nvPr>
        </p:nvSpPr>
        <p:spPr/>
        <p:txBody>
          <a:bodyPr vert="horz" lIns="91440" tIns="45720" rIns="91440" bIns="45720" anchor="ctr"/>
          <a:lstStyle/>
          <a:p>
            <a:r>
              <a:rPr lang="zh-CN" altLang="en-US" dirty="0">
                <a:latin typeface="微软雅黑" panose="020B0503020204020204" pitchFamily="34" charset="-122"/>
                <a:ea typeface="微软雅黑" panose="020B0503020204020204" pitchFamily="34" charset="-122"/>
              </a:rPr>
              <a:t>团队风采</a:t>
            </a:r>
            <a:endParaRPr lang="zh-CN" altLang="en-US" dirty="0">
              <a:latin typeface="微软雅黑" panose="020B0503020204020204" pitchFamily="34" charset="-122"/>
              <a:ea typeface="微软雅黑" panose="020B0503020204020204" pitchFamily="34" charset="-122"/>
            </a:endParaRPr>
          </a:p>
        </p:txBody>
      </p:sp>
      <p:pic>
        <p:nvPicPr>
          <p:cNvPr id="47106" name="图片 17" descr="活动1"/>
          <p:cNvPicPr>
            <a:picLocks noChangeAspect="1"/>
          </p:cNvPicPr>
          <p:nvPr/>
        </p:nvPicPr>
        <p:blipFill>
          <a:blip r:embed="rId1"/>
          <a:stretch>
            <a:fillRect/>
          </a:stretch>
        </p:blipFill>
        <p:spPr>
          <a:xfrm>
            <a:off x="754063" y="973138"/>
            <a:ext cx="3929062" cy="5424487"/>
          </a:xfrm>
          <a:prstGeom prst="rect">
            <a:avLst/>
          </a:prstGeom>
          <a:noFill/>
          <a:ln w="9525">
            <a:noFill/>
          </a:ln>
        </p:spPr>
      </p:pic>
      <p:pic>
        <p:nvPicPr>
          <p:cNvPr id="47107" name="图片 18" descr="活动2"/>
          <p:cNvPicPr>
            <a:picLocks noChangeAspect="1"/>
          </p:cNvPicPr>
          <p:nvPr/>
        </p:nvPicPr>
        <p:blipFill>
          <a:blip r:embed="rId2"/>
          <a:stretch>
            <a:fillRect/>
          </a:stretch>
        </p:blipFill>
        <p:spPr>
          <a:xfrm>
            <a:off x="5040313" y="973138"/>
            <a:ext cx="3921125" cy="5424487"/>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标题 1"/>
          <p:cNvSpPr>
            <a:spLocks noGrp="1"/>
          </p:cNvSpPr>
          <p:nvPr>
            <p:ph type="title"/>
          </p:nvPr>
        </p:nvSpPr>
        <p:spPr/>
        <p:txBody>
          <a:bodyPr vert="horz" lIns="91440" tIns="45720" rIns="91440" bIns="45720" anchor="ctr"/>
          <a:lstStyle/>
          <a:p>
            <a:r>
              <a:rPr lang="zh-CN" altLang="en-US" dirty="0">
                <a:latin typeface="微软雅黑" panose="020B0503020204020204" pitchFamily="34" charset="-122"/>
                <a:ea typeface="微软雅黑" panose="020B0503020204020204" pitchFamily="34" charset="-122"/>
              </a:rPr>
              <a:t>团队风采</a:t>
            </a:r>
            <a:endParaRPr lang="zh-CN" altLang="en-US" dirty="0">
              <a:latin typeface="微软雅黑" panose="020B0503020204020204" pitchFamily="34" charset="-122"/>
              <a:ea typeface="微软雅黑" panose="020B0503020204020204" pitchFamily="34" charset="-122"/>
            </a:endParaRPr>
          </a:p>
        </p:txBody>
      </p:sp>
      <p:pic>
        <p:nvPicPr>
          <p:cNvPr id="48130" name="图片 4" descr="合体"/>
          <p:cNvPicPr>
            <a:picLocks noChangeAspect="1"/>
          </p:cNvPicPr>
          <p:nvPr/>
        </p:nvPicPr>
        <p:blipFill>
          <a:blip r:embed="rId1"/>
          <a:stretch>
            <a:fillRect/>
          </a:stretch>
        </p:blipFill>
        <p:spPr>
          <a:xfrm>
            <a:off x="825500" y="801688"/>
            <a:ext cx="8428038" cy="6045200"/>
          </a:xfrm>
          <a:prstGeom prst="rect">
            <a:avLst/>
          </a:prstGeom>
          <a:noFill/>
          <a:ln w="9525">
            <a:noFill/>
          </a:ln>
        </p:spPr>
      </p:pic>
      <p:sp>
        <p:nvSpPr>
          <p:cNvPr id="48131" name="Text Box 4"/>
          <p:cNvSpPr txBox="1"/>
          <p:nvPr/>
        </p:nvSpPr>
        <p:spPr>
          <a:xfrm>
            <a:off x="2309813" y="5830888"/>
            <a:ext cx="995362" cy="336550"/>
          </a:xfrm>
          <a:prstGeom prst="rect">
            <a:avLst/>
          </a:prstGeom>
          <a:noFill/>
          <a:ln w="9525">
            <a:noFill/>
          </a:ln>
        </p:spPr>
        <p:txBody>
          <a:bodyPr wrap="none" anchor="t">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同心协力</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48132" name="Text Box 4"/>
          <p:cNvSpPr txBox="1"/>
          <p:nvPr/>
        </p:nvSpPr>
        <p:spPr>
          <a:xfrm>
            <a:off x="2808288" y="5830888"/>
            <a:ext cx="1209675" cy="400050"/>
          </a:xfrm>
          <a:prstGeom prst="rect">
            <a:avLst/>
          </a:prstGeom>
          <a:noFill/>
          <a:ln w="9525">
            <a:noFill/>
          </a:ln>
        </p:spPr>
        <p:txBody>
          <a:bodyPr wrap="none" anchor="t">
            <a:spAutoFit/>
          </a:bodyPr>
          <a:lstStyle/>
          <a:p>
            <a:r>
              <a:rPr lang="zh-CN" altLang="en-US" sz="2000" b="1" dirty="0">
                <a:latin typeface="微软雅黑" panose="020B0503020204020204" pitchFamily="34" charset="-122"/>
                <a:ea typeface="微软雅黑" panose="020B0503020204020204" pitchFamily="34" charset="-122"/>
              </a:rPr>
              <a:t>同心协力</a:t>
            </a:r>
            <a:endParaRPr lang="zh-CN" altLang="en-US" sz="2000" b="1" dirty="0">
              <a:latin typeface="微软雅黑" panose="020B0503020204020204" pitchFamily="34" charset="-122"/>
              <a:ea typeface="微软雅黑" panose="020B0503020204020204" pitchFamily="34" charset="-122"/>
            </a:endParaRPr>
          </a:p>
        </p:txBody>
      </p:sp>
      <p:sp>
        <p:nvSpPr>
          <p:cNvPr id="48133" name="矩形 7"/>
          <p:cNvSpPr/>
          <p:nvPr/>
        </p:nvSpPr>
        <p:spPr>
          <a:xfrm>
            <a:off x="6045200" y="5861050"/>
            <a:ext cx="1106488" cy="369888"/>
          </a:xfrm>
          <a:prstGeom prst="rect">
            <a:avLst/>
          </a:prstGeom>
          <a:noFill/>
          <a:ln w="9525">
            <a:noFill/>
          </a:ln>
        </p:spPr>
        <p:txBody>
          <a:bodyPr wrap="none" anchor="t">
            <a:spAutoFit/>
          </a:bodyPr>
          <a:lstStyle/>
          <a:p>
            <a:r>
              <a:rPr lang="zh-CN" altLang="en-US" b="1" dirty="0">
                <a:latin typeface="微软雅黑" panose="020B0503020204020204" pitchFamily="34" charset="-122"/>
                <a:ea typeface="微软雅黑" panose="020B0503020204020204" pitchFamily="34" charset="-122"/>
              </a:rPr>
              <a:t>共创未来</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altLang="en-US" sz="2000" b="1" dirty="0" smtClean="0">
                <a:latin typeface="微软雅黑" panose="020B0503020204020204" pitchFamily="34" charset="-122"/>
                <a:ea typeface="微软雅黑" panose="020B0503020204020204" pitchFamily="34" charset="-122"/>
              </a:rPr>
              <a:t>美食分享</a:t>
            </a:r>
            <a:endParaRPr lang="zh-CN" altLang="en-US" sz="2000" b="1" dirty="0">
              <a:latin typeface="微软雅黑" panose="020B0503020204020204" pitchFamily="34" charset="-122"/>
              <a:ea typeface="微软雅黑" panose="020B0503020204020204" pitchFamily="34" charset="-122"/>
            </a:endParaRPr>
          </a:p>
        </p:txBody>
      </p:sp>
      <p:pic>
        <p:nvPicPr>
          <p:cNvPr id="5" name="图片 4" descr="吃饭2.jpg"/>
          <p:cNvPicPr>
            <a:picLocks noChangeAspect="1"/>
          </p:cNvPicPr>
          <p:nvPr/>
        </p:nvPicPr>
        <p:blipFill>
          <a:blip r:embed="rId1" cstate="print"/>
          <a:stretch>
            <a:fillRect/>
          </a:stretch>
        </p:blipFill>
        <p:spPr>
          <a:xfrm>
            <a:off x="5111750" y="973121"/>
            <a:ext cx="3524275" cy="2643206"/>
          </a:xfrm>
          <a:prstGeom prst="rect">
            <a:avLst/>
          </a:prstGeom>
        </p:spPr>
      </p:pic>
      <p:pic>
        <p:nvPicPr>
          <p:cNvPr id="7" name="图片 6" descr="03-33-21-56-2400.jpg"/>
          <p:cNvPicPr>
            <a:picLocks noChangeAspect="1"/>
          </p:cNvPicPr>
          <p:nvPr/>
        </p:nvPicPr>
        <p:blipFill>
          <a:blip r:embed="rId2"/>
          <a:stretch>
            <a:fillRect/>
          </a:stretch>
        </p:blipFill>
        <p:spPr>
          <a:xfrm>
            <a:off x="468280" y="1758939"/>
            <a:ext cx="4857784" cy="3742070"/>
          </a:xfrm>
          <a:prstGeom prst="rect">
            <a:avLst/>
          </a:prstGeom>
        </p:spPr>
      </p:pic>
      <p:pic>
        <p:nvPicPr>
          <p:cNvPr id="4" name="内容占位符 3" descr="吃饭1.jpg"/>
          <p:cNvPicPr>
            <a:picLocks noGrp="1" noChangeAspect="1"/>
          </p:cNvPicPr>
          <p:nvPr>
            <p:ph idx="1"/>
          </p:nvPr>
        </p:nvPicPr>
        <p:blipFill>
          <a:blip r:embed="rId3" cstate="print"/>
          <a:stretch>
            <a:fillRect/>
          </a:stretch>
        </p:blipFill>
        <p:spPr>
          <a:xfrm>
            <a:off x="5111750" y="3330575"/>
            <a:ext cx="3286148" cy="2745872"/>
          </a:xfr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D:\360安全浏览器下载\PPT模板\总结PPT\02.jpg"/>
          <p:cNvPicPr>
            <a:picLocks noChangeAspect="1"/>
          </p:cNvPicPr>
          <p:nvPr/>
        </p:nvPicPr>
        <p:blipFill>
          <a:blip r:embed="rId1" cstate="print"/>
          <a:stretch>
            <a:fillRect/>
          </a:stretch>
        </p:blipFill>
        <p:spPr>
          <a:xfrm>
            <a:off x="39653" y="73407"/>
            <a:ext cx="9929882" cy="6371844"/>
          </a:xfrm>
          <a:prstGeom prst="rect">
            <a:avLst/>
          </a:prstGeom>
          <a:noFill/>
          <a:ln w="9525">
            <a:noFill/>
          </a:ln>
        </p:spPr>
      </p:pic>
      <p:sp>
        <p:nvSpPr>
          <p:cNvPr id="42" name="任意多边形 41"/>
          <p:cNvSpPr/>
          <p:nvPr/>
        </p:nvSpPr>
        <p:spPr>
          <a:xfrm>
            <a:off x="7326328" y="5915025"/>
            <a:ext cx="2438400" cy="749300"/>
          </a:xfrm>
          <a:custGeom>
            <a:avLst/>
            <a:gdLst>
              <a:gd name="connsiteX0" fmla="*/ 2433233 w 2438400"/>
              <a:gd name="connsiteY0" fmla="*/ 0 h 749085"/>
              <a:gd name="connsiteX1" fmla="*/ 764583 w 2438400"/>
              <a:gd name="connsiteY1" fmla="*/ 0 h 749085"/>
              <a:gd name="connsiteX2" fmla="*/ 0 w 2438400"/>
              <a:gd name="connsiteY2" fmla="*/ 749085 h 749085"/>
              <a:gd name="connsiteX3" fmla="*/ 2438400 w 2438400"/>
              <a:gd name="connsiteY3" fmla="*/ 749085 h 749085"/>
              <a:gd name="connsiteX4" fmla="*/ 2433233 w 2438400"/>
              <a:gd name="connsiteY4" fmla="*/ 0 h 749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749085">
                <a:moveTo>
                  <a:pt x="2433233" y="0"/>
                </a:moveTo>
                <a:lnTo>
                  <a:pt x="764583" y="0"/>
                </a:lnTo>
                <a:lnTo>
                  <a:pt x="0" y="749085"/>
                </a:lnTo>
                <a:lnTo>
                  <a:pt x="2438400" y="749085"/>
                </a:lnTo>
                <a:cubicBezTo>
                  <a:pt x="2436678" y="499390"/>
                  <a:pt x="2434955" y="249695"/>
                  <a:pt x="2433233" y="0"/>
                </a:cubicBezTo>
                <a:close/>
              </a:path>
            </a:pathLst>
          </a:cu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0" name="任意多边形 39"/>
          <p:cNvSpPr/>
          <p:nvPr/>
        </p:nvSpPr>
        <p:spPr>
          <a:xfrm>
            <a:off x="-7937" y="141290"/>
            <a:ext cx="8164513" cy="3617913"/>
          </a:xfrm>
          <a:custGeom>
            <a:avLst/>
            <a:gdLst>
              <a:gd name="connsiteX0" fmla="*/ 0 w 8164864"/>
              <a:gd name="connsiteY0" fmla="*/ 3058789 h 3617140"/>
              <a:gd name="connsiteX1" fmla="*/ 5138442 w 8164864"/>
              <a:gd name="connsiteY1" fmla="*/ 3058789 h 3617140"/>
              <a:gd name="connsiteX2" fmla="*/ 7962563 w 8164864"/>
              <a:gd name="connsiteY2" fmla="*/ 0 h 3617140"/>
              <a:gd name="connsiteX3" fmla="*/ 8164864 w 8164864"/>
              <a:gd name="connsiteY3" fmla="*/ 0 h 3617140"/>
              <a:gd name="connsiteX4" fmla="*/ 4839037 w 8164864"/>
              <a:gd name="connsiteY4" fmla="*/ 3617140 h 3617140"/>
              <a:gd name="connsiteX5" fmla="*/ 0 w 8164864"/>
              <a:gd name="connsiteY5" fmla="*/ 3617140 h 3617140"/>
              <a:gd name="connsiteX6" fmla="*/ 0 w 8164864"/>
              <a:gd name="connsiteY6" fmla="*/ 3058789 h 361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4864" h="3617140">
                <a:moveTo>
                  <a:pt x="0" y="3058789"/>
                </a:moveTo>
                <a:lnTo>
                  <a:pt x="5138442" y="3058789"/>
                </a:lnTo>
                <a:lnTo>
                  <a:pt x="7962563" y="0"/>
                </a:lnTo>
                <a:lnTo>
                  <a:pt x="8164864" y="0"/>
                </a:lnTo>
                <a:lnTo>
                  <a:pt x="4839037" y="3617140"/>
                </a:lnTo>
                <a:lnTo>
                  <a:pt x="0" y="3617140"/>
                </a:lnTo>
                <a:lnTo>
                  <a:pt x="0" y="3058789"/>
                </a:lnTo>
                <a:close/>
              </a:path>
            </a:pathLst>
          </a:cu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4" name="任意多边形 33"/>
          <p:cNvSpPr/>
          <p:nvPr/>
        </p:nvSpPr>
        <p:spPr>
          <a:xfrm>
            <a:off x="5397502" y="-11112"/>
            <a:ext cx="4440238" cy="5794375"/>
          </a:xfrm>
          <a:custGeom>
            <a:avLst/>
            <a:gdLst>
              <a:gd name="connsiteX0" fmla="*/ 0 w 4439798"/>
              <a:gd name="connsiteY0" fmla="*/ 2974554 h 5794872"/>
              <a:gd name="connsiteX1" fmla="*/ 2666082 w 4439798"/>
              <a:gd name="connsiteY1" fmla="*/ 0 h 5794872"/>
              <a:gd name="connsiteX2" fmla="*/ 4439798 w 4439798"/>
              <a:gd name="connsiteY2" fmla="*/ 0 h 5794872"/>
              <a:gd name="connsiteX3" fmla="*/ 4428781 w 4439798"/>
              <a:gd name="connsiteY3" fmla="*/ 5794872 h 5794872"/>
              <a:gd name="connsiteX4" fmla="*/ 2809301 w 4439798"/>
              <a:gd name="connsiteY4" fmla="*/ 5794872 h 5794872"/>
              <a:gd name="connsiteX5" fmla="*/ 0 w 4439798"/>
              <a:gd name="connsiteY5" fmla="*/ 2974554 h 579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9798" h="5794872">
                <a:moveTo>
                  <a:pt x="0" y="2974554"/>
                </a:moveTo>
                <a:lnTo>
                  <a:pt x="2666082" y="0"/>
                </a:lnTo>
                <a:lnTo>
                  <a:pt x="4439798" y="0"/>
                </a:lnTo>
                <a:cubicBezTo>
                  <a:pt x="4436126" y="1931624"/>
                  <a:pt x="4432453" y="3863248"/>
                  <a:pt x="4428781" y="5794872"/>
                </a:cubicBezTo>
                <a:lnTo>
                  <a:pt x="2809301" y="5794872"/>
                </a:lnTo>
                <a:lnTo>
                  <a:pt x="0" y="2974554"/>
                </a:lnTo>
                <a:close/>
              </a:path>
            </a:pathLst>
          </a:cu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3" name="TextBox 12"/>
          <p:cNvSpPr txBox="1"/>
          <p:nvPr/>
        </p:nvSpPr>
        <p:spPr>
          <a:xfrm>
            <a:off x="682595" y="2356567"/>
            <a:ext cx="4286279" cy="688256"/>
          </a:xfrm>
          <a:prstGeom prst="rect">
            <a:avLst/>
          </a:prstGeom>
          <a:noFill/>
        </p:spPr>
        <p:txBody>
          <a:bodyPr wrap="square" tIns="72000" bIns="0" rtlCol="0">
            <a:spAutoFit/>
          </a:bodyPr>
          <a:lstStyle/>
          <a:p>
            <a:pPr fontAlgn="auto"/>
            <a:r>
              <a:rPr lang="zh-CN" altLang="en-US" sz="4000" noProof="1" smtClean="0">
                <a:solidFill>
                  <a:srgbClr val="297297"/>
                </a:solidFill>
                <a:effectLst>
                  <a:innerShdw blurRad="63500" dist="50800" dir="15300000">
                    <a:schemeClr val="tx1">
                      <a:lumMod val="85000"/>
                      <a:lumOff val="15000"/>
                      <a:alpha val="68000"/>
                    </a:schemeClr>
                  </a:innerShdw>
                </a:effectLst>
                <a:latin typeface="方正兰亭粗黑简体" pitchFamily="2" charset="-122"/>
                <a:ea typeface="方正兰亭粗黑简体" pitchFamily="2" charset="-122"/>
              </a:rPr>
              <a:t>感谢大家的聆听</a:t>
            </a:r>
            <a:endParaRPr lang="zh-CN" altLang="en-US" sz="4000" noProof="1">
              <a:solidFill>
                <a:srgbClr val="297297"/>
              </a:solidFill>
              <a:effectLst>
                <a:innerShdw blurRad="63500" dist="50800" dir="15300000">
                  <a:schemeClr val="tx1">
                    <a:lumMod val="85000"/>
                    <a:lumOff val="15000"/>
                    <a:alpha val="68000"/>
                  </a:schemeClr>
                </a:innerShdw>
              </a:effectLst>
              <a:latin typeface="方正兰亭粗黑简体" pitchFamily="2" charset="-122"/>
              <a:ea typeface="方正兰亭粗黑简体" pitchFamily="2" charset="-122"/>
            </a:endParaRPr>
          </a:p>
        </p:txBody>
      </p:sp>
      <p:grpSp>
        <p:nvGrpSpPr>
          <p:cNvPr id="2" name="组合 50"/>
          <p:cNvGrpSpPr/>
          <p:nvPr/>
        </p:nvGrpSpPr>
        <p:grpSpPr>
          <a:xfrm>
            <a:off x="6326196" y="4637088"/>
            <a:ext cx="920750" cy="920750"/>
            <a:chOff x="6479121" y="4637055"/>
            <a:chExt cx="920530" cy="920530"/>
          </a:xfrm>
        </p:grpSpPr>
        <p:sp>
          <p:nvSpPr>
            <p:cNvPr id="9" name="矩形 8"/>
            <p:cNvSpPr/>
            <p:nvPr/>
          </p:nvSpPr>
          <p:spPr>
            <a:xfrm rot="18930072">
              <a:off x="6479121" y="4637055"/>
              <a:ext cx="920530" cy="92053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176" name="TextBox 15"/>
            <p:cNvSpPr txBox="1"/>
            <p:nvPr/>
          </p:nvSpPr>
          <p:spPr>
            <a:xfrm>
              <a:off x="6696496" y="5202783"/>
              <a:ext cx="492443" cy="276999"/>
            </a:xfrm>
            <a:prstGeom prst="rect">
              <a:avLst/>
            </a:prstGeom>
            <a:noFill/>
            <a:ln w="9525">
              <a:noFill/>
            </a:ln>
          </p:spPr>
          <p:txBody>
            <a:bodyPr wrap="none" anchor="t">
              <a:spAutoFit/>
            </a:bodyPr>
            <a:lstStyle/>
            <a:p>
              <a:r>
                <a:rPr lang="zh-CN" altLang="en-US" sz="1200" dirty="0">
                  <a:solidFill>
                    <a:schemeClr val="bg1"/>
                  </a:solidFill>
                  <a:latin typeface="方正兰亭中黑_GBK" pitchFamily="2" charset="-122"/>
                  <a:ea typeface="方正兰亭中黑_GBK" pitchFamily="2" charset="-122"/>
                </a:rPr>
                <a:t>团结</a:t>
              </a:r>
              <a:endParaRPr lang="zh-CN" altLang="en-US" sz="1200" dirty="0">
                <a:solidFill>
                  <a:schemeClr val="bg1"/>
                </a:solidFill>
                <a:latin typeface="方正兰亭中黑_GBK" pitchFamily="2" charset="-122"/>
                <a:ea typeface="方正兰亭中黑_GBK" pitchFamily="2" charset="-122"/>
              </a:endParaRPr>
            </a:p>
          </p:txBody>
        </p:sp>
        <p:sp>
          <p:nvSpPr>
            <p:cNvPr id="7177" name="Freeform 41"/>
            <p:cNvSpPr>
              <a:spLocks noEditPoints="1"/>
            </p:cNvSpPr>
            <p:nvPr/>
          </p:nvSpPr>
          <p:spPr>
            <a:xfrm>
              <a:off x="6696496" y="4770735"/>
              <a:ext cx="432048" cy="415367"/>
            </a:xfrm>
            <a:custGeom>
              <a:avLst/>
              <a:gdLst/>
              <a:ahLst/>
              <a:cxnLst>
                <a:cxn ang="0">
                  <a:pos x="288261" y="160608"/>
                </a:cxn>
                <a:cxn ang="0">
                  <a:pos x="282757" y="172377"/>
                </a:cxn>
                <a:cxn ang="0">
                  <a:pos x="280693" y="180684"/>
                </a:cxn>
                <a:cxn ang="0">
                  <a:pos x="281381" y="195914"/>
                </a:cxn>
                <a:cxn ang="0">
                  <a:pos x="286885" y="211144"/>
                </a:cxn>
                <a:cxn ang="0">
                  <a:pos x="291701" y="218067"/>
                </a:cxn>
                <a:cxn ang="0">
                  <a:pos x="303396" y="228451"/>
                </a:cxn>
                <a:cxn ang="0">
                  <a:pos x="311652" y="231913"/>
                </a:cxn>
                <a:cxn ang="0">
                  <a:pos x="328851" y="138455"/>
                </a:cxn>
                <a:cxn ang="0">
                  <a:pos x="308900" y="143301"/>
                </a:cxn>
                <a:cxn ang="0">
                  <a:pos x="297892" y="149532"/>
                </a:cxn>
                <a:cxn ang="0">
                  <a:pos x="292389" y="155070"/>
                </a:cxn>
                <a:cxn ang="0">
                  <a:pos x="264182" y="48459"/>
                </a:cxn>
                <a:cxn ang="0">
                  <a:pos x="216024" y="96918"/>
                </a:cxn>
                <a:cxn ang="0">
                  <a:pos x="260742" y="195914"/>
                </a:cxn>
                <a:cxn ang="0">
                  <a:pos x="260742" y="175838"/>
                </a:cxn>
                <a:cxn ang="0">
                  <a:pos x="246982" y="106610"/>
                </a:cxn>
                <a:cxn ang="0">
                  <a:pos x="171305" y="186915"/>
                </a:cxn>
                <a:cxn ang="0">
                  <a:pos x="216024" y="274142"/>
                </a:cxn>
                <a:cxn ang="0">
                  <a:pos x="194008" y="276911"/>
                </a:cxn>
                <a:cxn ang="0">
                  <a:pos x="183689" y="264450"/>
                </a:cxn>
                <a:cxn ang="0">
                  <a:pos x="176809" y="258912"/>
                </a:cxn>
                <a:cxn ang="0">
                  <a:pos x="147226" y="246451"/>
                </a:cxn>
                <a:cxn ang="0">
                  <a:pos x="134155" y="245066"/>
                </a:cxn>
                <a:cxn ang="0">
                  <a:pos x="0" y="415367"/>
                </a:cxn>
                <a:cxn ang="0">
                  <a:pos x="57101" y="314294"/>
                </a:cxn>
                <a:cxn ang="0">
                  <a:pos x="148602" y="314294"/>
                </a:cxn>
                <a:cxn ang="0">
                  <a:pos x="207080" y="415367"/>
                </a:cxn>
                <a:cxn ang="0">
                  <a:pos x="194008" y="276911"/>
                </a:cxn>
                <a:cxn ang="0">
                  <a:pos x="297892" y="245066"/>
                </a:cxn>
                <a:cxn ang="0">
                  <a:pos x="284133" y="246451"/>
                </a:cxn>
                <a:cxn ang="0">
                  <a:pos x="248358" y="264450"/>
                </a:cxn>
                <a:cxn ang="0">
                  <a:pos x="242855" y="270680"/>
                </a:cxn>
                <a:cxn ang="0">
                  <a:pos x="267622" y="415367"/>
                </a:cxn>
                <a:cxn ang="0">
                  <a:pos x="282069" y="415367"/>
                </a:cxn>
                <a:cxn ang="0">
                  <a:pos x="388017" y="314294"/>
                </a:cxn>
                <a:cxn ang="0">
                  <a:pos x="432048" y="318448"/>
                </a:cxn>
                <a:cxn ang="0">
                  <a:pos x="103196" y="235374"/>
                </a:cxn>
                <a:cxn ang="0">
                  <a:pos x="127963" y="228451"/>
                </a:cxn>
                <a:cxn ang="0">
                  <a:pos x="134843" y="223605"/>
                </a:cxn>
                <a:cxn ang="0">
                  <a:pos x="148602" y="204222"/>
                </a:cxn>
                <a:cxn ang="0">
                  <a:pos x="150666" y="195222"/>
                </a:cxn>
                <a:cxn ang="0">
                  <a:pos x="150666" y="178607"/>
                </a:cxn>
                <a:cxn ang="0">
                  <a:pos x="147226" y="166839"/>
                </a:cxn>
                <a:cxn ang="0">
                  <a:pos x="143098" y="159916"/>
                </a:cxn>
                <a:cxn ang="0">
                  <a:pos x="134155" y="150224"/>
                </a:cxn>
                <a:cxn ang="0">
                  <a:pos x="127963" y="145378"/>
                </a:cxn>
                <a:cxn ang="0">
                  <a:pos x="103196" y="138455"/>
                </a:cxn>
              </a:cxnLst>
              <a:rect l="0" t="0" r="0" b="0"/>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chemeClr val="bg1"/>
            </a:solidFill>
            <a:ln w="9525">
              <a:noFill/>
            </a:ln>
          </p:spPr>
          <p:txBody>
            <a:bodyPr/>
            <a:lstStyle/>
            <a:p>
              <a:endParaRPr lang="zh-CN" altLang="en-US"/>
            </a:p>
          </p:txBody>
        </p:sp>
      </p:grpSp>
      <p:grpSp>
        <p:nvGrpSpPr>
          <p:cNvPr id="3" name="组合 48"/>
          <p:cNvGrpSpPr/>
          <p:nvPr/>
        </p:nvGrpSpPr>
        <p:grpSpPr>
          <a:xfrm>
            <a:off x="5040312" y="3259138"/>
            <a:ext cx="919163" cy="920750"/>
            <a:chOff x="5098326" y="3258567"/>
            <a:chExt cx="920530" cy="920530"/>
          </a:xfrm>
        </p:grpSpPr>
        <p:sp>
          <p:nvSpPr>
            <p:cNvPr id="7" name="矩形 6"/>
            <p:cNvSpPr/>
            <p:nvPr/>
          </p:nvSpPr>
          <p:spPr>
            <a:xfrm rot="18930072">
              <a:off x="5098326" y="3258567"/>
              <a:ext cx="920530" cy="920530"/>
            </a:xfrm>
            <a:prstGeom prst="rect">
              <a:avLst/>
            </a:prstGeom>
            <a:solidFill>
              <a:srgbClr val="30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180" name="TextBox 14"/>
            <p:cNvSpPr txBox="1"/>
            <p:nvPr/>
          </p:nvSpPr>
          <p:spPr>
            <a:xfrm>
              <a:off x="5325963" y="3845664"/>
              <a:ext cx="492443" cy="276999"/>
            </a:xfrm>
            <a:prstGeom prst="rect">
              <a:avLst/>
            </a:prstGeom>
            <a:noFill/>
            <a:ln w="9525">
              <a:noFill/>
            </a:ln>
          </p:spPr>
          <p:txBody>
            <a:bodyPr wrap="none" anchor="t">
              <a:spAutoFit/>
            </a:bodyPr>
            <a:lstStyle/>
            <a:p>
              <a:r>
                <a:rPr lang="zh-CN" altLang="en-US" sz="1200" dirty="0">
                  <a:solidFill>
                    <a:schemeClr val="bg1"/>
                  </a:solidFill>
                  <a:latin typeface="方正兰亭中黑_GBK" pitchFamily="2" charset="-122"/>
                  <a:ea typeface="方正兰亭中黑_GBK" pitchFamily="2" charset="-122"/>
                </a:rPr>
                <a:t>诚信</a:t>
              </a:r>
              <a:endParaRPr lang="zh-CN" altLang="en-US" sz="1200" dirty="0">
                <a:solidFill>
                  <a:schemeClr val="bg1"/>
                </a:solidFill>
                <a:latin typeface="方正兰亭中黑_GBK" pitchFamily="2" charset="-122"/>
                <a:ea typeface="方正兰亭中黑_GBK" pitchFamily="2" charset="-122"/>
              </a:endParaRPr>
            </a:p>
          </p:txBody>
        </p:sp>
        <p:sp>
          <p:nvSpPr>
            <p:cNvPr id="7181" name="Freeform 12"/>
            <p:cNvSpPr>
              <a:spLocks noEditPoints="1"/>
            </p:cNvSpPr>
            <p:nvPr/>
          </p:nvSpPr>
          <p:spPr>
            <a:xfrm>
              <a:off x="5335669" y="3402583"/>
              <a:ext cx="410729" cy="385626"/>
            </a:xfrm>
            <a:custGeom>
              <a:avLst/>
              <a:gdLst/>
              <a:ahLst/>
              <a:cxnLst>
                <a:cxn ang="0">
                  <a:pos x="988" y="25"/>
                </a:cxn>
                <a:cxn ang="0">
                  <a:pos x="787" y="96"/>
                </a:cxn>
                <a:cxn ang="0">
                  <a:pos x="604" y="17"/>
                </a:cxn>
                <a:cxn ang="0">
                  <a:pos x="19" y="603"/>
                </a:cxn>
                <a:cxn ang="0">
                  <a:pos x="210" y="879"/>
                </a:cxn>
                <a:cxn ang="0">
                  <a:pos x="307" y="1056"/>
                </a:cxn>
                <a:cxn ang="0">
                  <a:pos x="433" y="1311"/>
                </a:cxn>
                <a:cxn ang="0">
                  <a:pos x="664" y="1410"/>
                </a:cxn>
                <a:cxn ang="0">
                  <a:pos x="926" y="1460"/>
                </a:cxn>
                <a:cxn ang="0">
                  <a:pos x="1029" y="1421"/>
                </a:cxn>
                <a:cxn ang="0">
                  <a:pos x="1190" y="1311"/>
                </a:cxn>
                <a:cxn ang="0">
                  <a:pos x="1228" y="1158"/>
                </a:cxn>
                <a:cxn ang="0">
                  <a:pos x="1353" y="1142"/>
                </a:cxn>
                <a:cxn ang="0">
                  <a:pos x="1395" y="991"/>
                </a:cxn>
                <a:cxn ang="0">
                  <a:pos x="1536" y="849"/>
                </a:cxn>
                <a:cxn ang="0">
                  <a:pos x="1589" y="703"/>
                </a:cxn>
                <a:cxn ang="0">
                  <a:pos x="1527" y="683"/>
                </a:cxn>
                <a:cxn ang="0">
                  <a:pos x="1460" y="722"/>
                </a:cxn>
                <a:cxn ang="0">
                  <a:pos x="1282" y="829"/>
                </a:cxn>
                <a:cxn ang="0">
                  <a:pos x="1286" y="844"/>
                </a:cxn>
                <a:cxn ang="0">
                  <a:pos x="1108" y="950"/>
                </a:cxn>
                <a:cxn ang="0">
                  <a:pos x="1160" y="1044"/>
                </a:cxn>
                <a:cxn ang="0">
                  <a:pos x="982" y="1151"/>
                </a:cxn>
                <a:cxn ang="0">
                  <a:pos x="1029" y="1235"/>
                </a:cxn>
                <a:cxn ang="0">
                  <a:pos x="851" y="1341"/>
                </a:cxn>
                <a:cxn ang="0">
                  <a:pos x="880" y="1414"/>
                </a:cxn>
                <a:cxn ang="0">
                  <a:pos x="730" y="1370"/>
                </a:cxn>
                <a:cxn ang="0">
                  <a:pos x="753" y="1317"/>
                </a:cxn>
                <a:cxn ang="0">
                  <a:pos x="928" y="1059"/>
                </a:cxn>
                <a:cxn ang="0">
                  <a:pos x="516" y="1358"/>
                </a:cxn>
                <a:cxn ang="0">
                  <a:pos x="553" y="1208"/>
                </a:cxn>
                <a:cxn ang="0">
                  <a:pos x="466" y="1215"/>
                </a:cxn>
                <a:cxn ang="0">
                  <a:pos x="353" y="1102"/>
                </a:cxn>
                <a:cxn ang="0">
                  <a:pos x="421" y="954"/>
                </a:cxn>
                <a:cxn ang="0">
                  <a:pos x="270" y="939"/>
                </a:cxn>
                <a:cxn ang="0">
                  <a:pos x="276" y="890"/>
                </a:cxn>
                <a:cxn ang="0">
                  <a:pos x="292" y="860"/>
                </a:cxn>
                <a:cxn ang="0">
                  <a:pos x="509" y="640"/>
                </a:cxn>
                <a:cxn ang="0">
                  <a:pos x="343" y="655"/>
                </a:cxn>
                <a:cxn ang="0">
                  <a:pos x="236" y="487"/>
                </a:cxn>
                <a:cxn ang="0">
                  <a:pos x="871" y="477"/>
                </a:cxn>
                <a:cxn ang="0">
                  <a:pos x="848" y="137"/>
                </a:cxn>
                <a:cxn ang="0">
                  <a:pos x="988" y="90"/>
                </a:cxn>
                <a:cxn ang="0">
                  <a:pos x="1527" y="683"/>
                </a:cxn>
              </a:cxnLst>
              <a:rect l="0" t="0" r="0" b="0"/>
              <a:pathLst>
                <a:path w="1615" h="1518">
                  <a:moveTo>
                    <a:pt x="1530" y="456"/>
                  </a:moveTo>
                  <a:lnTo>
                    <a:pt x="1169" y="95"/>
                  </a:lnTo>
                  <a:cubicBezTo>
                    <a:pt x="1126" y="52"/>
                    <a:pt x="1056" y="25"/>
                    <a:pt x="988" y="25"/>
                  </a:cubicBezTo>
                  <a:cubicBezTo>
                    <a:pt x="964" y="25"/>
                    <a:pt x="943" y="28"/>
                    <a:pt x="922" y="34"/>
                  </a:cubicBezTo>
                  <a:lnTo>
                    <a:pt x="907" y="39"/>
                  </a:lnTo>
                  <a:cubicBezTo>
                    <a:pt x="871" y="50"/>
                    <a:pt x="828" y="71"/>
                    <a:pt x="787" y="96"/>
                  </a:cubicBezTo>
                  <a:lnTo>
                    <a:pt x="786" y="96"/>
                  </a:lnTo>
                  <a:cubicBezTo>
                    <a:pt x="715" y="65"/>
                    <a:pt x="649" y="31"/>
                    <a:pt x="619" y="22"/>
                  </a:cubicBezTo>
                  <a:lnTo>
                    <a:pt x="604" y="17"/>
                  </a:lnTo>
                  <a:cubicBezTo>
                    <a:pt x="547" y="0"/>
                    <a:pt x="465" y="20"/>
                    <a:pt x="423" y="62"/>
                  </a:cubicBezTo>
                  <a:lnTo>
                    <a:pt x="62" y="423"/>
                  </a:lnTo>
                  <a:cubicBezTo>
                    <a:pt x="20" y="465"/>
                    <a:pt x="0" y="546"/>
                    <a:pt x="19" y="603"/>
                  </a:cubicBezTo>
                  <a:lnTo>
                    <a:pt x="26" y="625"/>
                  </a:lnTo>
                  <a:cubicBezTo>
                    <a:pt x="45" y="682"/>
                    <a:pt x="94" y="763"/>
                    <a:pt x="137" y="805"/>
                  </a:cubicBezTo>
                  <a:lnTo>
                    <a:pt x="210" y="879"/>
                  </a:lnTo>
                  <a:cubicBezTo>
                    <a:pt x="195" y="931"/>
                    <a:pt x="204" y="984"/>
                    <a:pt x="241" y="1021"/>
                  </a:cubicBezTo>
                  <a:cubicBezTo>
                    <a:pt x="259" y="1039"/>
                    <a:pt x="282" y="1051"/>
                    <a:pt x="307" y="1056"/>
                  </a:cubicBezTo>
                  <a:cubicBezTo>
                    <a:pt x="238" y="1125"/>
                    <a:pt x="228" y="1224"/>
                    <a:pt x="286" y="1282"/>
                  </a:cubicBezTo>
                  <a:cubicBezTo>
                    <a:pt x="310" y="1306"/>
                    <a:pt x="344" y="1320"/>
                    <a:pt x="381" y="1320"/>
                  </a:cubicBezTo>
                  <a:cubicBezTo>
                    <a:pt x="398" y="1320"/>
                    <a:pt x="415" y="1316"/>
                    <a:pt x="433" y="1311"/>
                  </a:cubicBezTo>
                  <a:cubicBezTo>
                    <a:pt x="433" y="1347"/>
                    <a:pt x="446" y="1380"/>
                    <a:pt x="470" y="1404"/>
                  </a:cubicBezTo>
                  <a:cubicBezTo>
                    <a:pt x="494" y="1428"/>
                    <a:pt x="528" y="1442"/>
                    <a:pt x="565" y="1442"/>
                  </a:cubicBezTo>
                  <a:cubicBezTo>
                    <a:pt x="599" y="1442"/>
                    <a:pt x="634" y="1430"/>
                    <a:pt x="664" y="1410"/>
                  </a:cubicBezTo>
                  <a:cubicBezTo>
                    <a:pt x="669" y="1436"/>
                    <a:pt x="681" y="1461"/>
                    <a:pt x="700" y="1480"/>
                  </a:cubicBezTo>
                  <a:cubicBezTo>
                    <a:pt x="725" y="1504"/>
                    <a:pt x="758" y="1518"/>
                    <a:pt x="795" y="1518"/>
                  </a:cubicBezTo>
                  <a:cubicBezTo>
                    <a:pt x="841" y="1518"/>
                    <a:pt x="889" y="1496"/>
                    <a:pt x="926" y="1460"/>
                  </a:cubicBezTo>
                  <a:lnTo>
                    <a:pt x="946" y="1440"/>
                  </a:lnTo>
                  <a:cubicBezTo>
                    <a:pt x="969" y="1445"/>
                    <a:pt x="994" y="1442"/>
                    <a:pt x="1016" y="1429"/>
                  </a:cubicBezTo>
                  <a:lnTo>
                    <a:pt x="1029" y="1421"/>
                  </a:lnTo>
                  <a:cubicBezTo>
                    <a:pt x="1066" y="1398"/>
                    <a:pt x="1083" y="1354"/>
                    <a:pt x="1072" y="1314"/>
                  </a:cubicBezTo>
                  <a:lnTo>
                    <a:pt x="1082" y="1304"/>
                  </a:lnTo>
                  <a:cubicBezTo>
                    <a:pt x="1112" y="1328"/>
                    <a:pt x="1155" y="1332"/>
                    <a:pt x="1190" y="1311"/>
                  </a:cubicBezTo>
                  <a:lnTo>
                    <a:pt x="1203" y="1303"/>
                  </a:lnTo>
                  <a:cubicBezTo>
                    <a:pt x="1249" y="1276"/>
                    <a:pt x="1263" y="1217"/>
                    <a:pt x="1236" y="1172"/>
                  </a:cubicBezTo>
                  <a:lnTo>
                    <a:pt x="1228" y="1158"/>
                  </a:lnTo>
                  <a:lnTo>
                    <a:pt x="1238" y="1148"/>
                  </a:lnTo>
                  <a:cubicBezTo>
                    <a:pt x="1268" y="1167"/>
                    <a:pt x="1307" y="1169"/>
                    <a:pt x="1340" y="1150"/>
                  </a:cubicBezTo>
                  <a:lnTo>
                    <a:pt x="1353" y="1142"/>
                  </a:lnTo>
                  <a:cubicBezTo>
                    <a:pt x="1399" y="1115"/>
                    <a:pt x="1413" y="1056"/>
                    <a:pt x="1386" y="1010"/>
                  </a:cubicBezTo>
                  <a:lnTo>
                    <a:pt x="1382" y="1004"/>
                  </a:lnTo>
                  <a:lnTo>
                    <a:pt x="1395" y="991"/>
                  </a:lnTo>
                  <a:cubicBezTo>
                    <a:pt x="1424" y="1006"/>
                    <a:pt x="1460" y="1007"/>
                    <a:pt x="1490" y="989"/>
                  </a:cubicBezTo>
                  <a:lnTo>
                    <a:pt x="1504" y="981"/>
                  </a:lnTo>
                  <a:cubicBezTo>
                    <a:pt x="1549" y="954"/>
                    <a:pt x="1564" y="894"/>
                    <a:pt x="1536" y="849"/>
                  </a:cubicBezTo>
                  <a:lnTo>
                    <a:pt x="1528" y="835"/>
                  </a:lnTo>
                  <a:cubicBezTo>
                    <a:pt x="1551" y="798"/>
                    <a:pt x="1571" y="758"/>
                    <a:pt x="1582" y="724"/>
                  </a:cubicBezTo>
                  <a:lnTo>
                    <a:pt x="1589" y="703"/>
                  </a:lnTo>
                  <a:cubicBezTo>
                    <a:pt x="1615" y="622"/>
                    <a:pt x="1590" y="516"/>
                    <a:pt x="1530" y="456"/>
                  </a:cubicBezTo>
                  <a:close/>
                  <a:moveTo>
                    <a:pt x="1527" y="683"/>
                  </a:moveTo>
                  <a:lnTo>
                    <a:pt x="1527" y="683"/>
                  </a:lnTo>
                  <a:lnTo>
                    <a:pt x="1520" y="704"/>
                  </a:lnTo>
                  <a:cubicBezTo>
                    <a:pt x="1513" y="724"/>
                    <a:pt x="1503" y="748"/>
                    <a:pt x="1490" y="771"/>
                  </a:cubicBezTo>
                  <a:lnTo>
                    <a:pt x="1460" y="722"/>
                  </a:lnTo>
                  <a:cubicBezTo>
                    <a:pt x="1433" y="677"/>
                    <a:pt x="1374" y="662"/>
                    <a:pt x="1328" y="689"/>
                  </a:cubicBezTo>
                  <a:lnTo>
                    <a:pt x="1315" y="697"/>
                  </a:lnTo>
                  <a:cubicBezTo>
                    <a:pt x="1270" y="724"/>
                    <a:pt x="1255" y="784"/>
                    <a:pt x="1282" y="829"/>
                  </a:cubicBezTo>
                  <a:lnTo>
                    <a:pt x="1351" y="943"/>
                  </a:lnTo>
                  <a:lnTo>
                    <a:pt x="1348" y="946"/>
                  </a:lnTo>
                  <a:lnTo>
                    <a:pt x="1286" y="844"/>
                  </a:lnTo>
                  <a:cubicBezTo>
                    <a:pt x="1259" y="798"/>
                    <a:pt x="1200" y="783"/>
                    <a:pt x="1154" y="811"/>
                  </a:cubicBezTo>
                  <a:lnTo>
                    <a:pt x="1141" y="819"/>
                  </a:lnTo>
                  <a:cubicBezTo>
                    <a:pt x="1096" y="846"/>
                    <a:pt x="1081" y="905"/>
                    <a:pt x="1108" y="950"/>
                  </a:cubicBezTo>
                  <a:lnTo>
                    <a:pt x="1196" y="1097"/>
                  </a:lnTo>
                  <a:lnTo>
                    <a:pt x="1193" y="1100"/>
                  </a:lnTo>
                  <a:lnTo>
                    <a:pt x="1160" y="1044"/>
                  </a:lnTo>
                  <a:cubicBezTo>
                    <a:pt x="1133" y="999"/>
                    <a:pt x="1073" y="984"/>
                    <a:pt x="1028" y="1011"/>
                  </a:cubicBezTo>
                  <a:lnTo>
                    <a:pt x="1015" y="1020"/>
                  </a:lnTo>
                  <a:cubicBezTo>
                    <a:pt x="970" y="1047"/>
                    <a:pt x="955" y="1106"/>
                    <a:pt x="982" y="1151"/>
                  </a:cubicBezTo>
                  <a:lnTo>
                    <a:pt x="1042" y="1251"/>
                  </a:lnTo>
                  <a:lnTo>
                    <a:pt x="1040" y="1253"/>
                  </a:lnTo>
                  <a:lnTo>
                    <a:pt x="1029" y="1235"/>
                  </a:lnTo>
                  <a:cubicBezTo>
                    <a:pt x="1002" y="1189"/>
                    <a:pt x="943" y="1175"/>
                    <a:pt x="898" y="1202"/>
                  </a:cubicBezTo>
                  <a:lnTo>
                    <a:pt x="884" y="1210"/>
                  </a:lnTo>
                  <a:cubicBezTo>
                    <a:pt x="839" y="1237"/>
                    <a:pt x="824" y="1296"/>
                    <a:pt x="851" y="1341"/>
                  </a:cubicBezTo>
                  <a:lnTo>
                    <a:pt x="884" y="1396"/>
                  </a:lnTo>
                  <a:cubicBezTo>
                    <a:pt x="886" y="1399"/>
                    <a:pt x="888" y="1401"/>
                    <a:pt x="890" y="1404"/>
                  </a:cubicBezTo>
                  <a:lnTo>
                    <a:pt x="880" y="1414"/>
                  </a:lnTo>
                  <a:cubicBezTo>
                    <a:pt x="855" y="1439"/>
                    <a:pt x="823" y="1452"/>
                    <a:pt x="795" y="1452"/>
                  </a:cubicBezTo>
                  <a:cubicBezTo>
                    <a:pt x="776" y="1452"/>
                    <a:pt x="759" y="1447"/>
                    <a:pt x="746" y="1434"/>
                  </a:cubicBezTo>
                  <a:cubicBezTo>
                    <a:pt x="731" y="1418"/>
                    <a:pt x="725" y="1395"/>
                    <a:pt x="730" y="1370"/>
                  </a:cubicBezTo>
                  <a:cubicBezTo>
                    <a:pt x="732" y="1358"/>
                    <a:pt x="736" y="1346"/>
                    <a:pt x="742" y="1334"/>
                  </a:cubicBezTo>
                  <a:cubicBezTo>
                    <a:pt x="743" y="1333"/>
                    <a:pt x="744" y="1332"/>
                    <a:pt x="745" y="1330"/>
                  </a:cubicBezTo>
                  <a:cubicBezTo>
                    <a:pt x="747" y="1326"/>
                    <a:pt x="750" y="1321"/>
                    <a:pt x="753" y="1317"/>
                  </a:cubicBezTo>
                  <a:cubicBezTo>
                    <a:pt x="757" y="1311"/>
                    <a:pt x="762" y="1306"/>
                    <a:pt x="767" y="1300"/>
                  </a:cubicBezTo>
                  <a:lnTo>
                    <a:pt x="968" y="1100"/>
                  </a:lnTo>
                  <a:lnTo>
                    <a:pt x="928" y="1059"/>
                  </a:lnTo>
                  <a:lnTo>
                    <a:pt x="650" y="1337"/>
                  </a:lnTo>
                  <a:cubicBezTo>
                    <a:pt x="624" y="1363"/>
                    <a:pt x="593" y="1376"/>
                    <a:pt x="565" y="1376"/>
                  </a:cubicBezTo>
                  <a:cubicBezTo>
                    <a:pt x="546" y="1376"/>
                    <a:pt x="529" y="1370"/>
                    <a:pt x="516" y="1358"/>
                  </a:cubicBezTo>
                  <a:cubicBezTo>
                    <a:pt x="485" y="1327"/>
                    <a:pt x="495" y="1267"/>
                    <a:pt x="537" y="1224"/>
                  </a:cubicBezTo>
                  <a:lnTo>
                    <a:pt x="546" y="1215"/>
                  </a:lnTo>
                  <a:lnTo>
                    <a:pt x="553" y="1208"/>
                  </a:lnTo>
                  <a:lnTo>
                    <a:pt x="815" y="946"/>
                  </a:lnTo>
                  <a:lnTo>
                    <a:pt x="775" y="906"/>
                  </a:lnTo>
                  <a:lnTo>
                    <a:pt x="466" y="1215"/>
                  </a:lnTo>
                  <a:cubicBezTo>
                    <a:pt x="441" y="1240"/>
                    <a:pt x="409" y="1254"/>
                    <a:pt x="381" y="1254"/>
                  </a:cubicBezTo>
                  <a:cubicBezTo>
                    <a:pt x="362" y="1254"/>
                    <a:pt x="345" y="1248"/>
                    <a:pt x="332" y="1236"/>
                  </a:cubicBezTo>
                  <a:cubicBezTo>
                    <a:pt x="301" y="1205"/>
                    <a:pt x="311" y="1144"/>
                    <a:pt x="353" y="1102"/>
                  </a:cubicBezTo>
                  <a:lnTo>
                    <a:pt x="662" y="793"/>
                  </a:lnTo>
                  <a:lnTo>
                    <a:pt x="622" y="753"/>
                  </a:lnTo>
                  <a:lnTo>
                    <a:pt x="421" y="954"/>
                  </a:lnTo>
                  <a:cubicBezTo>
                    <a:pt x="395" y="979"/>
                    <a:pt x="363" y="993"/>
                    <a:pt x="335" y="993"/>
                  </a:cubicBezTo>
                  <a:cubicBezTo>
                    <a:pt x="317" y="993"/>
                    <a:pt x="300" y="987"/>
                    <a:pt x="287" y="975"/>
                  </a:cubicBezTo>
                  <a:cubicBezTo>
                    <a:pt x="277" y="965"/>
                    <a:pt x="272" y="952"/>
                    <a:pt x="270" y="939"/>
                  </a:cubicBezTo>
                  <a:cubicBezTo>
                    <a:pt x="268" y="928"/>
                    <a:pt x="269" y="916"/>
                    <a:pt x="272" y="904"/>
                  </a:cubicBezTo>
                  <a:cubicBezTo>
                    <a:pt x="272" y="903"/>
                    <a:pt x="272" y="901"/>
                    <a:pt x="273" y="900"/>
                  </a:cubicBezTo>
                  <a:cubicBezTo>
                    <a:pt x="274" y="897"/>
                    <a:pt x="275" y="894"/>
                    <a:pt x="276" y="890"/>
                  </a:cubicBezTo>
                  <a:cubicBezTo>
                    <a:pt x="277" y="886"/>
                    <a:pt x="279" y="882"/>
                    <a:pt x="281" y="878"/>
                  </a:cubicBezTo>
                  <a:cubicBezTo>
                    <a:pt x="282" y="876"/>
                    <a:pt x="283" y="874"/>
                    <a:pt x="284" y="872"/>
                  </a:cubicBezTo>
                  <a:cubicBezTo>
                    <a:pt x="287" y="868"/>
                    <a:pt x="289" y="864"/>
                    <a:pt x="292" y="860"/>
                  </a:cubicBezTo>
                  <a:cubicBezTo>
                    <a:pt x="293" y="859"/>
                    <a:pt x="294" y="857"/>
                    <a:pt x="295" y="856"/>
                  </a:cubicBezTo>
                  <a:cubicBezTo>
                    <a:pt x="299" y="851"/>
                    <a:pt x="303" y="846"/>
                    <a:pt x="307" y="841"/>
                  </a:cubicBezTo>
                  <a:lnTo>
                    <a:pt x="509" y="640"/>
                  </a:lnTo>
                  <a:lnTo>
                    <a:pt x="489" y="621"/>
                  </a:lnTo>
                  <a:cubicBezTo>
                    <a:pt x="479" y="611"/>
                    <a:pt x="471" y="599"/>
                    <a:pt x="466" y="586"/>
                  </a:cubicBezTo>
                  <a:lnTo>
                    <a:pt x="343" y="655"/>
                  </a:lnTo>
                  <a:cubicBezTo>
                    <a:pt x="325" y="666"/>
                    <a:pt x="304" y="671"/>
                    <a:pt x="284" y="671"/>
                  </a:cubicBezTo>
                  <a:cubicBezTo>
                    <a:pt x="248" y="671"/>
                    <a:pt x="214" y="654"/>
                    <a:pt x="195" y="625"/>
                  </a:cubicBezTo>
                  <a:cubicBezTo>
                    <a:pt x="165" y="578"/>
                    <a:pt x="184" y="516"/>
                    <a:pt x="236" y="487"/>
                  </a:cubicBezTo>
                  <a:lnTo>
                    <a:pt x="595" y="284"/>
                  </a:lnTo>
                  <a:cubicBezTo>
                    <a:pt x="606" y="298"/>
                    <a:pt x="620" y="311"/>
                    <a:pt x="636" y="322"/>
                  </a:cubicBezTo>
                  <a:lnTo>
                    <a:pt x="871" y="477"/>
                  </a:lnTo>
                  <a:cubicBezTo>
                    <a:pt x="941" y="524"/>
                    <a:pt x="1032" y="511"/>
                    <a:pt x="1073" y="449"/>
                  </a:cubicBezTo>
                  <a:cubicBezTo>
                    <a:pt x="1114" y="387"/>
                    <a:pt x="1091" y="298"/>
                    <a:pt x="1021" y="251"/>
                  </a:cubicBezTo>
                  <a:lnTo>
                    <a:pt x="848" y="137"/>
                  </a:lnTo>
                  <a:cubicBezTo>
                    <a:pt x="875" y="121"/>
                    <a:pt x="903" y="109"/>
                    <a:pt x="927" y="101"/>
                  </a:cubicBezTo>
                  <a:lnTo>
                    <a:pt x="942" y="96"/>
                  </a:lnTo>
                  <a:cubicBezTo>
                    <a:pt x="956" y="92"/>
                    <a:pt x="972" y="90"/>
                    <a:pt x="988" y="90"/>
                  </a:cubicBezTo>
                  <a:cubicBezTo>
                    <a:pt x="1037" y="90"/>
                    <a:pt x="1091" y="109"/>
                    <a:pt x="1123" y="141"/>
                  </a:cubicBezTo>
                  <a:lnTo>
                    <a:pt x="1484" y="502"/>
                  </a:lnTo>
                  <a:cubicBezTo>
                    <a:pt x="1526" y="544"/>
                    <a:pt x="1545" y="625"/>
                    <a:pt x="1527" y="683"/>
                  </a:cubicBezTo>
                  <a:close/>
                </a:path>
              </a:pathLst>
            </a:custGeom>
            <a:solidFill>
              <a:srgbClr val="FFFFFF"/>
            </a:solidFill>
            <a:ln w="9525">
              <a:noFill/>
            </a:ln>
          </p:spPr>
          <p:txBody>
            <a:bodyPr/>
            <a:lstStyle/>
            <a:p>
              <a:endParaRPr lang="zh-CN" altLang="en-US"/>
            </a:p>
          </p:txBody>
        </p:sp>
      </p:grpSp>
      <p:grpSp>
        <p:nvGrpSpPr>
          <p:cNvPr id="4" name="组合 51"/>
          <p:cNvGrpSpPr/>
          <p:nvPr/>
        </p:nvGrpSpPr>
        <p:grpSpPr>
          <a:xfrm>
            <a:off x="6969138" y="5327650"/>
            <a:ext cx="920750" cy="920750"/>
            <a:chOff x="7169518" y="5327452"/>
            <a:chExt cx="920530" cy="920530"/>
          </a:xfrm>
        </p:grpSpPr>
        <p:sp>
          <p:nvSpPr>
            <p:cNvPr id="10" name="矩形 9"/>
            <p:cNvSpPr/>
            <p:nvPr/>
          </p:nvSpPr>
          <p:spPr>
            <a:xfrm rot="18930072">
              <a:off x="7169518" y="5327452"/>
              <a:ext cx="920530" cy="920530"/>
            </a:xfrm>
            <a:prstGeom prst="rect">
              <a:avLst/>
            </a:prstGeom>
            <a:solidFill>
              <a:srgbClr val="1A9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184" name="TextBox 16"/>
            <p:cNvSpPr txBox="1"/>
            <p:nvPr/>
          </p:nvSpPr>
          <p:spPr>
            <a:xfrm>
              <a:off x="7402582" y="5850855"/>
              <a:ext cx="492443" cy="276999"/>
            </a:xfrm>
            <a:prstGeom prst="rect">
              <a:avLst/>
            </a:prstGeom>
            <a:noFill/>
            <a:ln w="9525">
              <a:noFill/>
            </a:ln>
          </p:spPr>
          <p:txBody>
            <a:bodyPr wrap="none" anchor="t">
              <a:spAutoFit/>
            </a:bodyPr>
            <a:lstStyle/>
            <a:p>
              <a:r>
                <a:rPr lang="zh-CN" altLang="en-US" sz="1200" dirty="0">
                  <a:solidFill>
                    <a:schemeClr val="bg1"/>
                  </a:solidFill>
                  <a:latin typeface="方正兰亭中黑_GBK" pitchFamily="2" charset="-122"/>
                  <a:ea typeface="方正兰亭中黑_GBK" pitchFamily="2" charset="-122"/>
                </a:rPr>
                <a:t>创新</a:t>
              </a:r>
              <a:endParaRPr lang="zh-CN" altLang="en-US" sz="1200" dirty="0">
                <a:solidFill>
                  <a:schemeClr val="bg1"/>
                </a:solidFill>
                <a:latin typeface="方正兰亭中黑_GBK" pitchFamily="2" charset="-122"/>
                <a:ea typeface="方正兰亭中黑_GBK" pitchFamily="2" charset="-122"/>
              </a:endParaRPr>
            </a:p>
          </p:txBody>
        </p:sp>
        <p:sp>
          <p:nvSpPr>
            <p:cNvPr id="7185" name="Freeform 34"/>
            <p:cNvSpPr>
              <a:spLocks noEditPoints="1"/>
            </p:cNvSpPr>
            <p:nvPr/>
          </p:nvSpPr>
          <p:spPr>
            <a:xfrm>
              <a:off x="7474590" y="5490815"/>
              <a:ext cx="318203" cy="339155"/>
            </a:xfrm>
            <a:custGeom>
              <a:avLst/>
              <a:gdLst/>
              <a:ahLst/>
              <a:cxnLst>
                <a:cxn ang="0">
                  <a:pos x="224" y="394"/>
                </a:cxn>
                <a:cxn ang="0">
                  <a:pos x="213" y="358"/>
                </a:cxn>
                <a:cxn ang="0">
                  <a:pos x="259" y="173"/>
                </a:cxn>
                <a:cxn ang="0">
                  <a:pos x="307" y="323"/>
                </a:cxn>
                <a:cxn ang="0">
                  <a:pos x="367" y="149"/>
                </a:cxn>
                <a:cxn ang="0">
                  <a:pos x="234" y="295"/>
                </a:cxn>
                <a:cxn ang="0">
                  <a:pos x="223" y="315"/>
                </a:cxn>
                <a:cxn ang="0">
                  <a:pos x="304" y="363"/>
                </a:cxn>
                <a:cxn ang="0">
                  <a:pos x="391" y="127"/>
                </a:cxn>
                <a:cxn ang="0">
                  <a:pos x="395" y="81"/>
                </a:cxn>
                <a:cxn ang="0">
                  <a:pos x="391" y="127"/>
                </a:cxn>
                <a:cxn ang="0">
                  <a:pos x="463" y="149"/>
                </a:cxn>
                <a:cxn ang="0">
                  <a:pos x="417" y="153"/>
                </a:cxn>
                <a:cxn ang="0">
                  <a:pos x="338" y="107"/>
                </a:cxn>
                <a:cxn ang="0">
                  <a:pos x="319" y="65"/>
                </a:cxn>
                <a:cxn ang="0">
                  <a:pos x="338" y="107"/>
                </a:cxn>
                <a:cxn ang="0">
                  <a:pos x="261" y="79"/>
                </a:cxn>
                <a:cxn ang="0">
                  <a:pos x="266" y="125"/>
                </a:cxn>
                <a:cxn ang="0">
                  <a:pos x="435" y="226"/>
                </a:cxn>
                <a:cxn ang="0">
                  <a:pos x="477" y="207"/>
                </a:cxn>
                <a:cxn ang="0">
                  <a:pos x="435" y="226"/>
                </a:cxn>
                <a:cxn ang="0">
                  <a:pos x="218" y="324"/>
                </a:cxn>
                <a:cxn ang="0">
                  <a:pos x="206" y="344"/>
                </a:cxn>
                <a:cxn ang="0">
                  <a:pos x="288" y="391"/>
                </a:cxn>
                <a:cxn ang="0">
                  <a:pos x="216" y="633"/>
                </a:cxn>
                <a:cxn ang="0">
                  <a:pos x="231" y="37"/>
                </a:cxn>
                <a:cxn ang="0">
                  <a:pos x="564" y="180"/>
                </a:cxn>
                <a:cxn ang="0">
                  <a:pos x="569" y="276"/>
                </a:cxn>
                <a:cxn ang="0">
                  <a:pos x="586" y="396"/>
                </a:cxn>
                <a:cxn ang="0">
                  <a:pos x="565" y="498"/>
                </a:cxn>
                <a:cxn ang="0">
                  <a:pos x="443" y="526"/>
                </a:cxn>
                <a:cxn ang="0">
                  <a:pos x="216" y="633"/>
                </a:cxn>
              </a:cxnLst>
              <a:rect l="0" t="0" r="0" b="0"/>
              <a:pathLst>
                <a:path w="593" h="633">
                  <a:moveTo>
                    <a:pt x="213" y="358"/>
                  </a:moveTo>
                  <a:cubicBezTo>
                    <a:pt x="207" y="371"/>
                    <a:pt x="212" y="386"/>
                    <a:pt x="224" y="394"/>
                  </a:cubicBezTo>
                  <a:cubicBezTo>
                    <a:pt x="235" y="400"/>
                    <a:pt x="248" y="398"/>
                    <a:pt x="257" y="390"/>
                  </a:cubicBezTo>
                  <a:lnTo>
                    <a:pt x="213" y="358"/>
                  </a:lnTo>
                  <a:close/>
                  <a:moveTo>
                    <a:pt x="367" y="149"/>
                  </a:moveTo>
                  <a:cubicBezTo>
                    <a:pt x="328" y="126"/>
                    <a:pt x="279" y="137"/>
                    <a:pt x="259" y="173"/>
                  </a:cubicBezTo>
                  <a:cubicBezTo>
                    <a:pt x="238" y="209"/>
                    <a:pt x="265" y="250"/>
                    <a:pt x="246" y="288"/>
                  </a:cubicBezTo>
                  <a:lnTo>
                    <a:pt x="307" y="323"/>
                  </a:lnTo>
                  <a:cubicBezTo>
                    <a:pt x="330" y="288"/>
                    <a:pt x="380" y="291"/>
                    <a:pt x="401" y="255"/>
                  </a:cubicBezTo>
                  <a:cubicBezTo>
                    <a:pt x="421" y="219"/>
                    <a:pt x="406" y="172"/>
                    <a:pt x="367" y="149"/>
                  </a:cubicBezTo>
                  <a:close/>
                  <a:moveTo>
                    <a:pt x="301" y="346"/>
                  </a:moveTo>
                  <a:lnTo>
                    <a:pt x="234" y="295"/>
                  </a:lnTo>
                  <a:cubicBezTo>
                    <a:pt x="229" y="292"/>
                    <a:pt x="223" y="293"/>
                    <a:pt x="219" y="298"/>
                  </a:cubicBezTo>
                  <a:cubicBezTo>
                    <a:pt x="216" y="304"/>
                    <a:pt x="218" y="311"/>
                    <a:pt x="223" y="315"/>
                  </a:cubicBezTo>
                  <a:lnTo>
                    <a:pt x="289" y="366"/>
                  </a:lnTo>
                  <a:cubicBezTo>
                    <a:pt x="295" y="370"/>
                    <a:pt x="301" y="368"/>
                    <a:pt x="304" y="363"/>
                  </a:cubicBezTo>
                  <a:cubicBezTo>
                    <a:pt x="308"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3"/>
                  </a:lnTo>
                  <a:lnTo>
                    <a:pt x="426" y="170"/>
                  </a:lnTo>
                  <a:close/>
                  <a:moveTo>
                    <a:pt x="338" y="107"/>
                  </a:moveTo>
                  <a:lnTo>
                    <a:pt x="338" y="65"/>
                  </a:lnTo>
                  <a:lnTo>
                    <a:pt x="319" y="65"/>
                  </a:lnTo>
                  <a:lnTo>
                    <a:pt x="319" y="106"/>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2"/>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3" y="526"/>
                  </a:lnTo>
                  <a:lnTo>
                    <a:pt x="448" y="633"/>
                  </a:lnTo>
                  <a:lnTo>
                    <a:pt x="216" y="633"/>
                  </a:lnTo>
                  <a:close/>
                </a:path>
              </a:pathLst>
            </a:custGeom>
            <a:solidFill>
              <a:schemeClr val="bg1"/>
            </a:solidFill>
            <a:ln w="9525">
              <a:noFill/>
            </a:ln>
          </p:spPr>
          <p:txBody>
            <a:bodyPr/>
            <a:lstStyle/>
            <a:p>
              <a:endParaRPr lang="zh-CN" altLang="en-US"/>
            </a:p>
          </p:txBody>
        </p:sp>
      </p:grpSp>
      <p:grpSp>
        <p:nvGrpSpPr>
          <p:cNvPr id="5" name="组合 49"/>
          <p:cNvGrpSpPr/>
          <p:nvPr/>
        </p:nvGrpSpPr>
        <p:grpSpPr>
          <a:xfrm>
            <a:off x="5683254" y="3946525"/>
            <a:ext cx="920750" cy="920750"/>
            <a:chOff x="5788724" y="3946656"/>
            <a:chExt cx="920530" cy="920530"/>
          </a:xfrm>
        </p:grpSpPr>
        <p:sp>
          <p:nvSpPr>
            <p:cNvPr id="8" name="矩形 7"/>
            <p:cNvSpPr/>
            <p:nvPr/>
          </p:nvSpPr>
          <p:spPr>
            <a:xfrm rot="18930072">
              <a:off x="5788724" y="3946656"/>
              <a:ext cx="920530" cy="920530"/>
            </a:xfrm>
            <a:prstGeom prst="rect">
              <a:avLst/>
            </a:pr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7188" name="TextBox 13"/>
            <p:cNvSpPr txBox="1"/>
            <p:nvPr/>
          </p:nvSpPr>
          <p:spPr>
            <a:xfrm>
              <a:off x="6034430" y="4493736"/>
              <a:ext cx="492443" cy="276999"/>
            </a:xfrm>
            <a:prstGeom prst="rect">
              <a:avLst/>
            </a:prstGeom>
            <a:noFill/>
            <a:ln w="9525">
              <a:noFill/>
            </a:ln>
          </p:spPr>
          <p:txBody>
            <a:bodyPr wrap="none" anchor="t">
              <a:spAutoFit/>
            </a:bodyPr>
            <a:lstStyle/>
            <a:p>
              <a:r>
                <a:rPr lang="zh-CN" altLang="en-US" sz="1200" dirty="0">
                  <a:solidFill>
                    <a:schemeClr val="bg1"/>
                  </a:solidFill>
                  <a:latin typeface="方正兰亭中黑_GBK" pitchFamily="2" charset="-122"/>
                  <a:ea typeface="方正兰亭中黑_GBK" pitchFamily="2" charset="-122"/>
                </a:rPr>
                <a:t>创造</a:t>
              </a:r>
              <a:endParaRPr lang="zh-CN" altLang="en-US" sz="1200" dirty="0">
                <a:solidFill>
                  <a:schemeClr val="bg1"/>
                </a:solidFill>
                <a:latin typeface="方正兰亭中黑_GBK" pitchFamily="2" charset="-122"/>
                <a:ea typeface="方正兰亭中黑_GBK" pitchFamily="2" charset="-122"/>
              </a:endParaRPr>
            </a:p>
          </p:txBody>
        </p:sp>
        <p:grpSp>
          <p:nvGrpSpPr>
            <p:cNvPr id="6" name="组合 21"/>
            <p:cNvGrpSpPr/>
            <p:nvPr/>
          </p:nvGrpSpPr>
          <p:grpSpPr>
            <a:xfrm>
              <a:off x="6106438" y="4175231"/>
              <a:ext cx="308703" cy="307472"/>
              <a:chOff x="1662601" y="4656926"/>
              <a:chExt cx="662078" cy="659438"/>
            </a:xfrm>
          </p:grpSpPr>
          <p:sp>
            <p:nvSpPr>
              <p:cNvPr id="7190" name="Freeform 29"/>
              <p:cNvSpPr/>
              <p:nvPr/>
            </p:nvSpPr>
            <p:spPr>
              <a:xfrm>
                <a:off x="2008148" y="4656926"/>
                <a:ext cx="313891" cy="313893"/>
              </a:xfrm>
              <a:custGeom>
                <a:avLst/>
                <a:gdLst/>
                <a:ahLst/>
                <a:cxnLst>
                  <a:cxn ang="0">
                    <a:pos x="104991" y="312803"/>
                  </a:cxn>
                  <a:cxn ang="0">
                    <a:pos x="109320" y="313893"/>
                  </a:cxn>
                  <a:cxn ang="0">
                    <a:pos x="112567" y="312803"/>
                  </a:cxn>
                  <a:cxn ang="0">
                    <a:pos x="184005" y="240869"/>
                  </a:cxn>
                  <a:cxn ang="0">
                    <a:pos x="230547" y="288825"/>
                  </a:cxn>
                  <a:cxn ang="0">
                    <a:pos x="234877" y="289915"/>
                  </a:cxn>
                  <a:cxn ang="0">
                    <a:pos x="235959" y="289915"/>
                  </a:cxn>
                  <a:cxn ang="0">
                    <a:pos x="239206" y="286645"/>
                  </a:cxn>
                  <a:cxn ang="0">
                    <a:pos x="313891" y="6539"/>
                  </a:cxn>
                  <a:cxn ang="0">
                    <a:pos x="313891" y="4359"/>
                  </a:cxn>
                  <a:cxn ang="0">
                    <a:pos x="309561" y="0"/>
                  </a:cxn>
                  <a:cxn ang="0">
                    <a:pos x="308479" y="0"/>
                  </a:cxn>
                  <a:cxn ang="0">
                    <a:pos x="307396" y="0"/>
                  </a:cxn>
                  <a:cxn ang="0">
                    <a:pos x="29224" y="75203"/>
                  </a:cxn>
                  <a:cxn ang="0">
                    <a:pos x="24894" y="78473"/>
                  </a:cxn>
                  <a:cxn ang="0">
                    <a:pos x="27059" y="83922"/>
                  </a:cxn>
                  <a:cxn ang="0">
                    <a:pos x="72519" y="129698"/>
                  </a:cxn>
                  <a:cxn ang="0">
                    <a:pos x="2164" y="201632"/>
                  </a:cxn>
                  <a:cxn ang="0">
                    <a:pos x="2164" y="208172"/>
                  </a:cxn>
                  <a:cxn ang="0">
                    <a:pos x="104991" y="312803"/>
                  </a:cxn>
                </a:cxnLst>
                <a:rect l="0" t="0" r="0" b="0"/>
                <a:pathLst>
                  <a:path w="290" h="288">
                    <a:moveTo>
                      <a:pt x="97" y="287"/>
                    </a:moveTo>
                    <a:cubicBezTo>
                      <a:pt x="98" y="288"/>
                      <a:pt x="99" y="288"/>
                      <a:pt x="101" y="288"/>
                    </a:cubicBezTo>
                    <a:cubicBezTo>
                      <a:pt x="102" y="288"/>
                      <a:pt x="103" y="288"/>
                      <a:pt x="104" y="287"/>
                    </a:cubicBezTo>
                    <a:lnTo>
                      <a:pt x="170" y="221"/>
                    </a:lnTo>
                    <a:lnTo>
                      <a:pt x="213" y="265"/>
                    </a:lnTo>
                    <a:cubicBezTo>
                      <a:pt x="214" y="266"/>
                      <a:pt x="215" y="266"/>
                      <a:pt x="217" y="266"/>
                    </a:cubicBezTo>
                    <a:cubicBezTo>
                      <a:pt x="217" y="266"/>
                      <a:pt x="217" y="266"/>
                      <a:pt x="218" y="266"/>
                    </a:cubicBezTo>
                    <a:cubicBezTo>
                      <a:pt x="220" y="266"/>
                      <a:pt x="221" y="265"/>
                      <a:pt x="221" y="263"/>
                    </a:cubicBezTo>
                    <a:lnTo>
                      <a:pt x="290" y="6"/>
                    </a:lnTo>
                    <a:cubicBezTo>
                      <a:pt x="290" y="5"/>
                      <a:pt x="290" y="5"/>
                      <a:pt x="290" y="4"/>
                    </a:cubicBezTo>
                    <a:cubicBezTo>
                      <a:pt x="290" y="2"/>
                      <a:pt x="288" y="0"/>
                      <a:pt x="286" y="0"/>
                    </a:cubicBezTo>
                    <a:cubicBezTo>
                      <a:pt x="285" y="0"/>
                      <a:pt x="285" y="0"/>
                      <a:pt x="285" y="0"/>
                    </a:cubicBezTo>
                    <a:cubicBezTo>
                      <a:pt x="285" y="0"/>
                      <a:pt x="284" y="0"/>
                      <a:pt x="284" y="0"/>
                    </a:cubicBezTo>
                    <a:lnTo>
                      <a:pt x="27" y="69"/>
                    </a:lnTo>
                    <a:cubicBezTo>
                      <a:pt x="25" y="69"/>
                      <a:pt x="24" y="70"/>
                      <a:pt x="23" y="72"/>
                    </a:cubicBezTo>
                    <a:cubicBezTo>
                      <a:pt x="23" y="74"/>
                      <a:pt x="24" y="75"/>
                      <a:pt x="25" y="77"/>
                    </a:cubicBezTo>
                    <a:lnTo>
                      <a:pt x="67" y="119"/>
                    </a:lnTo>
                    <a:lnTo>
                      <a:pt x="2" y="185"/>
                    </a:lnTo>
                    <a:cubicBezTo>
                      <a:pt x="0" y="187"/>
                      <a:pt x="0" y="190"/>
                      <a:pt x="2" y="191"/>
                    </a:cubicBezTo>
                    <a:lnTo>
                      <a:pt x="97" y="287"/>
                    </a:lnTo>
                    <a:close/>
                  </a:path>
                </a:pathLst>
              </a:custGeom>
              <a:solidFill>
                <a:schemeClr val="bg1"/>
              </a:solidFill>
              <a:ln w="9525">
                <a:noFill/>
              </a:ln>
            </p:spPr>
            <p:txBody>
              <a:bodyPr/>
              <a:lstStyle/>
              <a:p>
                <a:endParaRPr lang="zh-CN" altLang="en-US"/>
              </a:p>
            </p:txBody>
          </p:sp>
          <p:sp>
            <p:nvSpPr>
              <p:cNvPr id="7191" name="Freeform 30"/>
              <p:cNvSpPr/>
              <p:nvPr/>
            </p:nvSpPr>
            <p:spPr>
              <a:xfrm>
                <a:off x="1662601" y="4656926"/>
                <a:ext cx="316531" cy="313893"/>
              </a:xfrm>
              <a:custGeom>
                <a:avLst/>
                <a:gdLst/>
                <a:ahLst/>
                <a:cxnLst>
                  <a:cxn ang="0">
                    <a:pos x="75312" y="286645"/>
                  </a:cxn>
                  <a:cxn ang="0">
                    <a:pos x="78587" y="289915"/>
                  </a:cxn>
                  <a:cxn ang="0">
                    <a:pos x="80769" y="289915"/>
                  </a:cxn>
                  <a:cxn ang="0">
                    <a:pos x="84044" y="288825"/>
                  </a:cxn>
                  <a:cxn ang="0">
                    <a:pos x="132069" y="240869"/>
                  </a:cxn>
                  <a:cxn ang="0">
                    <a:pos x="203016" y="312803"/>
                  </a:cxn>
                  <a:cxn ang="0">
                    <a:pos x="206290" y="313893"/>
                  </a:cxn>
                  <a:cxn ang="0">
                    <a:pos x="210656" y="312803"/>
                  </a:cxn>
                  <a:cxn ang="0">
                    <a:pos x="314348" y="208172"/>
                  </a:cxn>
                  <a:cxn ang="0">
                    <a:pos x="314348" y="201632"/>
                  </a:cxn>
                  <a:cxn ang="0">
                    <a:pos x="243401" y="129698"/>
                  </a:cxn>
                  <a:cxn ang="0">
                    <a:pos x="289243" y="83922"/>
                  </a:cxn>
                  <a:cxn ang="0">
                    <a:pos x="291426" y="78473"/>
                  </a:cxn>
                  <a:cxn ang="0">
                    <a:pos x="287060" y="75203"/>
                  </a:cxn>
                  <a:cxn ang="0">
                    <a:pos x="6548" y="0"/>
                  </a:cxn>
                  <a:cxn ang="0">
                    <a:pos x="4365" y="0"/>
                  </a:cxn>
                  <a:cxn ang="0">
                    <a:pos x="1091" y="1089"/>
                  </a:cxn>
                  <a:cxn ang="0">
                    <a:pos x="0" y="5449"/>
                  </a:cxn>
                  <a:cxn ang="0">
                    <a:pos x="75312" y="286645"/>
                  </a:cxn>
                </a:cxnLst>
                <a:rect l="0" t="0" r="0" b="0"/>
                <a:pathLst>
                  <a:path w="290" h="288">
                    <a:moveTo>
                      <a:pt x="69" y="263"/>
                    </a:moveTo>
                    <a:cubicBezTo>
                      <a:pt x="69" y="265"/>
                      <a:pt x="71" y="266"/>
                      <a:pt x="72" y="266"/>
                    </a:cubicBezTo>
                    <a:cubicBezTo>
                      <a:pt x="73" y="266"/>
                      <a:pt x="73" y="266"/>
                      <a:pt x="74" y="266"/>
                    </a:cubicBezTo>
                    <a:cubicBezTo>
                      <a:pt x="75" y="266"/>
                      <a:pt x="76" y="266"/>
                      <a:pt x="77" y="265"/>
                    </a:cubicBezTo>
                    <a:lnTo>
                      <a:pt x="121" y="221"/>
                    </a:lnTo>
                    <a:lnTo>
                      <a:pt x="186" y="287"/>
                    </a:lnTo>
                    <a:cubicBezTo>
                      <a:pt x="187" y="288"/>
                      <a:pt x="188" y="288"/>
                      <a:pt x="189" y="288"/>
                    </a:cubicBezTo>
                    <a:cubicBezTo>
                      <a:pt x="191" y="288"/>
                      <a:pt x="192" y="288"/>
                      <a:pt x="193" y="287"/>
                    </a:cubicBezTo>
                    <a:lnTo>
                      <a:pt x="288" y="191"/>
                    </a:lnTo>
                    <a:cubicBezTo>
                      <a:pt x="290" y="190"/>
                      <a:pt x="290" y="187"/>
                      <a:pt x="288" y="185"/>
                    </a:cubicBezTo>
                    <a:lnTo>
                      <a:pt x="223" y="119"/>
                    </a:lnTo>
                    <a:lnTo>
                      <a:pt x="265" y="77"/>
                    </a:lnTo>
                    <a:cubicBezTo>
                      <a:pt x="267" y="75"/>
                      <a:pt x="267" y="74"/>
                      <a:pt x="267" y="72"/>
                    </a:cubicBezTo>
                    <a:cubicBezTo>
                      <a:pt x="266" y="70"/>
                      <a:pt x="265" y="69"/>
                      <a:pt x="263" y="69"/>
                    </a:cubicBezTo>
                    <a:lnTo>
                      <a:pt x="6" y="0"/>
                    </a:lnTo>
                    <a:cubicBezTo>
                      <a:pt x="5" y="0"/>
                      <a:pt x="5" y="0"/>
                      <a:pt x="4" y="0"/>
                    </a:cubicBezTo>
                    <a:cubicBezTo>
                      <a:pt x="3" y="0"/>
                      <a:pt x="2" y="0"/>
                      <a:pt x="1" y="1"/>
                    </a:cubicBezTo>
                    <a:cubicBezTo>
                      <a:pt x="0" y="2"/>
                      <a:pt x="0" y="4"/>
                      <a:pt x="0" y="5"/>
                    </a:cubicBezTo>
                    <a:lnTo>
                      <a:pt x="69" y="263"/>
                    </a:lnTo>
                    <a:close/>
                  </a:path>
                </a:pathLst>
              </a:custGeom>
              <a:solidFill>
                <a:schemeClr val="bg1"/>
              </a:solidFill>
              <a:ln w="9525">
                <a:noFill/>
              </a:ln>
            </p:spPr>
            <p:txBody>
              <a:bodyPr/>
              <a:lstStyle/>
              <a:p>
                <a:endParaRPr lang="zh-CN" altLang="en-US"/>
              </a:p>
            </p:txBody>
          </p:sp>
          <p:sp>
            <p:nvSpPr>
              <p:cNvPr id="7192" name="Freeform 31"/>
              <p:cNvSpPr/>
              <p:nvPr/>
            </p:nvSpPr>
            <p:spPr>
              <a:xfrm>
                <a:off x="2008148" y="4999833"/>
                <a:ext cx="316531" cy="316531"/>
              </a:xfrm>
              <a:custGeom>
                <a:avLst/>
                <a:gdLst/>
                <a:ahLst/>
                <a:cxnLst>
                  <a:cxn ang="0">
                    <a:pos x="240389" y="27381"/>
                  </a:cxn>
                  <a:cxn ang="0">
                    <a:pos x="237126" y="24095"/>
                  </a:cxn>
                  <a:cxn ang="0">
                    <a:pos x="236038" y="24095"/>
                  </a:cxn>
                  <a:cxn ang="0">
                    <a:pos x="231687" y="25191"/>
                  </a:cxn>
                  <a:cxn ang="0">
                    <a:pos x="184915" y="73382"/>
                  </a:cxn>
                  <a:cxn ang="0">
                    <a:pos x="113124" y="2190"/>
                  </a:cxn>
                  <a:cxn ang="0">
                    <a:pos x="109861" y="0"/>
                  </a:cxn>
                  <a:cxn ang="0">
                    <a:pos x="105510" y="2190"/>
                  </a:cxn>
                  <a:cxn ang="0">
                    <a:pos x="2175" y="106240"/>
                  </a:cxn>
                  <a:cxn ang="0">
                    <a:pos x="2175" y="113907"/>
                  </a:cxn>
                  <a:cxn ang="0">
                    <a:pos x="72878" y="185099"/>
                  </a:cxn>
                  <a:cxn ang="0">
                    <a:pos x="27193" y="232195"/>
                  </a:cxn>
                  <a:cxn ang="0">
                    <a:pos x="25017" y="236576"/>
                  </a:cxn>
                  <a:cxn ang="0">
                    <a:pos x="29368" y="240957"/>
                  </a:cxn>
                  <a:cxn ang="0">
                    <a:pos x="308916" y="316531"/>
                  </a:cxn>
                  <a:cxn ang="0">
                    <a:pos x="311092" y="316531"/>
                  </a:cxn>
                  <a:cxn ang="0">
                    <a:pos x="314355" y="315435"/>
                  </a:cxn>
                  <a:cxn ang="0">
                    <a:pos x="315443" y="309959"/>
                  </a:cxn>
                  <a:cxn ang="0">
                    <a:pos x="240389" y="27381"/>
                  </a:cxn>
                </a:cxnLst>
                <a:rect l="0" t="0" r="0" b="0"/>
                <a:pathLst>
                  <a:path w="291" h="289">
                    <a:moveTo>
                      <a:pt x="221" y="25"/>
                    </a:moveTo>
                    <a:cubicBezTo>
                      <a:pt x="221" y="24"/>
                      <a:pt x="219" y="22"/>
                      <a:pt x="218" y="22"/>
                    </a:cubicBezTo>
                    <a:cubicBezTo>
                      <a:pt x="217" y="22"/>
                      <a:pt x="217" y="22"/>
                      <a:pt x="217" y="22"/>
                    </a:cubicBezTo>
                    <a:cubicBezTo>
                      <a:pt x="215" y="22"/>
                      <a:pt x="214" y="22"/>
                      <a:pt x="213" y="23"/>
                    </a:cubicBezTo>
                    <a:lnTo>
                      <a:pt x="170" y="67"/>
                    </a:lnTo>
                    <a:lnTo>
                      <a:pt x="104" y="2"/>
                    </a:lnTo>
                    <a:cubicBezTo>
                      <a:pt x="103" y="1"/>
                      <a:pt x="102" y="0"/>
                      <a:pt x="101" y="0"/>
                    </a:cubicBezTo>
                    <a:cubicBezTo>
                      <a:pt x="99" y="0"/>
                      <a:pt x="98" y="1"/>
                      <a:pt x="97" y="2"/>
                    </a:cubicBezTo>
                    <a:lnTo>
                      <a:pt x="2" y="97"/>
                    </a:lnTo>
                    <a:cubicBezTo>
                      <a:pt x="0" y="99"/>
                      <a:pt x="0" y="102"/>
                      <a:pt x="2" y="104"/>
                    </a:cubicBezTo>
                    <a:lnTo>
                      <a:pt x="67" y="169"/>
                    </a:lnTo>
                    <a:lnTo>
                      <a:pt x="25" y="212"/>
                    </a:lnTo>
                    <a:cubicBezTo>
                      <a:pt x="24" y="213"/>
                      <a:pt x="23" y="215"/>
                      <a:pt x="23" y="216"/>
                    </a:cubicBezTo>
                    <a:cubicBezTo>
                      <a:pt x="24" y="218"/>
                      <a:pt x="25" y="219"/>
                      <a:pt x="27" y="220"/>
                    </a:cubicBezTo>
                    <a:lnTo>
                      <a:pt x="284" y="289"/>
                    </a:lnTo>
                    <a:cubicBezTo>
                      <a:pt x="285" y="289"/>
                      <a:pt x="285" y="289"/>
                      <a:pt x="286" y="289"/>
                    </a:cubicBezTo>
                    <a:cubicBezTo>
                      <a:pt x="287" y="289"/>
                      <a:pt x="288" y="288"/>
                      <a:pt x="289" y="288"/>
                    </a:cubicBezTo>
                    <a:cubicBezTo>
                      <a:pt x="290" y="286"/>
                      <a:pt x="291" y="285"/>
                      <a:pt x="290" y="283"/>
                    </a:cubicBezTo>
                    <a:lnTo>
                      <a:pt x="221" y="25"/>
                    </a:lnTo>
                    <a:close/>
                  </a:path>
                </a:pathLst>
              </a:custGeom>
              <a:solidFill>
                <a:schemeClr val="bg1"/>
              </a:solidFill>
              <a:ln w="9525">
                <a:noFill/>
              </a:ln>
            </p:spPr>
            <p:txBody>
              <a:bodyPr/>
              <a:lstStyle/>
              <a:p>
                <a:endParaRPr lang="zh-CN" altLang="en-US"/>
              </a:p>
            </p:txBody>
          </p:sp>
          <p:sp>
            <p:nvSpPr>
              <p:cNvPr id="7193" name="Freeform 32"/>
              <p:cNvSpPr/>
              <p:nvPr/>
            </p:nvSpPr>
            <p:spPr>
              <a:xfrm>
                <a:off x="1662601" y="4999833"/>
                <a:ext cx="316531" cy="316531"/>
              </a:xfrm>
              <a:custGeom>
                <a:avLst/>
                <a:gdLst/>
                <a:ahLst/>
                <a:cxnLst>
                  <a:cxn ang="0">
                    <a:pos x="210656" y="2190"/>
                  </a:cxn>
                  <a:cxn ang="0">
                    <a:pos x="206290" y="0"/>
                  </a:cxn>
                  <a:cxn ang="0">
                    <a:pos x="203016" y="2190"/>
                  </a:cxn>
                  <a:cxn ang="0">
                    <a:pos x="132069" y="73382"/>
                  </a:cxn>
                  <a:cxn ang="0">
                    <a:pos x="84044" y="25191"/>
                  </a:cxn>
                  <a:cxn ang="0">
                    <a:pos x="80769" y="24095"/>
                  </a:cxn>
                  <a:cxn ang="0">
                    <a:pos x="78587" y="24095"/>
                  </a:cxn>
                  <a:cxn ang="0">
                    <a:pos x="75312" y="27381"/>
                  </a:cxn>
                  <a:cxn ang="0">
                    <a:pos x="0" y="309959"/>
                  </a:cxn>
                  <a:cxn ang="0">
                    <a:pos x="1091" y="315435"/>
                  </a:cxn>
                  <a:cxn ang="0">
                    <a:pos x="5457" y="316531"/>
                  </a:cxn>
                  <a:cxn ang="0">
                    <a:pos x="6548" y="316531"/>
                  </a:cxn>
                  <a:cxn ang="0">
                    <a:pos x="287060" y="240957"/>
                  </a:cxn>
                  <a:cxn ang="0">
                    <a:pos x="291426" y="236576"/>
                  </a:cxn>
                  <a:cxn ang="0">
                    <a:pos x="289243" y="232195"/>
                  </a:cxn>
                  <a:cxn ang="0">
                    <a:pos x="243401" y="185099"/>
                  </a:cxn>
                  <a:cxn ang="0">
                    <a:pos x="314348" y="113907"/>
                  </a:cxn>
                  <a:cxn ang="0">
                    <a:pos x="314348" y="106240"/>
                  </a:cxn>
                  <a:cxn ang="0">
                    <a:pos x="210656" y="2190"/>
                  </a:cxn>
                </a:cxnLst>
                <a:rect l="0" t="0" r="0" b="0"/>
                <a:pathLst>
                  <a:path w="290" h="289">
                    <a:moveTo>
                      <a:pt x="193" y="2"/>
                    </a:moveTo>
                    <a:cubicBezTo>
                      <a:pt x="192" y="1"/>
                      <a:pt x="191" y="0"/>
                      <a:pt x="189" y="0"/>
                    </a:cubicBezTo>
                    <a:cubicBezTo>
                      <a:pt x="188" y="0"/>
                      <a:pt x="187" y="1"/>
                      <a:pt x="186" y="2"/>
                    </a:cubicBezTo>
                    <a:lnTo>
                      <a:pt x="121" y="67"/>
                    </a:lnTo>
                    <a:lnTo>
                      <a:pt x="77" y="23"/>
                    </a:lnTo>
                    <a:cubicBezTo>
                      <a:pt x="76" y="22"/>
                      <a:pt x="75" y="22"/>
                      <a:pt x="74" y="22"/>
                    </a:cubicBezTo>
                    <a:cubicBezTo>
                      <a:pt x="73" y="22"/>
                      <a:pt x="73" y="22"/>
                      <a:pt x="72" y="22"/>
                    </a:cubicBezTo>
                    <a:cubicBezTo>
                      <a:pt x="71" y="22"/>
                      <a:pt x="69" y="24"/>
                      <a:pt x="69" y="25"/>
                    </a:cubicBezTo>
                    <a:lnTo>
                      <a:pt x="0" y="283"/>
                    </a:lnTo>
                    <a:cubicBezTo>
                      <a:pt x="0" y="285"/>
                      <a:pt x="0" y="286"/>
                      <a:pt x="1" y="288"/>
                    </a:cubicBezTo>
                    <a:cubicBezTo>
                      <a:pt x="2" y="288"/>
                      <a:pt x="3" y="289"/>
                      <a:pt x="5" y="289"/>
                    </a:cubicBezTo>
                    <a:cubicBezTo>
                      <a:pt x="5" y="289"/>
                      <a:pt x="5" y="289"/>
                      <a:pt x="6" y="289"/>
                    </a:cubicBezTo>
                    <a:lnTo>
                      <a:pt x="263" y="220"/>
                    </a:lnTo>
                    <a:cubicBezTo>
                      <a:pt x="265" y="219"/>
                      <a:pt x="266" y="218"/>
                      <a:pt x="267" y="216"/>
                    </a:cubicBezTo>
                    <a:cubicBezTo>
                      <a:pt x="267" y="215"/>
                      <a:pt x="267" y="213"/>
                      <a:pt x="265" y="212"/>
                    </a:cubicBezTo>
                    <a:lnTo>
                      <a:pt x="223" y="169"/>
                    </a:lnTo>
                    <a:lnTo>
                      <a:pt x="288" y="104"/>
                    </a:lnTo>
                    <a:cubicBezTo>
                      <a:pt x="290" y="102"/>
                      <a:pt x="290" y="99"/>
                      <a:pt x="288" y="97"/>
                    </a:cubicBezTo>
                    <a:lnTo>
                      <a:pt x="193" y="2"/>
                    </a:lnTo>
                    <a:close/>
                  </a:path>
                </a:pathLst>
              </a:custGeom>
              <a:solidFill>
                <a:schemeClr val="bg1"/>
              </a:solidFill>
              <a:ln w="9525">
                <a:noFill/>
              </a:ln>
            </p:spPr>
            <p:txBody>
              <a:bodyPr/>
              <a:lstStyle/>
              <a:p>
                <a:endParaRPr lang="zh-CN" altLang="en-US"/>
              </a:p>
            </p:txBody>
          </p:sp>
        </p:grpSp>
      </p:grpSp>
      <p:sp>
        <p:nvSpPr>
          <p:cNvPr id="7194" name="TextBox 28"/>
          <p:cNvSpPr txBox="1"/>
          <p:nvPr/>
        </p:nvSpPr>
        <p:spPr>
          <a:xfrm>
            <a:off x="1027113" y="5993786"/>
            <a:ext cx="2141537" cy="337185"/>
          </a:xfrm>
          <a:prstGeom prst="rect">
            <a:avLst/>
          </a:prstGeom>
          <a:noFill/>
          <a:ln w="9525">
            <a:noFill/>
          </a:ln>
        </p:spPr>
        <p:txBody>
          <a:bodyPr wrap="square" anchor="t">
            <a:spAutoFit/>
          </a:bodyPr>
          <a:lstStyle/>
          <a:p>
            <a:r>
              <a:rPr lang="en-US" altLang="zh-CN" sz="1600" dirty="0" smtClean="0">
                <a:solidFill>
                  <a:srgbClr val="7F7F7F"/>
                </a:solidFill>
                <a:latin typeface="方正兰亭中黑_GBK" pitchFamily="2" charset="-122"/>
                <a:ea typeface="方正兰亭中黑_GBK" pitchFamily="2" charset="-122"/>
              </a:rPr>
              <a:t>2019-07</a:t>
            </a:r>
            <a:endParaRPr lang="zh-CN" altLang="en-US" sz="1600" dirty="0">
              <a:solidFill>
                <a:srgbClr val="7F7F7F"/>
              </a:solidFill>
              <a:latin typeface="方正兰亭中黑_GBK" pitchFamily="2" charset="-122"/>
              <a:ea typeface="方正兰亭中黑_GBK" pitchFamily="2" charset="-122"/>
            </a:endParaRPr>
          </a:p>
        </p:txBody>
      </p:sp>
      <p:sp>
        <p:nvSpPr>
          <p:cNvPr id="7195" name="Freeform 10"/>
          <p:cNvSpPr>
            <a:spLocks noChangeAspect="1" noEditPoints="1"/>
          </p:cNvSpPr>
          <p:nvPr/>
        </p:nvSpPr>
        <p:spPr>
          <a:xfrm>
            <a:off x="730250" y="6013471"/>
            <a:ext cx="287338" cy="317500"/>
          </a:xfrm>
          <a:custGeom>
            <a:avLst/>
            <a:gdLst/>
            <a:ahLst/>
            <a:cxnLst>
              <a:cxn ang="0">
                <a:pos x="143919" y="0"/>
              </a:cxn>
              <a:cxn ang="0">
                <a:pos x="287839" y="158265"/>
              </a:cxn>
              <a:cxn ang="0">
                <a:pos x="143919" y="316531"/>
              </a:cxn>
              <a:cxn ang="0">
                <a:pos x="0" y="158265"/>
              </a:cxn>
              <a:cxn ang="0">
                <a:pos x="143919" y="0"/>
              </a:cxn>
              <a:cxn ang="0">
                <a:pos x="256117" y="161495"/>
              </a:cxn>
              <a:cxn ang="0">
                <a:pos x="250831" y="165371"/>
              </a:cxn>
              <a:cxn ang="0">
                <a:pos x="231446" y="165371"/>
              </a:cxn>
              <a:cxn ang="0">
                <a:pos x="226746" y="163433"/>
              </a:cxn>
              <a:cxn ang="0">
                <a:pos x="143919" y="67828"/>
              </a:cxn>
              <a:cxn ang="0">
                <a:pos x="61092" y="163433"/>
              </a:cxn>
              <a:cxn ang="0">
                <a:pos x="56392" y="165371"/>
              </a:cxn>
              <a:cxn ang="0">
                <a:pos x="37007" y="165371"/>
              </a:cxn>
              <a:cxn ang="0">
                <a:pos x="31721" y="161495"/>
              </a:cxn>
              <a:cxn ang="0">
                <a:pos x="32895" y="154389"/>
              </a:cxn>
              <a:cxn ang="0">
                <a:pos x="138632" y="33591"/>
              </a:cxn>
              <a:cxn ang="0">
                <a:pos x="143919" y="31007"/>
              </a:cxn>
              <a:cxn ang="0">
                <a:pos x="149206" y="33591"/>
              </a:cxn>
              <a:cxn ang="0">
                <a:pos x="254943" y="154389"/>
              </a:cxn>
              <a:cxn ang="0">
                <a:pos x="256117" y="161495"/>
              </a:cxn>
              <a:cxn ang="0">
                <a:pos x="66379" y="172477"/>
              </a:cxn>
              <a:cxn ang="0">
                <a:pos x="66379" y="172477"/>
              </a:cxn>
              <a:cxn ang="0">
                <a:pos x="66379" y="244827"/>
              </a:cxn>
              <a:cxn ang="0">
                <a:pos x="75778" y="257100"/>
              </a:cxn>
              <a:cxn ang="0">
                <a:pos x="118660" y="257100"/>
              </a:cxn>
              <a:cxn ang="0">
                <a:pos x="118660" y="178290"/>
              </a:cxn>
              <a:cxn ang="0">
                <a:pos x="129821" y="166017"/>
              </a:cxn>
              <a:cxn ang="0">
                <a:pos x="158017" y="166017"/>
              </a:cxn>
              <a:cxn ang="0">
                <a:pos x="169178" y="178290"/>
              </a:cxn>
              <a:cxn ang="0">
                <a:pos x="169178" y="257100"/>
              </a:cxn>
              <a:cxn ang="0">
                <a:pos x="212060" y="257100"/>
              </a:cxn>
              <a:cxn ang="0">
                <a:pos x="221459" y="244827"/>
              </a:cxn>
              <a:cxn ang="0">
                <a:pos x="221459" y="173123"/>
              </a:cxn>
              <a:cxn ang="0">
                <a:pos x="143919" y="83977"/>
              </a:cxn>
              <a:cxn ang="0">
                <a:pos x="66379" y="172477"/>
              </a:cxn>
            </a:cxnLst>
            <a:rect l="0" t="0" r="0" b="0"/>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rgbClr val="30CEBB"/>
          </a:solidFill>
          <a:ln w="9525">
            <a:noFill/>
          </a:ln>
        </p:spPr>
        <p:txBody>
          <a:bodyPr/>
          <a:lstStyle/>
          <a:p>
            <a:endParaRPr lang="zh-CN" altLang="en-US"/>
          </a:p>
        </p:txBody>
      </p:sp>
      <p:sp>
        <p:nvSpPr>
          <p:cNvPr id="7196" name="TextBox 32"/>
          <p:cNvSpPr txBox="1"/>
          <p:nvPr/>
        </p:nvSpPr>
        <p:spPr>
          <a:xfrm>
            <a:off x="0" y="3911678"/>
            <a:ext cx="5397500" cy="2061210"/>
          </a:xfrm>
          <a:prstGeom prst="rect">
            <a:avLst/>
          </a:prstGeom>
          <a:noFill/>
          <a:ln w="9525">
            <a:noFill/>
          </a:ln>
        </p:spPr>
        <p:txBody>
          <a:bodyPr wrap="square" anchor="t">
            <a:spAutoFit/>
          </a:bodyPr>
          <a:lstStyle/>
          <a:p>
            <a:pPr fontAlgn="auto"/>
            <a:r>
              <a:rPr lang="zh-CN" altLang="en-US" sz="3200" noProof="1" smtClean="0">
                <a:effectLst>
                  <a:outerShdw blurRad="38100" dist="19050" dir="2700000" algn="tl" rotWithShape="0">
                    <a:schemeClr val="dk1">
                      <a:alpha val="40000"/>
                    </a:schemeClr>
                  </a:outerShdw>
                </a:effectLst>
                <a:latin typeface="方正兰亭粗黑简体" pitchFamily="2" charset="-122"/>
                <a:ea typeface="方正兰亭粗黑简体" pitchFamily="2" charset="-122"/>
              </a:rPr>
              <a:t>联 系 人：杨总监</a:t>
            </a:r>
            <a:endParaRPr lang="zh-CN" altLang="en-US" sz="3200" noProof="1" smtClean="0">
              <a:effectLst>
                <a:outerShdw blurRad="38100" dist="19050" dir="2700000" algn="tl" rotWithShape="0">
                  <a:schemeClr val="dk1">
                    <a:alpha val="40000"/>
                  </a:schemeClr>
                </a:outerShdw>
              </a:effectLst>
              <a:latin typeface="方正兰亭粗黑简体" pitchFamily="2" charset="-122"/>
              <a:ea typeface="方正兰亭粗黑简体" pitchFamily="2" charset="-122"/>
            </a:endParaRPr>
          </a:p>
          <a:p>
            <a:pPr fontAlgn="auto"/>
            <a:r>
              <a:rPr lang="zh-CN" altLang="en-US" sz="3200" noProof="1" smtClean="0">
                <a:effectLst>
                  <a:outerShdw blurRad="38100" dist="19050" dir="2700000" algn="tl" rotWithShape="0">
                    <a:schemeClr val="dk1">
                      <a:alpha val="40000"/>
                    </a:schemeClr>
                  </a:outerShdw>
                </a:effectLst>
                <a:latin typeface="方正兰亭粗黑简体" pitchFamily="2" charset="-122"/>
                <a:ea typeface="方正兰亭粗黑简体" pitchFamily="2" charset="-122"/>
              </a:rPr>
              <a:t>联系方式：</a:t>
            </a:r>
            <a:r>
              <a:rPr lang="en-US" altLang="zh-CN" sz="3200" noProof="1" smtClean="0">
                <a:effectLst>
                  <a:outerShdw blurRad="38100" dist="19050" dir="2700000" algn="tl" rotWithShape="0">
                    <a:schemeClr val="dk1">
                      <a:alpha val="40000"/>
                    </a:schemeClr>
                  </a:outerShdw>
                </a:effectLst>
                <a:latin typeface="方正兰亭粗黑简体" pitchFamily="2" charset="-122"/>
                <a:ea typeface="方正兰亭粗黑简体" pitchFamily="2" charset="-122"/>
              </a:rPr>
              <a:t>18261403441</a:t>
            </a:r>
            <a:endParaRPr lang="en-US" altLang="zh-CN" sz="3200" noProof="1" smtClean="0">
              <a:effectLst>
                <a:outerShdw blurRad="38100" dist="19050" dir="2700000" algn="tl" rotWithShape="0">
                  <a:schemeClr val="dk1">
                    <a:alpha val="40000"/>
                  </a:schemeClr>
                </a:outerShdw>
              </a:effectLst>
              <a:latin typeface="方正兰亭粗黑简体" pitchFamily="2" charset="-122"/>
              <a:ea typeface="方正兰亭粗黑简体" pitchFamily="2" charset="-122"/>
            </a:endParaRPr>
          </a:p>
          <a:p>
            <a:pPr fontAlgn="auto"/>
            <a:r>
              <a:rPr lang="zh-CN" altLang="en-US" sz="3200" noProof="1" smtClean="0">
                <a:effectLst>
                  <a:outerShdw blurRad="38100" dist="19050" dir="2700000" algn="tl" rotWithShape="0">
                    <a:schemeClr val="dk1">
                      <a:alpha val="40000"/>
                    </a:schemeClr>
                  </a:outerShdw>
                </a:effectLst>
                <a:latin typeface="方正兰亭粗黑简体" pitchFamily="2" charset="-122"/>
                <a:ea typeface="方正兰亭粗黑简体" pitchFamily="2" charset="-122"/>
              </a:rPr>
              <a:t>邮箱地址：</a:t>
            </a:r>
            <a:r>
              <a:rPr lang="en-US" altLang="zh-CN" sz="3200" noProof="1" smtClean="0">
                <a:effectLst>
                  <a:outerShdw blurRad="38100" dist="19050" dir="2700000" algn="tl" rotWithShape="0">
                    <a:schemeClr val="dk1">
                      <a:alpha val="40000"/>
                    </a:schemeClr>
                  </a:outerShdw>
                </a:effectLst>
                <a:latin typeface="方正兰亭粗黑简体" pitchFamily="2" charset="-122"/>
                <a:ea typeface="方正兰亭粗黑简体" pitchFamily="2" charset="-122"/>
              </a:rPr>
              <a:t>1475804023@qq.com</a:t>
            </a:r>
            <a:endParaRPr lang="en-US" altLang="zh-CN" sz="3200" noProof="1">
              <a:effectLst>
                <a:outerShdw blurRad="38100" dist="19050" dir="2700000" algn="tl" rotWithShape="0">
                  <a:schemeClr val="dk1">
                    <a:alpha val="40000"/>
                  </a:schemeClr>
                </a:outerShdw>
              </a:effectLst>
              <a:latin typeface="方正兰亭粗黑简体" pitchFamily="2" charset="-122"/>
              <a:ea typeface="方正兰亭粗黑简体" pitchFamily="2" charset="-122"/>
            </a:endParaRPr>
          </a:p>
        </p:txBody>
      </p:sp>
      <p:sp>
        <p:nvSpPr>
          <p:cNvPr id="7197" name="TextBox 26"/>
          <p:cNvSpPr txBox="1"/>
          <p:nvPr/>
        </p:nvSpPr>
        <p:spPr>
          <a:xfrm>
            <a:off x="604838" y="3186113"/>
            <a:ext cx="3656012" cy="339725"/>
          </a:xfrm>
          <a:prstGeom prst="rect">
            <a:avLst/>
          </a:prstGeom>
          <a:noFill/>
          <a:ln w="9525">
            <a:noFill/>
          </a:ln>
        </p:spPr>
        <p:txBody>
          <a:bodyPr wrap="none" anchor="t">
            <a:spAutoFit/>
          </a:bodyPr>
          <a:lstStyle/>
          <a:p>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诚信 </a:t>
            </a:r>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尊重 </a:t>
            </a:r>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创造 </a:t>
            </a:r>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严谨 </a:t>
            </a:r>
            <a:r>
              <a:rPr lang="zh-CN" altLang="en-US" sz="1600" dirty="0">
                <a:solidFill>
                  <a:schemeClr val="bg1"/>
                </a:solidFill>
                <a:latin typeface="方正兰亭粗黑简体" pitchFamily="2" charset="-122"/>
                <a:ea typeface="方正兰亭粗黑简体" pitchFamily="2" charset="-122"/>
                <a:sym typeface="Wingdings" panose="05000000000000000000" pitchFamily="2" charset="2"/>
              </a:rPr>
              <a:t></a:t>
            </a:r>
            <a:r>
              <a:rPr lang="zh-CN" altLang="en-US" sz="1600" dirty="0">
                <a:solidFill>
                  <a:schemeClr val="bg1"/>
                </a:solidFill>
                <a:latin typeface="方正兰亭粗黑简体" pitchFamily="2" charset="-122"/>
                <a:ea typeface="方正兰亭粗黑简体" pitchFamily="2" charset="-122"/>
              </a:rPr>
              <a:t>专业</a:t>
            </a:r>
            <a:endParaRPr lang="zh-CN" altLang="en-US" sz="1600" dirty="0">
              <a:solidFill>
                <a:schemeClr val="bg1"/>
              </a:solidFill>
              <a:latin typeface="方正兰亭粗黑简体" pitchFamily="2" charset="-122"/>
              <a:ea typeface="方正兰亭粗黑简体" pitchFamily="2" charset="-122"/>
            </a:endParaRPr>
          </a:p>
        </p:txBody>
      </p:sp>
      <p:grpSp>
        <p:nvGrpSpPr>
          <p:cNvPr id="11" name="组合 36"/>
          <p:cNvGrpSpPr/>
          <p:nvPr/>
        </p:nvGrpSpPr>
        <p:grpSpPr>
          <a:xfrm>
            <a:off x="719138" y="3070223"/>
            <a:ext cx="4105275" cy="46038"/>
            <a:chOff x="719832" y="2898525"/>
            <a:chExt cx="4320479" cy="72010"/>
          </a:xfrm>
        </p:grpSpPr>
        <p:sp>
          <p:nvSpPr>
            <p:cNvPr id="7199" name="Rectangle 6"/>
            <p:cNvSpPr/>
            <p:nvPr/>
          </p:nvSpPr>
          <p:spPr>
            <a:xfrm flipV="1">
              <a:off x="719832" y="2898525"/>
              <a:ext cx="1497111" cy="72010"/>
            </a:xfrm>
            <a:prstGeom prst="rect">
              <a:avLst/>
            </a:prstGeom>
            <a:solidFill>
              <a:srgbClr val="30CEBB"/>
            </a:solidFill>
            <a:ln w="9525">
              <a:noFill/>
            </a:ln>
          </p:spPr>
          <p:txBody>
            <a:bodyPr wrap="square" lIns="91440" tIns="45720" rIns="91440" bIns="45720" anchor="t"/>
            <a:lstStyle/>
            <a:p>
              <a:endParaRPr lang="zh-CN" altLang="en-US">
                <a:latin typeface="Franklin Gothic Book" panose="020B0503020102020204" charset="0"/>
                <a:ea typeface="黑体" panose="02010609060101010101" charset="-122"/>
              </a:endParaRPr>
            </a:p>
          </p:txBody>
        </p:sp>
        <p:sp>
          <p:nvSpPr>
            <p:cNvPr id="7200" name="Rectangle 7"/>
            <p:cNvSpPr/>
            <p:nvPr/>
          </p:nvSpPr>
          <p:spPr>
            <a:xfrm flipV="1">
              <a:off x="1662419" y="2898525"/>
              <a:ext cx="1495259" cy="72010"/>
            </a:xfrm>
            <a:prstGeom prst="rect">
              <a:avLst/>
            </a:prstGeom>
            <a:solidFill>
              <a:srgbClr val="92D050"/>
            </a:solidFill>
            <a:ln w="9525">
              <a:noFill/>
            </a:ln>
          </p:spPr>
          <p:txBody>
            <a:bodyPr wrap="square" lIns="91440" tIns="45720" rIns="91440" bIns="45720" anchor="t"/>
            <a:lstStyle/>
            <a:p>
              <a:endParaRPr lang="zh-CN" altLang="en-US">
                <a:latin typeface="Franklin Gothic Book" panose="020B0503020102020204" charset="0"/>
                <a:ea typeface="黑体" panose="02010609060101010101" charset="-122"/>
              </a:endParaRPr>
            </a:p>
          </p:txBody>
        </p:sp>
        <p:sp>
          <p:nvSpPr>
            <p:cNvPr id="7201" name="Rectangle 8"/>
            <p:cNvSpPr/>
            <p:nvPr/>
          </p:nvSpPr>
          <p:spPr>
            <a:xfrm flipV="1">
              <a:off x="2602466" y="2898525"/>
              <a:ext cx="1497111" cy="72010"/>
            </a:xfrm>
            <a:prstGeom prst="rect">
              <a:avLst/>
            </a:prstGeom>
            <a:solidFill>
              <a:srgbClr val="16C7DA"/>
            </a:solidFill>
            <a:ln w="9525">
              <a:noFill/>
            </a:ln>
          </p:spPr>
          <p:txBody>
            <a:bodyPr wrap="square" lIns="91440" tIns="45720" rIns="91440" bIns="45720" anchor="t"/>
            <a:lstStyle/>
            <a:p>
              <a:endParaRPr lang="zh-CN" altLang="en-US">
                <a:latin typeface="Franklin Gothic Book" panose="020B0503020102020204" charset="0"/>
                <a:ea typeface="黑体" panose="02010609060101010101" charset="-122"/>
              </a:endParaRPr>
            </a:p>
          </p:txBody>
        </p:sp>
        <p:sp>
          <p:nvSpPr>
            <p:cNvPr id="7202" name="Rectangle 9"/>
            <p:cNvSpPr/>
            <p:nvPr/>
          </p:nvSpPr>
          <p:spPr>
            <a:xfrm flipV="1">
              <a:off x="3624981" y="2898525"/>
              <a:ext cx="1415330" cy="72010"/>
            </a:xfrm>
            <a:prstGeom prst="rect">
              <a:avLst/>
            </a:prstGeom>
            <a:solidFill>
              <a:srgbClr val="1A93C8"/>
            </a:solidFill>
            <a:ln w="9525">
              <a:noFill/>
            </a:ln>
          </p:spPr>
          <p:txBody>
            <a:bodyPr wrap="square" lIns="91440" tIns="45720" rIns="91440" bIns="45720" anchor="t"/>
            <a:lstStyle/>
            <a:p>
              <a:endParaRPr lang="zh-CN" altLang="en-US">
                <a:latin typeface="Franklin Gothic Book" panose="020B0503020102020204" charset="0"/>
                <a:ea typeface="黑体" panose="02010609060101010101" charset="-122"/>
              </a:endParaRPr>
            </a:p>
          </p:txBody>
        </p:sp>
      </p:grpSp>
      <p:sp>
        <p:nvSpPr>
          <p:cNvPr id="7203" name="TextBox 38"/>
          <p:cNvSpPr txBox="1"/>
          <p:nvPr/>
        </p:nvSpPr>
        <p:spPr>
          <a:xfrm>
            <a:off x="8154988" y="6137275"/>
            <a:ext cx="1925637" cy="307975"/>
          </a:xfrm>
          <a:prstGeom prst="rect">
            <a:avLst/>
          </a:prstGeom>
          <a:noFill/>
          <a:ln w="9525">
            <a:noFill/>
          </a:ln>
        </p:spPr>
        <p:txBody>
          <a:bodyPr wrap="none" anchor="t">
            <a:spAutoFit/>
          </a:bodyPr>
          <a:lstStyle/>
          <a:p>
            <a:r>
              <a:rPr lang="en-US" altLang="zh-CN" sz="1400" dirty="0">
                <a:solidFill>
                  <a:srgbClr val="F2F2F2"/>
                </a:solidFill>
                <a:latin typeface="Franklin Gothic Book" panose="020B0503020102020204" charset="0"/>
                <a:ea typeface="黑体" panose="02010609060101010101" charset="-122"/>
              </a:rPr>
              <a:t>http://www.odbpo.com</a:t>
            </a:r>
            <a:endParaRPr lang="zh-CN" altLang="en-US" sz="1400" dirty="0">
              <a:solidFill>
                <a:srgbClr val="F2F2F2"/>
              </a:solidFill>
              <a:latin typeface="Franklin Gothic Book" panose="020B0503020102020204" charset="0"/>
              <a:ea typeface="黑体" panose="02010609060101010101" charset="-122"/>
            </a:endParaRPr>
          </a:p>
        </p:txBody>
      </p:sp>
      <p:pic>
        <p:nvPicPr>
          <p:cNvPr id="37" name="Picture 2"/>
          <p:cNvPicPr>
            <a:picLocks noChangeAspect="1"/>
          </p:cNvPicPr>
          <p:nvPr/>
        </p:nvPicPr>
        <p:blipFill>
          <a:blip r:embed="rId3"/>
          <a:stretch>
            <a:fillRect/>
          </a:stretch>
        </p:blipFill>
        <p:spPr>
          <a:xfrm>
            <a:off x="604838" y="258741"/>
            <a:ext cx="4667250" cy="2214578"/>
          </a:xfrm>
          <a:prstGeom prst="rect">
            <a:avLst/>
          </a:prstGeom>
          <a:noFill/>
          <a:ln w="9525">
            <a:noFill/>
          </a:ln>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descr="D:\360安全浏览器下载\PPT模板\总结PPT\02.jpg"/>
          <p:cNvPicPr>
            <a:picLocks noChangeAspect="1"/>
          </p:cNvPicPr>
          <p:nvPr/>
        </p:nvPicPr>
        <p:blipFill>
          <a:blip r:embed="rId1"/>
          <a:stretch>
            <a:fillRect/>
          </a:stretch>
        </p:blipFill>
        <p:spPr>
          <a:xfrm>
            <a:off x="0" y="1588"/>
            <a:ext cx="10079038" cy="6659562"/>
          </a:xfrm>
          <a:prstGeom prst="rect">
            <a:avLst/>
          </a:prstGeom>
          <a:noFill/>
          <a:ln w="9525">
            <a:noFill/>
          </a:ln>
        </p:spPr>
      </p:pic>
      <p:cxnSp>
        <p:nvCxnSpPr>
          <p:cNvPr id="40" name="直接连接符 39"/>
          <p:cNvCxnSpPr/>
          <p:nvPr/>
        </p:nvCxnSpPr>
        <p:spPr>
          <a:xfrm>
            <a:off x="4933950" y="3008313"/>
            <a:ext cx="0" cy="1295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267" name="TextBox 3"/>
          <p:cNvSpPr txBox="1"/>
          <p:nvPr/>
        </p:nvSpPr>
        <p:spPr>
          <a:xfrm>
            <a:off x="5256213" y="2432050"/>
            <a:ext cx="1690687" cy="461963"/>
          </a:xfrm>
          <a:prstGeom prst="rect">
            <a:avLst/>
          </a:prstGeom>
          <a:noFill/>
          <a:ln w="9525">
            <a:noFill/>
          </a:ln>
        </p:spPr>
        <p:txBody>
          <a:bodyPr wrap="none" anchor="t">
            <a:spAutoFit/>
          </a:bodyPr>
          <a:lstStyle/>
          <a:p>
            <a:r>
              <a:rPr lang="zh-CN" altLang="en-US" sz="2400" dirty="0">
                <a:solidFill>
                  <a:srgbClr val="1A93C8"/>
                </a:solidFill>
                <a:latin typeface="微软雅黑" panose="020B0503020204020204" pitchFamily="34" charset="-122"/>
                <a:ea typeface="微软雅黑" panose="020B0503020204020204" pitchFamily="34" charset="-122"/>
              </a:rPr>
              <a:t>关于我们   </a:t>
            </a:r>
            <a:endParaRPr lang="zh-CN" altLang="en-US" sz="2400" dirty="0">
              <a:solidFill>
                <a:srgbClr val="1A93C8"/>
              </a:solidFill>
              <a:latin typeface="微软雅黑" panose="020B0503020204020204" pitchFamily="34" charset="-122"/>
              <a:ea typeface="微软雅黑" panose="020B0503020204020204" pitchFamily="34" charset="-122"/>
            </a:endParaRPr>
          </a:p>
        </p:txBody>
      </p:sp>
      <p:sp>
        <p:nvSpPr>
          <p:cNvPr id="11268" name="文本框 9"/>
          <p:cNvSpPr txBox="1"/>
          <p:nvPr/>
        </p:nvSpPr>
        <p:spPr>
          <a:xfrm>
            <a:off x="5330825" y="3224213"/>
            <a:ext cx="2676525"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公司简介</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11269" name="文本框 19"/>
          <p:cNvSpPr txBox="1"/>
          <p:nvPr/>
        </p:nvSpPr>
        <p:spPr>
          <a:xfrm>
            <a:off x="5330825" y="3621088"/>
            <a:ext cx="1293813"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业务范围</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11270" name="文本框 9"/>
          <p:cNvSpPr txBox="1"/>
          <p:nvPr/>
        </p:nvSpPr>
        <p:spPr>
          <a:xfrm>
            <a:off x="6754813" y="3228975"/>
            <a:ext cx="1309687"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发展历程</a:t>
            </a:r>
            <a:endParaRPr lang="zh-CN" altLang="en-US" sz="2000" dirty="0">
              <a:solidFill>
                <a:srgbClr val="595959"/>
              </a:solidFill>
              <a:latin typeface="微软雅黑" panose="020B0503020204020204" pitchFamily="34" charset="-122"/>
              <a:ea typeface="微软雅黑" panose="020B0503020204020204" pitchFamily="34" charset="-122"/>
            </a:endParaRPr>
          </a:p>
        </p:txBody>
      </p:sp>
      <p:grpSp>
        <p:nvGrpSpPr>
          <p:cNvPr id="11271" name="组合 68"/>
          <p:cNvGrpSpPr/>
          <p:nvPr/>
        </p:nvGrpSpPr>
        <p:grpSpPr>
          <a:xfrm>
            <a:off x="1657350" y="1919288"/>
            <a:ext cx="2667000" cy="2693987"/>
            <a:chOff x="791840" y="1485628"/>
            <a:chExt cx="3636229" cy="3672408"/>
          </a:xfrm>
        </p:grpSpPr>
        <p:sp>
          <p:nvSpPr>
            <p:cNvPr id="57" name="椭圆 56"/>
            <p:cNvSpPr/>
            <p:nvPr/>
          </p:nvSpPr>
          <p:spPr>
            <a:xfrm>
              <a:off x="1403042" y="2123364"/>
              <a:ext cx="2516177" cy="2516177"/>
            </a:xfrm>
            <a:prstGeom prst="ellipse">
              <a:avLst/>
            </a:prstGeom>
            <a:solidFill>
              <a:srgbClr val="1D85C5"/>
            </a:solidFill>
            <a:ln>
              <a:noFill/>
            </a:ln>
            <a:effectLst>
              <a:innerShdw blurRad="63500" dist="50800" dir="13500000">
                <a:schemeClr val="tx1">
                  <a:lumMod val="85000"/>
                  <a:lumOff val="1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8" name="等腰三角形 57"/>
            <p:cNvSpPr/>
            <p:nvPr/>
          </p:nvSpPr>
          <p:spPr>
            <a:xfrm>
              <a:off x="2520032" y="4437956"/>
              <a:ext cx="360041" cy="20162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59" name="空心弧 58"/>
            <p:cNvSpPr/>
            <p:nvPr/>
          </p:nvSpPr>
          <p:spPr>
            <a:xfrm rot="12503552">
              <a:off x="1780691" y="2441351"/>
              <a:ext cx="2587587" cy="2716685"/>
            </a:xfrm>
            <a:prstGeom prst="blockArc">
              <a:avLst>
                <a:gd name="adj1" fmla="val 10264065"/>
                <a:gd name="adj2" fmla="val 11980810"/>
                <a:gd name="adj3" fmla="val 261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0" name="同心圆 59"/>
            <p:cNvSpPr/>
            <p:nvPr/>
          </p:nvSpPr>
          <p:spPr>
            <a:xfrm>
              <a:off x="1112809" y="1833131"/>
              <a:ext cx="3096643" cy="3096643"/>
            </a:xfrm>
            <a:prstGeom prst="donut">
              <a:avLst>
                <a:gd name="adj" fmla="val 5533"/>
              </a:avLst>
            </a:prstGeom>
            <a:solidFill>
              <a:schemeClr val="bg1">
                <a:lumMod val="85000"/>
              </a:schemeClr>
            </a:solidFill>
            <a:ln>
              <a:noFill/>
            </a:ln>
            <a:effectLst>
              <a:innerShdw blurRad="63500" dist="50800" dir="13500000">
                <a:schemeClr val="bg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1" name="空心弧 60"/>
            <p:cNvSpPr/>
            <p:nvPr/>
          </p:nvSpPr>
          <p:spPr>
            <a:xfrm rot="21108747">
              <a:off x="1050839" y="1755217"/>
              <a:ext cx="3131836" cy="3131836"/>
            </a:xfrm>
            <a:prstGeom prst="blockArc">
              <a:avLst>
                <a:gd name="adj1" fmla="val 10800000"/>
                <a:gd name="adj2" fmla="val 16012432"/>
                <a:gd name="adj3" fmla="val 5196"/>
              </a:avLst>
            </a:prstGeom>
            <a:solidFill>
              <a:srgbClr val="16C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2" name="空心弧 61"/>
            <p:cNvSpPr/>
            <p:nvPr/>
          </p:nvSpPr>
          <p:spPr>
            <a:xfrm rot="10800000">
              <a:off x="1167752" y="1880102"/>
              <a:ext cx="3131836" cy="3131836"/>
            </a:xfrm>
            <a:prstGeom prst="blockArc">
              <a:avLst>
                <a:gd name="adj1" fmla="val 10800000"/>
                <a:gd name="adj2" fmla="val 17392434"/>
                <a:gd name="adj3" fmla="val 5196"/>
              </a:avLst>
            </a:prstGeom>
            <a:solidFill>
              <a:srgbClr val="30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3" name="空心弧 62"/>
            <p:cNvSpPr/>
            <p:nvPr/>
          </p:nvSpPr>
          <p:spPr>
            <a:xfrm rot="2976809">
              <a:off x="1037142" y="1726024"/>
              <a:ext cx="3314421" cy="3400346"/>
            </a:xfrm>
            <a:prstGeom prst="blockArc">
              <a:avLst>
                <a:gd name="adj1" fmla="val 14724026"/>
                <a:gd name="adj2" fmla="val 17780455"/>
                <a:gd name="adj3" fmla="val 712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4" name="空心弧 63"/>
            <p:cNvSpPr/>
            <p:nvPr/>
          </p:nvSpPr>
          <p:spPr>
            <a:xfrm rot="21108747">
              <a:off x="791840" y="1951501"/>
              <a:ext cx="2218463" cy="2218464"/>
            </a:xfrm>
            <a:prstGeom prst="blockArc">
              <a:avLst>
                <a:gd name="adj1" fmla="val 10800000"/>
                <a:gd name="adj2" fmla="val 13471591"/>
                <a:gd name="adj3" fmla="val 3496"/>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5" name="空心弧 64"/>
            <p:cNvSpPr/>
            <p:nvPr/>
          </p:nvSpPr>
          <p:spPr>
            <a:xfrm rot="21108747">
              <a:off x="968542" y="2666948"/>
              <a:ext cx="2218463" cy="2218464"/>
            </a:xfrm>
            <a:prstGeom prst="blockArc">
              <a:avLst>
                <a:gd name="adj1" fmla="val 8167984"/>
                <a:gd name="adj2" fmla="val 10876849"/>
                <a:gd name="adj3" fmla="val 47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6" name="空心弧 65"/>
            <p:cNvSpPr/>
            <p:nvPr/>
          </p:nvSpPr>
          <p:spPr>
            <a:xfrm rot="6490240">
              <a:off x="1567487" y="1416005"/>
              <a:ext cx="2790960" cy="2930203"/>
            </a:xfrm>
            <a:prstGeom prst="blockArc">
              <a:avLst>
                <a:gd name="adj1" fmla="val 10169200"/>
                <a:gd name="adj2" fmla="val 12871324"/>
                <a:gd name="adj3" fmla="val 294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grpSp>
      <p:sp>
        <p:nvSpPr>
          <p:cNvPr id="11282" name="TextBox 21"/>
          <p:cNvSpPr txBox="1"/>
          <p:nvPr/>
        </p:nvSpPr>
        <p:spPr>
          <a:xfrm>
            <a:off x="2592388" y="2855913"/>
            <a:ext cx="820737" cy="923925"/>
          </a:xfrm>
          <a:prstGeom prst="rect">
            <a:avLst/>
          </a:prstGeom>
          <a:noFill/>
          <a:ln w="9525">
            <a:noFill/>
          </a:ln>
        </p:spPr>
        <p:txBody>
          <a:bodyPr wrap="none" anchor="t">
            <a:spAutoFit/>
          </a:bodyPr>
          <a:lstStyle/>
          <a:p>
            <a:r>
              <a:rPr lang="en-US" altLang="zh-CN" sz="5400" dirty="0">
                <a:solidFill>
                  <a:schemeClr val="bg1"/>
                </a:solidFill>
                <a:latin typeface="Impact" panose="020B0806030902050204" pitchFamily="34" charset="0"/>
                <a:ea typeface="黑体" panose="02010609060101010101" charset="-122"/>
              </a:rPr>
              <a:t>01</a:t>
            </a:r>
            <a:endParaRPr lang="zh-CN" altLang="en-US" sz="5400" dirty="0">
              <a:solidFill>
                <a:schemeClr val="bg1"/>
              </a:solidFill>
              <a:latin typeface="Impact" panose="020B0806030902050204" pitchFamily="34" charset="0"/>
              <a:ea typeface="黑体" panose="02010609060101010101" charset="-122"/>
            </a:endParaRPr>
          </a:p>
        </p:txBody>
      </p:sp>
      <p:cxnSp>
        <p:nvCxnSpPr>
          <p:cNvPr id="81" name="直接连接符 80"/>
          <p:cNvCxnSpPr/>
          <p:nvPr/>
        </p:nvCxnSpPr>
        <p:spPr>
          <a:xfrm>
            <a:off x="5330825" y="2863850"/>
            <a:ext cx="258921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1284" name="组合 30"/>
          <p:cNvGrpSpPr/>
          <p:nvPr/>
        </p:nvGrpSpPr>
        <p:grpSpPr>
          <a:xfrm>
            <a:off x="4610100" y="2327275"/>
            <a:ext cx="646113" cy="746125"/>
            <a:chOff x="8354825" y="1346890"/>
            <a:chExt cx="969043" cy="1118979"/>
          </a:xfrm>
        </p:grpSpPr>
        <p:sp>
          <p:nvSpPr>
            <p:cNvPr id="11285" name="Freeform 15"/>
            <p:cNvSpPr/>
            <p:nvPr/>
          </p:nvSpPr>
          <p:spPr>
            <a:xfrm>
              <a:off x="8354825" y="1346890"/>
              <a:ext cx="969043" cy="1118979"/>
            </a:xfrm>
            <a:custGeom>
              <a:avLst/>
              <a:gdLst/>
              <a:ahLst/>
              <a:cxnLst>
                <a:cxn ang="0">
                  <a:pos x="0" y="839234"/>
                </a:cxn>
                <a:cxn ang="0">
                  <a:pos x="0" y="279744"/>
                </a:cxn>
                <a:cxn ang="0">
                  <a:pos x="484935" y="0"/>
                </a:cxn>
                <a:cxn ang="0">
                  <a:pos x="969043" y="279744"/>
                </a:cxn>
                <a:cxn ang="0">
                  <a:pos x="969043" y="839234"/>
                </a:cxn>
                <a:cxn ang="0">
                  <a:pos x="484935" y="1118979"/>
                </a:cxn>
                <a:cxn ang="0">
                  <a:pos x="0" y="839234"/>
                </a:cxn>
              </a:cxnLst>
              <a:rect l="0" t="0" r="0" b="0"/>
              <a:pathLst>
                <a:path w="1171" h="1352">
                  <a:moveTo>
                    <a:pt x="0" y="1014"/>
                  </a:moveTo>
                  <a:lnTo>
                    <a:pt x="0" y="338"/>
                  </a:lnTo>
                  <a:lnTo>
                    <a:pt x="586" y="0"/>
                  </a:lnTo>
                  <a:lnTo>
                    <a:pt x="1171" y="338"/>
                  </a:lnTo>
                  <a:lnTo>
                    <a:pt x="1171" y="1014"/>
                  </a:lnTo>
                  <a:lnTo>
                    <a:pt x="586" y="1352"/>
                  </a:lnTo>
                  <a:lnTo>
                    <a:pt x="0" y="1014"/>
                  </a:lnTo>
                  <a:close/>
                </a:path>
              </a:pathLst>
            </a:custGeom>
            <a:solidFill>
              <a:srgbClr val="16C7DA"/>
            </a:solidFill>
            <a:ln w="9525">
              <a:noFill/>
            </a:ln>
          </p:spPr>
          <p:txBody>
            <a:bodyPr/>
            <a:lstStyle/>
            <a:p>
              <a:endParaRPr lang="zh-CN" altLang="en-US"/>
            </a:p>
          </p:txBody>
        </p:sp>
        <p:sp>
          <p:nvSpPr>
            <p:cNvPr id="11286" name="Freeform 21"/>
            <p:cNvSpPr>
              <a:spLocks noEditPoints="1"/>
            </p:cNvSpPr>
            <p:nvPr/>
          </p:nvSpPr>
          <p:spPr>
            <a:xfrm>
              <a:off x="8640712" y="1719793"/>
              <a:ext cx="372466" cy="385583"/>
            </a:xfrm>
            <a:custGeom>
              <a:avLst/>
              <a:gdLst/>
              <a:ahLst/>
              <a:cxnLst>
                <a:cxn ang="0">
                  <a:pos x="148986" y="43533"/>
                </a:cxn>
                <a:cxn ang="0">
                  <a:pos x="235895" y="43533"/>
                </a:cxn>
                <a:cxn ang="0">
                  <a:pos x="291765" y="43533"/>
                </a:cxn>
                <a:cxn ang="0">
                  <a:pos x="291765" y="111943"/>
                </a:cxn>
                <a:cxn ang="0">
                  <a:pos x="291765" y="43533"/>
                </a:cxn>
                <a:cxn ang="0">
                  <a:pos x="124155" y="230105"/>
                </a:cxn>
                <a:cxn ang="0">
                  <a:pos x="130363" y="360706"/>
                </a:cxn>
                <a:cxn ang="0">
                  <a:pos x="93116" y="248763"/>
                </a:cxn>
                <a:cxn ang="0">
                  <a:pos x="74493" y="360706"/>
                </a:cxn>
                <a:cxn ang="0">
                  <a:pos x="43454" y="230105"/>
                </a:cxn>
                <a:cxn ang="0">
                  <a:pos x="12415" y="223886"/>
                </a:cxn>
                <a:cxn ang="0">
                  <a:pos x="43454" y="118162"/>
                </a:cxn>
                <a:cxn ang="0">
                  <a:pos x="86908" y="149257"/>
                </a:cxn>
                <a:cxn ang="0">
                  <a:pos x="130363" y="118162"/>
                </a:cxn>
                <a:cxn ang="0">
                  <a:pos x="180025" y="99505"/>
                </a:cxn>
                <a:cxn ang="0">
                  <a:pos x="186233" y="118162"/>
                </a:cxn>
                <a:cxn ang="0">
                  <a:pos x="186233" y="199010"/>
                </a:cxn>
                <a:cxn ang="0">
                  <a:pos x="192440" y="199010"/>
                </a:cxn>
                <a:cxn ang="0">
                  <a:pos x="192440" y="199010"/>
                </a:cxn>
                <a:cxn ang="0">
                  <a:pos x="198648" y="118162"/>
                </a:cxn>
                <a:cxn ang="0">
                  <a:pos x="198648" y="99505"/>
                </a:cxn>
                <a:cxn ang="0">
                  <a:pos x="248310" y="118162"/>
                </a:cxn>
                <a:cxn ang="0">
                  <a:pos x="291765" y="149257"/>
                </a:cxn>
                <a:cxn ang="0">
                  <a:pos x="335219" y="118162"/>
                </a:cxn>
                <a:cxn ang="0">
                  <a:pos x="360050" y="217667"/>
                </a:cxn>
                <a:cxn ang="0">
                  <a:pos x="329011" y="230105"/>
                </a:cxn>
                <a:cxn ang="0">
                  <a:pos x="335219" y="360706"/>
                </a:cxn>
                <a:cxn ang="0">
                  <a:pos x="297972" y="248763"/>
                </a:cxn>
                <a:cxn ang="0">
                  <a:pos x="279349" y="360706"/>
                </a:cxn>
                <a:cxn ang="0">
                  <a:pos x="248310" y="230105"/>
                </a:cxn>
                <a:cxn ang="0">
                  <a:pos x="235895" y="236325"/>
                </a:cxn>
                <a:cxn ang="0">
                  <a:pos x="204856" y="385583"/>
                </a:cxn>
                <a:cxn ang="0">
                  <a:pos x="180025" y="254982"/>
                </a:cxn>
                <a:cxn ang="0">
                  <a:pos x="136570" y="385583"/>
                </a:cxn>
                <a:cxn ang="0">
                  <a:pos x="124155" y="223886"/>
                </a:cxn>
                <a:cxn ang="0">
                  <a:pos x="55869" y="80848"/>
                </a:cxn>
                <a:cxn ang="0">
                  <a:pos x="124155" y="80848"/>
                </a:cxn>
              </a:cxnLst>
              <a:rect l="0" t="0" r="0" b="0"/>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bg1"/>
            </a:solidFill>
            <a:ln w="9525">
              <a:noFill/>
            </a:ln>
          </p:spPr>
          <p:txBody>
            <a:bodyPr/>
            <a:lstStyle/>
            <a:p>
              <a:endParaRPr lang="zh-CN" altLang="en-US"/>
            </a:p>
          </p:txBody>
        </p:sp>
      </p:grpSp>
      <p:sp>
        <p:nvSpPr>
          <p:cNvPr id="11287" name="TextBox 40"/>
          <p:cNvSpPr txBox="1"/>
          <p:nvPr/>
        </p:nvSpPr>
        <p:spPr>
          <a:xfrm>
            <a:off x="6611938" y="2401888"/>
            <a:ext cx="1416050" cy="461962"/>
          </a:xfrm>
          <a:prstGeom prst="rect">
            <a:avLst/>
          </a:prstGeom>
          <a:noFill/>
          <a:ln w="9525">
            <a:noFill/>
          </a:ln>
        </p:spPr>
        <p:txBody>
          <a:bodyPr wrap="none" anchor="t">
            <a:spAutoFit/>
          </a:bodyPr>
          <a:lstStyle/>
          <a:p>
            <a:r>
              <a:rPr lang="en-US" altLang="zh-CN" sz="2400" dirty="0">
                <a:solidFill>
                  <a:srgbClr val="BFBFBF"/>
                </a:solidFill>
                <a:latin typeface="幼圆" panose="02010509060101010101" pitchFamily="49" charset="-122"/>
                <a:ea typeface="幼圆" panose="02010509060101010101" pitchFamily="49" charset="-122"/>
              </a:rPr>
              <a:t>ABOUT US</a:t>
            </a:r>
            <a:endParaRPr lang="zh-CN" altLang="en-US" sz="2400" dirty="0">
              <a:solidFill>
                <a:srgbClr val="BFBFBF"/>
              </a:solidFill>
              <a:latin typeface="幼圆" panose="02010509060101010101" pitchFamily="49" charset="-122"/>
              <a:ea typeface="幼圆" panose="02010509060101010101" pitchFamily="49" charset="-122"/>
            </a:endParaRPr>
          </a:p>
        </p:txBody>
      </p:sp>
      <p:sp>
        <p:nvSpPr>
          <p:cNvPr id="11288" name="文本框 9"/>
          <p:cNvSpPr txBox="1"/>
          <p:nvPr/>
        </p:nvSpPr>
        <p:spPr>
          <a:xfrm>
            <a:off x="6769100" y="3614738"/>
            <a:ext cx="1308100"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企业文化</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11289" name="文本框 19"/>
          <p:cNvSpPr txBox="1"/>
          <p:nvPr/>
        </p:nvSpPr>
        <p:spPr>
          <a:xfrm>
            <a:off x="5330825" y="4017963"/>
            <a:ext cx="1293813"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企业荣誉</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
        <p:nvSpPr>
          <p:cNvPr id="11290" name="文本框 19"/>
          <p:cNvSpPr txBox="1"/>
          <p:nvPr/>
        </p:nvSpPr>
        <p:spPr>
          <a:xfrm>
            <a:off x="6762750" y="4017963"/>
            <a:ext cx="1293813" cy="307975"/>
          </a:xfrm>
          <a:prstGeom prst="rect">
            <a:avLst/>
          </a:prstGeom>
          <a:noFill/>
          <a:ln w="9525">
            <a:noFill/>
          </a:ln>
        </p:spPr>
        <p:txBody>
          <a:bodyPr wrap="square" lIns="0" tIns="0" rIns="0" bIns="0" anchor="t">
            <a:spAutoFit/>
          </a:bodyPr>
          <a:lstStyle/>
          <a:p>
            <a:pPr marL="228600" lvl="1" indent="-228600">
              <a:buFont typeface="Wingdings" panose="05000000000000000000" pitchFamily="2" charset="2"/>
              <a:buChar char="l"/>
            </a:pPr>
            <a:r>
              <a:rPr lang="zh-CN" altLang="en-US" sz="2000" dirty="0">
                <a:solidFill>
                  <a:srgbClr val="595959"/>
                </a:solidFill>
                <a:latin typeface="微软雅黑" panose="020B0503020204020204" pitchFamily="34" charset="-122"/>
                <a:ea typeface="微软雅黑" panose="020B0503020204020204" pitchFamily="34" charset="-122"/>
              </a:rPr>
              <a:t>合作伙伴</a:t>
            </a:r>
            <a:endParaRPr lang="zh-CN" altLang="en-US" sz="2000"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p:transition spd="slow">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3"/>
          <p:cNvSpPr txBox="1"/>
          <p:nvPr/>
        </p:nvSpPr>
        <p:spPr>
          <a:xfrm>
            <a:off x="1123950" y="377825"/>
            <a:ext cx="1416050" cy="461963"/>
          </a:xfrm>
          <a:prstGeom prst="rect">
            <a:avLst/>
          </a:prstGeom>
          <a:noFill/>
          <a:ln w="9525">
            <a:noFill/>
          </a:ln>
        </p:spPr>
        <p:txBody>
          <a:bodyPr wrap="none" anchor="t">
            <a:spAutoFit/>
          </a:bodyPr>
          <a:lstStyle/>
          <a:p>
            <a:r>
              <a:rPr lang="zh-CN" altLang="en-US" sz="2400" dirty="0">
                <a:solidFill>
                  <a:srgbClr val="1D85C5"/>
                </a:solidFill>
                <a:latin typeface="微软雅黑" panose="020B0503020204020204" pitchFamily="34" charset="-122"/>
                <a:ea typeface="微软雅黑" panose="020B0503020204020204" pitchFamily="34" charset="-122"/>
              </a:rPr>
              <a:t>公司简介</a:t>
            </a:r>
            <a:endParaRPr lang="zh-CN" altLang="en-US" sz="2400" dirty="0">
              <a:solidFill>
                <a:srgbClr val="1D85C5"/>
              </a:solidFill>
              <a:latin typeface="微软雅黑" panose="020B0503020204020204" pitchFamily="34" charset="-122"/>
              <a:ea typeface="微软雅黑" panose="020B0503020204020204" pitchFamily="34" charset="-122"/>
            </a:endParaRPr>
          </a:p>
        </p:txBody>
      </p:sp>
      <p:sp>
        <p:nvSpPr>
          <p:cNvPr id="13314" name="TextBox 8"/>
          <p:cNvSpPr txBox="1"/>
          <p:nvPr/>
        </p:nvSpPr>
        <p:spPr>
          <a:xfrm>
            <a:off x="647700" y="4684713"/>
            <a:ext cx="8569325" cy="1568450"/>
          </a:xfrm>
          <a:prstGeom prst="rect">
            <a:avLst/>
          </a:prstGeom>
          <a:noFill/>
          <a:ln w="9525">
            <a:noFill/>
          </a:ln>
        </p:spPr>
        <p:txBody>
          <a:bodyPr wrap="square" anchor="t">
            <a:spAutoFit/>
          </a:bodyPr>
          <a:lstStyle/>
          <a:p>
            <a:pPr algn="just">
              <a:lnSpc>
                <a:spcPct val="200000"/>
              </a:lnSpc>
            </a:pPr>
            <a:r>
              <a:rPr lang="zh-CN" altLang="en-US" sz="1300" dirty="0">
                <a:solidFill>
                  <a:srgbClr val="808080"/>
                </a:solidFill>
                <a:latin typeface="微软雅黑" panose="020B0503020204020204" pitchFamily="34" charset="-122"/>
                <a:ea typeface="微软雅黑" panose="020B0503020204020204" pitchFamily="34" charset="-122"/>
              </a:rPr>
              <a:t>江苏远洋数据股份有限公司成立于</a:t>
            </a:r>
            <a:r>
              <a:rPr lang="en-US" altLang="zh-CN" sz="1300" dirty="0">
                <a:solidFill>
                  <a:srgbClr val="808080"/>
                </a:solidFill>
                <a:latin typeface="微软雅黑" panose="020B0503020204020204" pitchFamily="34" charset="-122"/>
                <a:ea typeface="微软雅黑" panose="020B0503020204020204" pitchFamily="34" charset="-122"/>
              </a:rPr>
              <a:t>1990</a:t>
            </a:r>
            <a:r>
              <a:rPr lang="zh-CN" altLang="en-US" sz="1300" dirty="0">
                <a:solidFill>
                  <a:srgbClr val="808080"/>
                </a:solidFill>
                <a:latin typeface="微软雅黑" panose="020B0503020204020204" pitchFamily="34" charset="-122"/>
                <a:ea typeface="微软雅黑" panose="020B0503020204020204" pitchFamily="34" charset="-122"/>
              </a:rPr>
              <a:t>年，企业位于花桥国际商务城服务外包基地，离上海虹桥机场</a:t>
            </a:r>
            <a:r>
              <a:rPr lang="en-US" altLang="zh-CN" sz="1300" dirty="0">
                <a:solidFill>
                  <a:srgbClr val="808080"/>
                </a:solidFill>
                <a:latin typeface="微软雅黑" panose="020B0503020204020204" pitchFamily="34" charset="-122"/>
                <a:ea typeface="微软雅黑" panose="020B0503020204020204" pitchFamily="34" charset="-122"/>
              </a:rPr>
              <a:t>25</a:t>
            </a:r>
            <a:r>
              <a:rPr lang="zh-CN" altLang="en-US" sz="1300" dirty="0">
                <a:solidFill>
                  <a:srgbClr val="808080"/>
                </a:solidFill>
                <a:latin typeface="微软雅黑" panose="020B0503020204020204" pitchFamily="34" charset="-122"/>
                <a:ea typeface="微软雅黑" panose="020B0503020204020204" pitchFamily="34" charset="-122"/>
              </a:rPr>
              <a:t>公里；离苏州</a:t>
            </a:r>
            <a:r>
              <a:rPr lang="en-US" altLang="zh-CN" sz="1300" dirty="0">
                <a:solidFill>
                  <a:srgbClr val="808080"/>
                </a:solidFill>
                <a:latin typeface="微软雅黑" panose="020B0503020204020204" pitchFamily="34" charset="-122"/>
                <a:ea typeface="微软雅黑" panose="020B0503020204020204" pitchFamily="34" charset="-122"/>
              </a:rPr>
              <a:t>45</a:t>
            </a:r>
            <a:r>
              <a:rPr lang="zh-CN" altLang="en-US" sz="1300" dirty="0">
                <a:solidFill>
                  <a:srgbClr val="808080"/>
                </a:solidFill>
                <a:latin typeface="微软雅黑" panose="020B0503020204020204" pitchFamily="34" charset="-122"/>
                <a:ea typeface="微软雅黑" panose="020B0503020204020204" pitchFamily="34" charset="-122"/>
              </a:rPr>
              <a:t>公里；交通便利。公司注册资本</a:t>
            </a:r>
            <a:r>
              <a:rPr lang="en-US" altLang="zh-CN" sz="1300" dirty="0">
                <a:solidFill>
                  <a:srgbClr val="808080"/>
                </a:solidFill>
                <a:latin typeface="微软雅黑" panose="020B0503020204020204" pitchFamily="34" charset="-122"/>
                <a:ea typeface="微软雅黑" panose="020B0503020204020204" pitchFamily="34" charset="-122"/>
              </a:rPr>
              <a:t>12477.5196 </a:t>
            </a:r>
            <a:r>
              <a:rPr lang="zh-CN" altLang="en-US" sz="1300" dirty="0">
                <a:solidFill>
                  <a:srgbClr val="808080"/>
                </a:solidFill>
                <a:latin typeface="微软雅黑" panose="020B0503020204020204" pitchFamily="34" charset="-122"/>
                <a:ea typeface="微软雅黑" panose="020B0503020204020204" pitchFamily="34" charset="-122"/>
              </a:rPr>
              <a:t>万元人民币，占地 </a:t>
            </a:r>
            <a:r>
              <a:rPr lang="en-US" altLang="zh-CN" sz="1300" dirty="0">
                <a:solidFill>
                  <a:srgbClr val="808080"/>
                </a:solidFill>
                <a:latin typeface="微软雅黑" panose="020B0503020204020204" pitchFamily="34" charset="-122"/>
                <a:ea typeface="微软雅黑" panose="020B0503020204020204" pitchFamily="34" charset="-122"/>
              </a:rPr>
              <a:t>150  </a:t>
            </a:r>
            <a:r>
              <a:rPr lang="zh-CN" altLang="en-US" sz="1300" dirty="0">
                <a:solidFill>
                  <a:srgbClr val="808080"/>
                </a:solidFill>
                <a:latin typeface="微软雅黑" panose="020B0503020204020204" pitchFamily="34" charset="-122"/>
                <a:ea typeface="微软雅黑" panose="020B0503020204020204" pitchFamily="34" charset="-122"/>
              </a:rPr>
              <a:t>亩，总建筑面积</a:t>
            </a:r>
            <a:r>
              <a:rPr lang="en-US" altLang="zh-CN" sz="1300" dirty="0">
                <a:solidFill>
                  <a:srgbClr val="808080"/>
                </a:solidFill>
                <a:latin typeface="微软雅黑" panose="020B0503020204020204" pitchFamily="34" charset="-122"/>
                <a:ea typeface="微软雅黑" panose="020B0503020204020204" pitchFamily="34" charset="-122"/>
              </a:rPr>
              <a:t>20</a:t>
            </a:r>
            <a:r>
              <a:rPr lang="zh-CN" altLang="en-US" sz="1300" dirty="0">
                <a:solidFill>
                  <a:srgbClr val="808080"/>
                </a:solidFill>
                <a:latin typeface="微软雅黑" panose="020B0503020204020204" pitchFamily="34" charset="-122"/>
                <a:ea typeface="微软雅黑" panose="020B0503020204020204" pitchFamily="34" charset="-122"/>
              </a:rPr>
              <a:t>万平方米。 </a:t>
            </a:r>
            <a:endParaRPr lang="zh-CN" altLang="en-US" sz="1300" dirty="0">
              <a:solidFill>
                <a:srgbClr val="808080"/>
              </a:solidFill>
              <a:latin typeface="微软雅黑" panose="020B0503020204020204" pitchFamily="34" charset="-122"/>
              <a:ea typeface="微软雅黑" panose="020B0503020204020204" pitchFamily="34" charset="-122"/>
            </a:endParaRPr>
          </a:p>
          <a:p>
            <a:pPr algn="just">
              <a:lnSpc>
                <a:spcPct val="200000"/>
              </a:lnSpc>
            </a:pPr>
            <a:r>
              <a:rPr lang="zh-CN" altLang="en-US" sz="1300" dirty="0">
                <a:solidFill>
                  <a:srgbClr val="808080"/>
                </a:solidFill>
                <a:latin typeface="微软雅黑" panose="020B0503020204020204" pitchFamily="34" charset="-122"/>
                <a:ea typeface="微软雅黑" panose="020B0503020204020204" pitchFamily="34" charset="-122"/>
              </a:rPr>
              <a:t>主营业务：以大数据营销为主体，利用服务外包平台，开展广告代理、电子商务、保险代理、互联网金融等业务。</a:t>
            </a:r>
            <a:endParaRPr lang="zh-CN" altLang="en-US" sz="1300" dirty="0">
              <a:solidFill>
                <a:srgbClr val="808080"/>
              </a:solidFill>
              <a:latin typeface="微软雅黑" panose="020B0503020204020204" pitchFamily="34" charset="-122"/>
              <a:ea typeface="微软雅黑" panose="020B0503020204020204" pitchFamily="34" charset="-122"/>
            </a:endParaRPr>
          </a:p>
          <a:p>
            <a:endParaRPr lang="zh-CN" altLang="en-US" dirty="0">
              <a:latin typeface="Franklin Gothic Book" panose="020B0503020102020204" charset="0"/>
              <a:ea typeface="黑体" panose="02010609060101010101" charset="-122"/>
            </a:endParaRPr>
          </a:p>
        </p:txBody>
      </p:sp>
      <p:grpSp>
        <p:nvGrpSpPr>
          <p:cNvPr id="13315" name="组合 9"/>
          <p:cNvGrpSpPr/>
          <p:nvPr/>
        </p:nvGrpSpPr>
        <p:grpSpPr>
          <a:xfrm flipH="1">
            <a:off x="647700" y="377825"/>
            <a:ext cx="458788" cy="360363"/>
            <a:chOff x="4321499" y="-94107"/>
            <a:chExt cx="1738584" cy="1364552"/>
          </a:xfrm>
        </p:grpSpPr>
        <p:sp>
          <p:nvSpPr>
            <p:cNvPr id="11" name="等腰三角形 10"/>
            <p:cNvSpPr/>
            <p:nvPr/>
          </p:nvSpPr>
          <p:spPr>
            <a:xfrm rot="16200000">
              <a:off x="4227109" y="281"/>
              <a:ext cx="1364552" cy="1175773"/>
            </a:xfrm>
            <a:prstGeom prst="triangl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12" name="等腰三角形 11"/>
            <p:cNvSpPr/>
            <p:nvPr/>
          </p:nvSpPr>
          <p:spPr>
            <a:xfrm rot="16200000">
              <a:off x="4789919" y="281"/>
              <a:ext cx="1364552" cy="1175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solidFill>
                  <a:srgbClr val="1B676F"/>
                </a:solidFill>
              </a:endParaRPr>
            </a:p>
          </p:txBody>
        </p:sp>
      </p:grpSp>
      <p:cxnSp>
        <p:nvCxnSpPr>
          <p:cNvPr id="14" name="直接连接符 13"/>
          <p:cNvCxnSpPr/>
          <p:nvPr/>
        </p:nvCxnSpPr>
        <p:spPr>
          <a:xfrm>
            <a:off x="647700" y="809625"/>
            <a:ext cx="84963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5400000">
            <a:off x="3966704" y="2459968"/>
            <a:ext cx="1065356" cy="646331"/>
          </a:xfrm>
          <a:prstGeom prst="rect">
            <a:avLst/>
          </a:prstGeom>
          <a:noFill/>
        </p:spPr>
        <p:txBody>
          <a:bodyPr wrap="none" rtlCol="0">
            <a:spAutoFit/>
          </a:bodyPr>
          <a:lstStyle/>
          <a:p>
            <a:pPr fontAlgn="auto"/>
            <a:r>
              <a:rPr lang="en-US" altLang="zh-CN" noProof="1">
                <a:solidFill>
                  <a:schemeClr val="bg1">
                    <a:alpha val="17000"/>
                  </a:schemeClr>
                </a:solidFill>
                <a:latin typeface="Impact" panose="020B0806030902050204" pitchFamily="34" charset="0"/>
                <a:ea typeface="+mn-ea"/>
                <a:cs typeface="+mn-cs"/>
              </a:rPr>
              <a:t>COMPANY</a:t>
            </a:r>
            <a:endParaRPr lang="en-US" altLang="zh-CN" noProof="1">
              <a:solidFill>
                <a:schemeClr val="bg1">
                  <a:alpha val="17000"/>
                </a:schemeClr>
              </a:solidFill>
              <a:latin typeface="Impact" panose="020B0806030902050204" pitchFamily="34" charset="0"/>
            </a:endParaRPr>
          </a:p>
          <a:p>
            <a:pPr fontAlgn="auto"/>
            <a:r>
              <a:rPr lang="en-US" altLang="zh-CN" noProof="1">
                <a:solidFill>
                  <a:schemeClr val="bg1">
                    <a:alpha val="17000"/>
                  </a:schemeClr>
                </a:solidFill>
                <a:latin typeface="Impact" panose="020B0806030902050204" pitchFamily="34" charset="0"/>
                <a:ea typeface="+mn-ea"/>
                <a:cs typeface="+mn-cs"/>
              </a:rPr>
              <a:t>PROFILE</a:t>
            </a:r>
            <a:endParaRPr lang="zh-CN" altLang="en-US" noProof="1">
              <a:solidFill>
                <a:schemeClr val="bg1">
                  <a:alpha val="17000"/>
                </a:schemeClr>
              </a:solidFill>
              <a:latin typeface="Impact" panose="020B0806030902050204" pitchFamily="34" charset="0"/>
            </a:endParaRPr>
          </a:p>
        </p:txBody>
      </p:sp>
      <p:pic>
        <p:nvPicPr>
          <p:cNvPr id="13320" name="图片 16"/>
          <p:cNvPicPr>
            <a:picLocks noChangeAspect="1"/>
          </p:cNvPicPr>
          <p:nvPr/>
        </p:nvPicPr>
        <p:blipFill>
          <a:blip r:embed="rId1"/>
          <a:stretch>
            <a:fillRect/>
          </a:stretch>
        </p:blipFill>
        <p:spPr>
          <a:xfrm>
            <a:off x="8307388" y="369888"/>
            <a:ext cx="833437" cy="368300"/>
          </a:xfrm>
          <a:prstGeom prst="rect">
            <a:avLst/>
          </a:prstGeom>
          <a:noFill/>
          <a:ln w="9525">
            <a:noFill/>
          </a:ln>
        </p:spPr>
      </p:pic>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24" y="990541"/>
            <a:ext cx="5328592" cy="3768218"/>
          </a:xfrm>
          <a:prstGeom prst="rect">
            <a:avLst/>
          </a:prstGeom>
          <a:ln>
            <a:noFill/>
          </a:ln>
          <a:effectLst>
            <a:softEdge rad="112500"/>
          </a:effectLst>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034" y="990542"/>
            <a:ext cx="3105362" cy="2196016"/>
          </a:xfrm>
          <a:prstGeom prst="rect">
            <a:avLst/>
          </a:prstGeom>
          <a:ln>
            <a:noFill/>
          </a:ln>
          <a:effectLst>
            <a:softEdge rad="112500"/>
          </a:effectLst>
        </p:spPr>
      </p:pic>
      <p:sp>
        <p:nvSpPr>
          <p:cNvPr id="13" name="对话气泡: 圆角矩形 12"/>
          <p:cNvSpPr/>
          <p:nvPr/>
        </p:nvSpPr>
        <p:spPr>
          <a:xfrm>
            <a:off x="7513638" y="3367088"/>
            <a:ext cx="1655763" cy="395288"/>
          </a:xfrm>
          <a:prstGeom prst="wedgeRoundRectCallout">
            <a:avLst>
              <a:gd name="adj1" fmla="val -30149"/>
              <a:gd name="adj2" fmla="val -10429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r>
              <a:rPr lang="zh-CN" altLang="en-US" strike="noStrike" noProof="1"/>
              <a:t>皮埃蒙特仓储</a:t>
            </a:r>
            <a:endParaRPr lang="zh-CN" altLang="en-US" strike="noStrike" noProof="1"/>
          </a:p>
        </p:txBody>
      </p:sp>
    </p:spTree>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标题 1"/>
          <p:cNvSpPr>
            <a:spLocks noGrp="1"/>
          </p:cNvSpPr>
          <p:nvPr>
            <p:ph type="title"/>
          </p:nvPr>
        </p:nvSpPr>
        <p:spPr>
          <a:xfrm>
            <a:off x="1131888" y="0"/>
            <a:ext cx="7051696" cy="879475"/>
          </a:xfrm>
        </p:spPr>
        <p:txBody>
          <a:bodyPr vert="horz" lIns="91440" tIns="45720" rIns="91440" bIns="45720" anchor="ctr"/>
          <a:lstStyle/>
          <a:p>
            <a:r>
              <a:rPr lang="zh-CN" sz="2400" dirty="0" smtClean="0">
                <a:latin typeface="微软雅黑" panose="020B0503020204020204" pitchFamily="34" charset="-122"/>
                <a:ea typeface="微软雅黑" panose="020B0503020204020204" pitchFamily="34" charset="-122"/>
              </a:rPr>
              <a:t>地理位置</a:t>
            </a:r>
            <a:r>
              <a:rPr sz="2400" dirty="0" smtClean="0">
                <a:latin typeface="微软雅黑" panose="020B0503020204020204" pitchFamily="34" charset="-122"/>
                <a:ea typeface="微软雅黑" panose="020B0503020204020204" pitchFamily="34" charset="-122"/>
              </a:rPr>
              <a:t>：</a:t>
            </a:r>
            <a:r>
              <a:rPr dirty="0" smtClean="0">
                <a:latin typeface="微软雅黑" panose="020B0503020204020204" pitchFamily="34" charset="-122"/>
                <a:ea typeface="微软雅黑" panose="020B0503020204020204" pitchFamily="34" charset="-122"/>
              </a:rPr>
              <a:t>公司位于苏州与上海的交汇处，紧靠上海，可乘地铁</a:t>
            </a:r>
            <a:r>
              <a:rPr lang="en-US" altLang="zh-CN" dirty="0" smtClean="0">
                <a:latin typeface="微软雅黑" panose="020B0503020204020204" pitchFamily="34" charset="-122"/>
                <a:ea typeface="微软雅黑" panose="020B0503020204020204" pitchFamily="34" charset="-122"/>
              </a:rPr>
              <a:t>11</a:t>
            </a:r>
            <a:r>
              <a:rPr dirty="0" smtClean="0">
                <a:latin typeface="微软雅黑" panose="020B0503020204020204" pitchFamily="34" charset="-122"/>
                <a:ea typeface="微软雅黑" panose="020B0503020204020204" pitchFamily="34" charset="-122"/>
              </a:rPr>
              <a:t>号线直达上海市区，俗称“江苏东大门”“上海后花园”</a:t>
            </a:r>
            <a:endParaRPr lang="zh-CN" altLang="en-US" dirty="0">
              <a:latin typeface="微软雅黑" panose="020B0503020204020204" pitchFamily="34" charset="-122"/>
              <a:ea typeface="微软雅黑" panose="020B0503020204020204" pitchFamily="34" charset="-122"/>
            </a:endParaRPr>
          </a:p>
        </p:txBody>
      </p:sp>
      <p:pic>
        <p:nvPicPr>
          <p:cNvPr id="16386" name="内容占位符 3"/>
          <p:cNvPicPr>
            <a:picLocks noGrp="1" noChangeAspect="1"/>
          </p:cNvPicPr>
          <p:nvPr>
            <p:ph idx="1"/>
          </p:nvPr>
        </p:nvPicPr>
        <p:blipFill>
          <a:blip r:embed="rId1"/>
          <a:srcRect r="3217"/>
          <a:stretch>
            <a:fillRect/>
          </a:stretch>
        </p:blipFill>
        <p:spPr>
          <a:xfrm>
            <a:off x="504825" y="879475"/>
            <a:ext cx="8999538" cy="5041900"/>
          </a:xfrm>
        </p:spPr>
      </p:pic>
      <p:sp>
        <p:nvSpPr>
          <p:cNvPr id="4" name="五角星 3"/>
          <p:cNvSpPr/>
          <p:nvPr/>
        </p:nvSpPr>
        <p:spPr>
          <a:xfrm>
            <a:off x="2968610" y="2973385"/>
            <a:ext cx="428628" cy="500066"/>
          </a:xfrm>
          <a:prstGeom prst="star5">
            <a:avLst/>
          </a:prstGeom>
          <a:solidFill>
            <a:srgbClr val="FF0000"/>
          </a:solidFill>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 name="椭圆形标注 4"/>
          <p:cNvSpPr/>
          <p:nvPr/>
        </p:nvSpPr>
        <p:spPr>
          <a:xfrm rot="4712479">
            <a:off x="5673935" y="615704"/>
            <a:ext cx="710511" cy="1386676"/>
          </a:xfrm>
          <a:prstGeom prst="wedgeEllipseCallout">
            <a:avLst>
              <a:gd name="adj1" fmla="val 23984"/>
              <a:gd name="adj2" fmla="val -107231"/>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dirty="0" smtClean="0">
                <a:solidFill>
                  <a:schemeClr val="tx1"/>
                </a:solidFill>
              </a:rPr>
              <a:t>花桥</a:t>
            </a:r>
            <a:endParaRPr lang="en-US" altLang="zh-CN" dirty="0" smtClean="0">
              <a:solidFill>
                <a:schemeClr val="tx1"/>
              </a:solidFill>
            </a:endParaRPr>
          </a:p>
          <a:p>
            <a:pPr algn="ctr"/>
            <a:r>
              <a:rPr lang="en-US" altLang="zh-CN" dirty="0" smtClean="0">
                <a:solidFill>
                  <a:schemeClr val="tx1"/>
                </a:solidFill>
              </a:rPr>
              <a:t>11</a:t>
            </a:r>
            <a:r>
              <a:rPr lang="zh-CN" altLang="en-US" dirty="0" smtClean="0">
                <a:solidFill>
                  <a:schemeClr val="tx1"/>
                </a:solidFill>
              </a:rPr>
              <a:t>号线</a:t>
            </a:r>
            <a:endParaRPr lang="zh-CN" altLang="en-US" dirty="0">
              <a:solidFill>
                <a:schemeClr val="tx1"/>
              </a:solidFill>
            </a:endParaRPr>
          </a:p>
        </p:txBody>
      </p:sp>
      <p:sp>
        <p:nvSpPr>
          <p:cNvPr id="6" name="椭圆形标注 5"/>
          <p:cNvSpPr/>
          <p:nvPr/>
        </p:nvSpPr>
        <p:spPr>
          <a:xfrm rot="3822416">
            <a:off x="230339" y="5602600"/>
            <a:ext cx="748318" cy="879464"/>
          </a:xfrm>
          <a:prstGeom prst="wedgeEllipseCallout">
            <a:avLst>
              <a:gd name="adj1" fmla="val 23984"/>
              <a:gd name="adj2" fmla="val -107231"/>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dirty="0" smtClean="0">
                <a:solidFill>
                  <a:schemeClr val="tx1"/>
                </a:solidFill>
              </a:rPr>
              <a:t>周庄</a:t>
            </a:r>
            <a:endParaRPr lang="en-US" altLang="zh-CN" dirty="0" smtClean="0">
              <a:solidFill>
                <a:schemeClr val="tx1"/>
              </a:solidFill>
            </a:endParaRPr>
          </a:p>
          <a:p>
            <a:pPr algn="ctr"/>
            <a:r>
              <a:rPr lang="zh-CN" altLang="en-US" dirty="0" smtClean="0">
                <a:solidFill>
                  <a:schemeClr val="tx1"/>
                </a:solidFill>
              </a:rPr>
              <a:t>锦溪</a:t>
            </a:r>
            <a:endParaRPr lang="zh-CN" altLang="en-US" dirty="0">
              <a:solidFill>
                <a:schemeClr val="tx1"/>
              </a:solidFill>
            </a:endParaRPr>
          </a:p>
        </p:txBody>
      </p:sp>
      <p:sp>
        <p:nvSpPr>
          <p:cNvPr id="7" name="椭圆形标注 6"/>
          <p:cNvSpPr/>
          <p:nvPr/>
        </p:nvSpPr>
        <p:spPr>
          <a:xfrm rot="5400000">
            <a:off x="587023" y="904334"/>
            <a:ext cx="567464" cy="731861"/>
          </a:xfrm>
          <a:prstGeom prst="wedgeEllipseCallout">
            <a:avLst>
              <a:gd name="adj1" fmla="val 18428"/>
              <a:gd name="adj2" fmla="val -53377"/>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dirty="0" smtClean="0">
                <a:solidFill>
                  <a:schemeClr val="tx1"/>
                </a:solidFill>
              </a:rPr>
              <a:t>陆家</a:t>
            </a:r>
            <a:endParaRPr lang="zh-CN" altLang="en-US" dirty="0">
              <a:solidFill>
                <a:schemeClr val="tx1"/>
              </a:solidFill>
            </a:endParaRPr>
          </a:p>
        </p:txBody>
      </p:sp>
      <p:sp>
        <p:nvSpPr>
          <p:cNvPr id="8" name="椭圆形标注 7"/>
          <p:cNvSpPr/>
          <p:nvPr/>
        </p:nvSpPr>
        <p:spPr>
          <a:xfrm rot="5400000">
            <a:off x="2137989" y="4895791"/>
            <a:ext cx="567464" cy="665150"/>
          </a:xfrm>
          <a:prstGeom prst="wedgeEllipseCallout">
            <a:avLst>
              <a:gd name="adj1" fmla="val 21206"/>
              <a:gd name="adj2" fmla="val -5745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CN" altLang="en-US" dirty="0" smtClean="0">
                <a:solidFill>
                  <a:schemeClr val="tx1"/>
                </a:solidFill>
              </a:rPr>
              <a:t>千灯</a:t>
            </a:r>
            <a:endParaRPr lang="zh-CN" altLang="en-US" dirty="0">
              <a:solidFill>
                <a:schemeClr val="tx1"/>
              </a:solidFill>
            </a:endParaRPr>
          </a:p>
        </p:txBody>
      </p:sp>
      <p:pic>
        <p:nvPicPr>
          <p:cNvPr id="9" name="图片 8" descr="u=250374513,92422025&amp;fm=26&amp;gp=0.jpg"/>
          <p:cNvPicPr>
            <a:picLocks noChangeAspect="1"/>
          </p:cNvPicPr>
          <p:nvPr/>
        </p:nvPicPr>
        <p:blipFill>
          <a:blip r:embed="rId2"/>
          <a:stretch>
            <a:fillRect/>
          </a:stretch>
        </p:blipFill>
        <p:spPr>
          <a:xfrm>
            <a:off x="6779285" y="1794957"/>
            <a:ext cx="3301340" cy="27955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3"/>
          <p:cNvSpPr txBox="1"/>
          <p:nvPr/>
        </p:nvSpPr>
        <p:spPr>
          <a:xfrm>
            <a:off x="1123950" y="330200"/>
            <a:ext cx="1416050" cy="461963"/>
          </a:xfrm>
          <a:prstGeom prst="rect">
            <a:avLst/>
          </a:prstGeom>
          <a:noFill/>
          <a:ln w="9525">
            <a:noFill/>
          </a:ln>
        </p:spPr>
        <p:txBody>
          <a:bodyPr wrap="none" anchor="t">
            <a:spAutoFit/>
          </a:bodyPr>
          <a:lstStyle/>
          <a:p>
            <a:r>
              <a:rPr lang="zh-CN" altLang="en-US" sz="2400" dirty="0">
                <a:solidFill>
                  <a:srgbClr val="1D85C5"/>
                </a:solidFill>
                <a:latin typeface="微软雅黑" panose="020B0503020204020204" pitchFamily="34" charset="-122"/>
                <a:ea typeface="微软雅黑" panose="020B0503020204020204" pitchFamily="34" charset="-122"/>
              </a:rPr>
              <a:t>发展历程</a:t>
            </a:r>
            <a:endParaRPr lang="zh-CN" altLang="en-US" sz="2400" dirty="0">
              <a:solidFill>
                <a:srgbClr val="1D85C5"/>
              </a:solidFill>
              <a:latin typeface="微软雅黑" panose="020B0503020204020204" pitchFamily="34" charset="-122"/>
              <a:ea typeface="微软雅黑" panose="020B0503020204020204" pitchFamily="34" charset="-122"/>
            </a:endParaRPr>
          </a:p>
        </p:txBody>
      </p:sp>
      <p:grpSp>
        <p:nvGrpSpPr>
          <p:cNvPr id="17410" name="组合 9"/>
          <p:cNvGrpSpPr/>
          <p:nvPr/>
        </p:nvGrpSpPr>
        <p:grpSpPr>
          <a:xfrm flipH="1">
            <a:off x="647700" y="377825"/>
            <a:ext cx="458788" cy="360363"/>
            <a:chOff x="4321499" y="-94107"/>
            <a:chExt cx="1738584" cy="1364552"/>
          </a:xfrm>
        </p:grpSpPr>
        <p:sp>
          <p:nvSpPr>
            <p:cNvPr id="11" name="等腰三角形 10"/>
            <p:cNvSpPr/>
            <p:nvPr/>
          </p:nvSpPr>
          <p:spPr>
            <a:xfrm rot="16200000">
              <a:off x="4227109" y="281"/>
              <a:ext cx="1364552" cy="1175773"/>
            </a:xfrm>
            <a:prstGeom prst="triangl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12" name="等腰三角形 11"/>
            <p:cNvSpPr/>
            <p:nvPr/>
          </p:nvSpPr>
          <p:spPr>
            <a:xfrm rot="16200000">
              <a:off x="4789919" y="281"/>
              <a:ext cx="1364552" cy="1175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solidFill>
                  <a:srgbClr val="1B676F"/>
                </a:solidFill>
              </a:endParaRPr>
            </a:p>
          </p:txBody>
        </p:sp>
      </p:grpSp>
      <p:cxnSp>
        <p:nvCxnSpPr>
          <p:cNvPr id="14" name="直接连接符 13"/>
          <p:cNvCxnSpPr/>
          <p:nvPr/>
        </p:nvCxnSpPr>
        <p:spPr>
          <a:xfrm>
            <a:off x="647700" y="809625"/>
            <a:ext cx="84963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414" name="图片 16"/>
          <p:cNvPicPr>
            <a:picLocks noChangeAspect="1"/>
          </p:cNvPicPr>
          <p:nvPr/>
        </p:nvPicPr>
        <p:blipFill>
          <a:blip r:embed="rId1"/>
          <a:stretch>
            <a:fillRect/>
          </a:stretch>
        </p:blipFill>
        <p:spPr>
          <a:xfrm>
            <a:off x="8307388" y="369888"/>
            <a:ext cx="833437" cy="368300"/>
          </a:xfrm>
          <a:prstGeom prst="rect">
            <a:avLst/>
          </a:prstGeom>
          <a:noFill/>
          <a:ln w="9525">
            <a:noFill/>
          </a:ln>
        </p:spPr>
      </p:pic>
      <p:grpSp>
        <p:nvGrpSpPr>
          <p:cNvPr id="17415" name="组合 90"/>
          <p:cNvGrpSpPr/>
          <p:nvPr/>
        </p:nvGrpSpPr>
        <p:grpSpPr>
          <a:xfrm>
            <a:off x="644525" y="1544638"/>
            <a:ext cx="7999413" cy="4764087"/>
            <a:chOff x="683418" y="1663780"/>
            <a:chExt cx="7297739" cy="4471004"/>
          </a:xfrm>
        </p:grpSpPr>
        <p:sp>
          <p:nvSpPr>
            <p:cNvPr id="16" name="TextBox 15"/>
            <p:cNvSpPr txBox="1"/>
            <p:nvPr/>
          </p:nvSpPr>
          <p:spPr>
            <a:xfrm rot="5400000">
              <a:off x="3966704" y="2459968"/>
              <a:ext cx="1065356" cy="646331"/>
            </a:xfrm>
            <a:prstGeom prst="rect">
              <a:avLst/>
            </a:prstGeom>
            <a:noFill/>
          </p:spPr>
          <p:txBody>
            <a:bodyPr wrap="none" rtlCol="0">
              <a:spAutoFit/>
            </a:bodyPr>
            <a:lstStyle/>
            <a:p>
              <a:pPr fontAlgn="auto"/>
              <a:r>
                <a:rPr lang="en-US" altLang="zh-CN" noProof="1">
                  <a:solidFill>
                    <a:schemeClr val="bg1">
                      <a:alpha val="17000"/>
                    </a:schemeClr>
                  </a:solidFill>
                  <a:latin typeface="Impact" panose="020B0806030902050204" pitchFamily="34" charset="0"/>
                  <a:ea typeface="+mn-ea"/>
                  <a:cs typeface="+mn-cs"/>
                </a:rPr>
                <a:t>COMPANY</a:t>
              </a:r>
              <a:endParaRPr lang="en-US" altLang="zh-CN" noProof="1">
                <a:solidFill>
                  <a:schemeClr val="bg1">
                    <a:alpha val="17000"/>
                  </a:schemeClr>
                </a:solidFill>
                <a:latin typeface="Impact" panose="020B0806030902050204" pitchFamily="34" charset="0"/>
              </a:endParaRPr>
            </a:p>
            <a:p>
              <a:pPr fontAlgn="auto"/>
              <a:r>
                <a:rPr lang="en-US" altLang="zh-CN" noProof="1">
                  <a:solidFill>
                    <a:schemeClr val="bg1">
                      <a:alpha val="17000"/>
                    </a:schemeClr>
                  </a:solidFill>
                  <a:latin typeface="Impact" panose="020B0806030902050204" pitchFamily="34" charset="0"/>
                  <a:ea typeface="+mn-ea"/>
                  <a:cs typeface="+mn-cs"/>
                </a:rPr>
                <a:t>PROFILE</a:t>
              </a:r>
              <a:endParaRPr lang="zh-CN" altLang="en-US" noProof="1">
                <a:solidFill>
                  <a:schemeClr val="bg1">
                    <a:alpha val="17000"/>
                  </a:schemeClr>
                </a:solidFill>
                <a:latin typeface="Impact" panose="020B0806030902050204" pitchFamily="34" charset="0"/>
              </a:endParaRPr>
            </a:p>
          </p:txBody>
        </p:sp>
        <p:sp>
          <p:nvSpPr>
            <p:cNvPr id="17417" name="AutoShape 13"/>
            <p:cNvSpPr/>
            <p:nvPr/>
          </p:nvSpPr>
          <p:spPr>
            <a:xfrm rot="10800000">
              <a:off x="683418" y="4122427"/>
              <a:ext cx="5618163" cy="153987"/>
            </a:xfrm>
            <a:custGeom>
              <a:avLst/>
              <a:gdLst/>
              <a:ahLst/>
              <a:cxnLst>
                <a:cxn ang="0">
                  <a:pos x="0" y="3913094"/>
                </a:cxn>
                <a:cxn ang="0">
                  <a:pos x="0" y="7826189"/>
                </a:cxn>
                <a:cxn ang="0">
                  <a:pos x="0" y="3913094"/>
                </a:cxn>
                <a:cxn ang="0">
                  <a:pos x="0" y="0"/>
                </a:cxn>
              </a:cxnLst>
              <a:rect l="0" t="0" r="0" b="0"/>
              <a:pathLst>
                <a:path w="21600" h="21600">
                  <a:moveTo>
                    <a:pt x="0" y="0"/>
                  </a:moveTo>
                  <a:lnTo>
                    <a:pt x="0" y="21600"/>
                  </a:lnTo>
                  <a:lnTo>
                    <a:pt x="21600" y="21600"/>
                  </a:lnTo>
                  <a:lnTo>
                    <a:pt x="21600" y="0"/>
                  </a:lnTo>
                  <a:lnTo>
                    <a:pt x="0" y="0"/>
                  </a:lnTo>
                  <a:close/>
                </a:path>
              </a:pathLst>
            </a:custGeom>
            <a:gradFill rotWithShape="1">
              <a:gsLst>
                <a:gs pos="0">
                  <a:srgbClr val="FFFFFF"/>
                </a:gs>
                <a:gs pos="100000">
                  <a:srgbClr val="EAEAEA"/>
                </a:gs>
              </a:gsLst>
              <a:lin ang="5400000" scaled="1"/>
              <a:tileRect/>
            </a:gradFill>
            <a:ln w="9525">
              <a:noFill/>
            </a:ln>
          </p:spPr>
          <p:txBody>
            <a:bodyPr/>
            <a:lstStyle/>
            <a:p>
              <a:endParaRPr lang="zh-CN" altLang="en-US"/>
            </a:p>
          </p:txBody>
        </p:sp>
        <p:sp>
          <p:nvSpPr>
            <p:cNvPr id="17418" name="AutoShape 7"/>
            <p:cNvSpPr/>
            <p:nvPr/>
          </p:nvSpPr>
          <p:spPr>
            <a:xfrm>
              <a:off x="683418" y="3187699"/>
              <a:ext cx="6071406" cy="909328"/>
            </a:xfrm>
            <a:prstGeom prst="homePlate">
              <a:avLst>
                <a:gd name="adj" fmla="val 39999"/>
              </a:avLst>
            </a:prstGeom>
            <a:gradFill rotWithShape="1">
              <a:gsLst>
                <a:gs pos="0">
                  <a:srgbClr val="FAFAFA"/>
                </a:gs>
                <a:gs pos="100000">
                  <a:srgbClr val="EAEAEA"/>
                </a:gs>
              </a:gsLst>
              <a:lin ang="5400000" scaled="1"/>
              <a:tileRect/>
            </a:gradFill>
            <a:ln w="9525" cap="flat" cmpd="sng">
              <a:solidFill>
                <a:srgbClr val="EAEAEA"/>
              </a:solidFill>
              <a:prstDash val="solid"/>
              <a:miter/>
              <a:headEnd type="none" w="med" len="med"/>
              <a:tailEnd type="none" w="med" len="med"/>
            </a:ln>
          </p:spPr>
          <p:txBody>
            <a:bodyPr wrap="none" anchor="ctr"/>
            <a:lstStyle/>
            <a:p>
              <a:pPr marL="357505" indent="-357505">
                <a:lnSpc>
                  <a:spcPct val="120000"/>
                </a:lnSpc>
              </a:pPr>
              <a:endParaRPr lang="zh-CN" altLang="en-US" sz="1200" dirty="0">
                <a:solidFill>
                  <a:srgbClr val="646464"/>
                </a:solidFill>
                <a:latin typeface="Franklin Gothic Book" panose="020B0503020102020204" charset="0"/>
                <a:ea typeface="微软雅黑" panose="020B0503020204020204" pitchFamily="34" charset="-122"/>
              </a:endParaRPr>
            </a:p>
          </p:txBody>
        </p:sp>
        <p:grpSp>
          <p:nvGrpSpPr>
            <p:cNvPr id="17419" name="组合 20"/>
            <p:cNvGrpSpPr/>
            <p:nvPr/>
          </p:nvGrpSpPr>
          <p:grpSpPr>
            <a:xfrm>
              <a:off x="5067756" y="3173703"/>
              <a:ext cx="505070" cy="1095091"/>
              <a:chOff x="5075878" y="1772364"/>
              <a:chExt cx="653445" cy="1096182"/>
            </a:xfrm>
          </p:grpSpPr>
          <p:sp>
            <p:nvSpPr>
              <p:cNvPr id="17420" name="AutoShape 8"/>
              <p:cNvSpPr/>
              <p:nvPr/>
            </p:nvSpPr>
            <p:spPr>
              <a:xfrm>
                <a:off x="5076314" y="1771762"/>
                <a:ext cx="653128" cy="934380"/>
              </a:xfrm>
              <a:prstGeom prst="chevron">
                <a:avLst>
                  <a:gd name="adj" fmla="val 55462"/>
                </a:avLst>
              </a:prstGeom>
              <a:solidFill>
                <a:srgbClr val="0070C0"/>
              </a:solidFill>
              <a:ln w="9525" cap="flat" cmpd="sng">
                <a:solidFill>
                  <a:srgbClr val="FFFFFF"/>
                </a:solidFill>
                <a:prstDash val="solid"/>
                <a:miter/>
                <a:headEnd type="none" w="med" len="med"/>
                <a:tailEnd type="none" w="med" len="med"/>
              </a:ln>
            </p:spPr>
            <p:txBody>
              <a:bodyPr wrap="none" anchor="ctr"/>
              <a:lstStyle/>
              <a:p>
                <a:endParaRPr lang="zh-CN" altLang="en-US" dirty="0">
                  <a:solidFill>
                    <a:srgbClr val="000000"/>
                  </a:solidFill>
                  <a:latin typeface="Franklin Gothic Book" panose="020B0503020102020204" charset="0"/>
                  <a:ea typeface="微软雅黑" panose="020B0503020204020204" pitchFamily="34" charset="-122"/>
                </a:endParaRPr>
              </a:p>
            </p:txBody>
          </p:sp>
          <p:sp>
            <p:nvSpPr>
              <p:cNvPr id="17421" name="AutoShape 14"/>
              <p:cNvSpPr/>
              <p:nvPr/>
            </p:nvSpPr>
            <p:spPr>
              <a:xfrm>
                <a:off x="5082476" y="2714087"/>
                <a:ext cx="287541" cy="154141"/>
              </a:xfrm>
              <a:custGeom>
                <a:avLst/>
                <a:gdLst/>
                <a:ahLst/>
                <a:cxnLst>
                  <a:cxn ang="0">
                    <a:pos x="50883668" y="3917008"/>
                  </a:cxn>
                  <a:cxn ang="0">
                    <a:pos x="25441827" y="7834016"/>
                  </a:cxn>
                  <a:cxn ang="0">
                    <a:pos x="0" y="3917008"/>
                  </a:cxn>
                  <a:cxn ang="0">
                    <a:pos x="25441827"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a:p>
            </p:txBody>
          </p:sp>
        </p:grpSp>
        <p:grpSp>
          <p:nvGrpSpPr>
            <p:cNvPr id="17422" name="组合 21"/>
            <p:cNvGrpSpPr/>
            <p:nvPr/>
          </p:nvGrpSpPr>
          <p:grpSpPr>
            <a:xfrm>
              <a:off x="3831257" y="3173703"/>
              <a:ext cx="505070" cy="1095091"/>
              <a:chOff x="3753720" y="1772364"/>
              <a:chExt cx="653445" cy="1096182"/>
            </a:xfrm>
          </p:grpSpPr>
          <p:sp>
            <p:nvSpPr>
              <p:cNvPr id="17423" name="AutoShape 8"/>
              <p:cNvSpPr/>
              <p:nvPr/>
            </p:nvSpPr>
            <p:spPr>
              <a:xfrm>
                <a:off x="3753945" y="1771762"/>
                <a:ext cx="653128" cy="934380"/>
              </a:xfrm>
              <a:prstGeom prst="chevron">
                <a:avLst>
                  <a:gd name="adj" fmla="val 55462"/>
                </a:avLst>
              </a:prstGeom>
              <a:solidFill>
                <a:srgbClr val="0070C0"/>
              </a:solidFill>
              <a:ln w="9525" cap="flat" cmpd="sng">
                <a:solidFill>
                  <a:srgbClr val="FFFFFF"/>
                </a:solidFill>
                <a:prstDash val="solid"/>
                <a:miter/>
                <a:headEnd type="none" w="med" len="med"/>
                <a:tailEnd type="none" w="med" len="med"/>
              </a:ln>
            </p:spPr>
            <p:txBody>
              <a:bodyPr wrap="none" anchor="ctr"/>
              <a:lstStyle/>
              <a:p>
                <a:endParaRPr lang="zh-CN" altLang="en-US" dirty="0">
                  <a:solidFill>
                    <a:srgbClr val="000000"/>
                  </a:solidFill>
                  <a:latin typeface="Franklin Gothic Book" panose="020B0503020102020204" charset="0"/>
                  <a:ea typeface="微软雅黑" panose="020B0503020204020204" pitchFamily="34" charset="-122"/>
                </a:endParaRPr>
              </a:p>
            </p:txBody>
          </p:sp>
          <p:sp>
            <p:nvSpPr>
              <p:cNvPr id="17424" name="AutoShape 14"/>
              <p:cNvSpPr/>
              <p:nvPr/>
            </p:nvSpPr>
            <p:spPr>
              <a:xfrm>
                <a:off x="3760106" y="2714087"/>
                <a:ext cx="287541" cy="154141"/>
              </a:xfrm>
              <a:custGeom>
                <a:avLst/>
                <a:gdLst/>
                <a:ahLst/>
                <a:cxnLst>
                  <a:cxn ang="0">
                    <a:pos x="50883668" y="3917008"/>
                  </a:cxn>
                  <a:cxn ang="0">
                    <a:pos x="25441827" y="7834016"/>
                  </a:cxn>
                  <a:cxn ang="0">
                    <a:pos x="0" y="3917008"/>
                  </a:cxn>
                  <a:cxn ang="0">
                    <a:pos x="25441827"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a:p>
            </p:txBody>
          </p:sp>
        </p:grpSp>
        <p:grpSp>
          <p:nvGrpSpPr>
            <p:cNvPr id="17425" name="组合 22"/>
            <p:cNvGrpSpPr/>
            <p:nvPr/>
          </p:nvGrpSpPr>
          <p:grpSpPr>
            <a:xfrm>
              <a:off x="2593342" y="3173703"/>
              <a:ext cx="505069" cy="1091916"/>
              <a:chOff x="2555864" y="1772364"/>
              <a:chExt cx="653444" cy="1093004"/>
            </a:xfrm>
          </p:grpSpPr>
          <p:sp>
            <p:nvSpPr>
              <p:cNvPr id="17426" name="AutoShape 8"/>
              <p:cNvSpPr/>
              <p:nvPr/>
            </p:nvSpPr>
            <p:spPr>
              <a:xfrm>
                <a:off x="2555656" y="1771762"/>
                <a:ext cx="653128" cy="934380"/>
              </a:xfrm>
              <a:prstGeom prst="chevron">
                <a:avLst>
                  <a:gd name="adj" fmla="val 55462"/>
                </a:avLst>
              </a:prstGeom>
              <a:solidFill>
                <a:srgbClr val="0070C0"/>
              </a:solidFill>
              <a:ln w="9525" cap="flat" cmpd="sng">
                <a:solidFill>
                  <a:srgbClr val="FFFFFF"/>
                </a:solidFill>
                <a:prstDash val="solid"/>
                <a:miter/>
                <a:headEnd type="none" w="med" len="med"/>
                <a:tailEnd type="none" w="med" len="med"/>
              </a:ln>
            </p:spPr>
            <p:txBody>
              <a:bodyPr wrap="none" anchor="ctr"/>
              <a:lstStyle/>
              <a:p>
                <a:endParaRPr lang="zh-CN" altLang="en-US" dirty="0">
                  <a:solidFill>
                    <a:srgbClr val="000000"/>
                  </a:solidFill>
                  <a:latin typeface="Franklin Gothic Book" panose="020B0503020102020204" charset="0"/>
                  <a:ea typeface="微软雅黑" panose="020B0503020204020204" pitchFamily="34" charset="-122"/>
                </a:endParaRPr>
              </a:p>
            </p:txBody>
          </p:sp>
          <p:sp>
            <p:nvSpPr>
              <p:cNvPr id="17427" name="AutoShape 14"/>
              <p:cNvSpPr/>
              <p:nvPr/>
            </p:nvSpPr>
            <p:spPr>
              <a:xfrm>
                <a:off x="2561817" y="2710909"/>
                <a:ext cx="287541" cy="154141"/>
              </a:xfrm>
              <a:custGeom>
                <a:avLst/>
                <a:gdLst/>
                <a:ahLst/>
                <a:cxnLst>
                  <a:cxn ang="0">
                    <a:pos x="50883668" y="3917008"/>
                  </a:cxn>
                  <a:cxn ang="0">
                    <a:pos x="25441827" y="7834016"/>
                  </a:cxn>
                  <a:cxn ang="0">
                    <a:pos x="0" y="3917008"/>
                  </a:cxn>
                  <a:cxn ang="0">
                    <a:pos x="25441827"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a:p>
            </p:txBody>
          </p:sp>
        </p:grpSp>
        <p:grpSp>
          <p:nvGrpSpPr>
            <p:cNvPr id="17428" name="组合 23"/>
            <p:cNvGrpSpPr/>
            <p:nvPr/>
          </p:nvGrpSpPr>
          <p:grpSpPr>
            <a:xfrm>
              <a:off x="1355429" y="3173703"/>
              <a:ext cx="506484" cy="1095090"/>
              <a:chOff x="1402953" y="1772364"/>
              <a:chExt cx="655274" cy="1096181"/>
            </a:xfrm>
          </p:grpSpPr>
          <p:sp>
            <p:nvSpPr>
              <p:cNvPr id="17429" name="AutoShape 8"/>
              <p:cNvSpPr/>
              <p:nvPr/>
            </p:nvSpPr>
            <p:spPr>
              <a:xfrm>
                <a:off x="1402309" y="1771762"/>
                <a:ext cx="655181" cy="935969"/>
              </a:xfrm>
              <a:prstGeom prst="chevron">
                <a:avLst>
                  <a:gd name="adj" fmla="val 55462"/>
                </a:avLst>
              </a:prstGeom>
              <a:solidFill>
                <a:srgbClr val="0070C0"/>
              </a:solidFill>
              <a:ln w="9525" cap="flat" cmpd="sng">
                <a:solidFill>
                  <a:srgbClr val="FFFFFF"/>
                </a:solidFill>
                <a:prstDash val="solid"/>
                <a:miter/>
                <a:headEnd type="none" w="med" len="med"/>
                <a:tailEnd type="none" w="med" len="med"/>
              </a:ln>
            </p:spPr>
            <p:txBody>
              <a:bodyPr wrap="none" anchor="ctr"/>
              <a:lstStyle/>
              <a:p>
                <a:endParaRPr lang="zh-CN" altLang="en-US" dirty="0">
                  <a:solidFill>
                    <a:srgbClr val="000000"/>
                  </a:solidFill>
                  <a:latin typeface="Franklin Gothic Book" panose="020B0503020102020204" charset="0"/>
                  <a:ea typeface="微软雅黑" panose="020B0503020204020204" pitchFamily="34" charset="-122"/>
                </a:endParaRPr>
              </a:p>
            </p:txBody>
          </p:sp>
          <p:sp>
            <p:nvSpPr>
              <p:cNvPr id="17430" name="AutoShape 14"/>
              <p:cNvSpPr/>
              <p:nvPr/>
            </p:nvSpPr>
            <p:spPr>
              <a:xfrm>
                <a:off x="1408470" y="2714087"/>
                <a:ext cx="287540" cy="154141"/>
              </a:xfrm>
              <a:custGeom>
                <a:avLst/>
                <a:gdLst/>
                <a:ahLst/>
                <a:cxnLst>
                  <a:cxn ang="0">
                    <a:pos x="50883491" y="3917008"/>
                  </a:cxn>
                  <a:cxn ang="0">
                    <a:pos x="25441738" y="7834016"/>
                  </a:cxn>
                  <a:cxn ang="0">
                    <a:pos x="0" y="3917008"/>
                  </a:cxn>
                  <a:cxn ang="0">
                    <a:pos x="25441738"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a:p>
            </p:txBody>
          </p:sp>
        </p:grpSp>
        <p:grpSp>
          <p:nvGrpSpPr>
            <p:cNvPr id="17431" name="组合 24"/>
            <p:cNvGrpSpPr/>
            <p:nvPr/>
          </p:nvGrpSpPr>
          <p:grpSpPr>
            <a:xfrm>
              <a:off x="6254758" y="3167354"/>
              <a:ext cx="505069" cy="1098265"/>
              <a:chOff x="8100998" y="1766009"/>
              <a:chExt cx="653444" cy="1099359"/>
            </a:xfrm>
          </p:grpSpPr>
          <p:sp>
            <p:nvSpPr>
              <p:cNvPr id="17432" name="AutoShape 8"/>
              <p:cNvSpPr/>
              <p:nvPr/>
            </p:nvSpPr>
            <p:spPr>
              <a:xfrm>
                <a:off x="8101871" y="1765406"/>
                <a:ext cx="653128" cy="934380"/>
              </a:xfrm>
              <a:prstGeom prst="chevron">
                <a:avLst>
                  <a:gd name="adj" fmla="val 55462"/>
                </a:avLst>
              </a:prstGeom>
              <a:solidFill>
                <a:srgbClr val="0070C0"/>
              </a:solidFill>
              <a:ln w="9525" cap="flat" cmpd="sng">
                <a:solidFill>
                  <a:srgbClr val="FFFFFF"/>
                </a:solidFill>
                <a:prstDash val="solid"/>
                <a:miter/>
                <a:headEnd type="none" w="med" len="med"/>
                <a:tailEnd type="none" w="med" len="med"/>
              </a:ln>
            </p:spPr>
            <p:txBody>
              <a:bodyPr wrap="none" anchor="ctr"/>
              <a:lstStyle/>
              <a:p>
                <a:endParaRPr lang="zh-CN" altLang="en-US" dirty="0">
                  <a:solidFill>
                    <a:srgbClr val="000000"/>
                  </a:solidFill>
                  <a:latin typeface="Franklin Gothic Book" panose="020B0503020102020204" charset="0"/>
                  <a:ea typeface="微软雅黑" panose="020B0503020204020204" pitchFamily="34" charset="-122"/>
                </a:endParaRPr>
              </a:p>
            </p:txBody>
          </p:sp>
          <p:sp>
            <p:nvSpPr>
              <p:cNvPr id="17433" name="AutoShape 14"/>
              <p:cNvSpPr/>
              <p:nvPr/>
            </p:nvSpPr>
            <p:spPr>
              <a:xfrm>
                <a:off x="8108034" y="2710909"/>
                <a:ext cx="287541" cy="154141"/>
              </a:xfrm>
              <a:custGeom>
                <a:avLst/>
                <a:gdLst/>
                <a:ahLst/>
                <a:cxnLst>
                  <a:cxn ang="0">
                    <a:pos x="50883668" y="3917008"/>
                  </a:cxn>
                  <a:cxn ang="0">
                    <a:pos x="25441827" y="7834016"/>
                  </a:cxn>
                  <a:cxn ang="0">
                    <a:pos x="0" y="3917008"/>
                  </a:cxn>
                  <a:cxn ang="0">
                    <a:pos x="25441827"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a:p>
            </p:txBody>
          </p:sp>
        </p:grpSp>
        <p:sp>
          <p:nvSpPr>
            <p:cNvPr id="17434" name="TextBox 25"/>
            <p:cNvSpPr txBox="1"/>
            <p:nvPr/>
          </p:nvSpPr>
          <p:spPr>
            <a:xfrm>
              <a:off x="699293" y="3455677"/>
              <a:ext cx="576263" cy="369887"/>
            </a:xfrm>
            <a:prstGeom prst="rect">
              <a:avLst/>
            </a:prstGeom>
            <a:noFill/>
            <a:ln w="9525">
              <a:noFill/>
            </a:ln>
          </p:spPr>
          <p:txBody>
            <a:bodyPr wrap="none" anchor="t">
              <a:spAutoFit/>
            </a:bodyPr>
            <a:lstStyle/>
            <a:p>
              <a:r>
                <a:rPr lang="en-US" altLang="zh-CN" i="1" dirty="0">
                  <a:solidFill>
                    <a:srgbClr val="646464"/>
                  </a:solidFill>
                  <a:latin typeface="Impact" panose="020B0806030902050204" pitchFamily="34" charset="0"/>
                  <a:ea typeface="微软雅黑" panose="020B0503020204020204" pitchFamily="34" charset="-122"/>
                </a:rPr>
                <a:t>1990</a:t>
              </a:r>
              <a:endParaRPr lang="zh-CN" altLang="en-US" i="1" dirty="0">
                <a:solidFill>
                  <a:srgbClr val="646464"/>
                </a:solidFill>
                <a:latin typeface="Impact" panose="020B0806030902050204" pitchFamily="34" charset="0"/>
                <a:ea typeface="微软雅黑" panose="020B0503020204020204" pitchFamily="34" charset="-122"/>
              </a:endParaRPr>
            </a:p>
          </p:txBody>
        </p:sp>
        <p:sp>
          <p:nvSpPr>
            <p:cNvPr id="17435" name="TextBox 26"/>
            <p:cNvSpPr txBox="1"/>
            <p:nvPr/>
          </p:nvSpPr>
          <p:spPr>
            <a:xfrm>
              <a:off x="1937543" y="3455677"/>
              <a:ext cx="576263" cy="369887"/>
            </a:xfrm>
            <a:prstGeom prst="rect">
              <a:avLst/>
            </a:prstGeom>
            <a:noFill/>
            <a:ln w="9525">
              <a:noFill/>
            </a:ln>
          </p:spPr>
          <p:txBody>
            <a:bodyPr wrap="none" anchor="t">
              <a:spAutoFit/>
            </a:bodyPr>
            <a:lstStyle/>
            <a:p>
              <a:r>
                <a:rPr lang="en-US" altLang="zh-CN" i="1" dirty="0">
                  <a:solidFill>
                    <a:srgbClr val="646464"/>
                  </a:solidFill>
                  <a:latin typeface="Impact" panose="020B0806030902050204" pitchFamily="34" charset="0"/>
                  <a:ea typeface="微软雅黑" panose="020B0503020204020204" pitchFamily="34" charset="-122"/>
                </a:rPr>
                <a:t>1998</a:t>
              </a:r>
              <a:endParaRPr lang="zh-CN" altLang="en-US" i="1" dirty="0">
                <a:solidFill>
                  <a:srgbClr val="646464"/>
                </a:solidFill>
                <a:latin typeface="Impact" panose="020B0806030902050204" pitchFamily="34" charset="0"/>
                <a:ea typeface="微软雅黑" panose="020B0503020204020204" pitchFamily="34" charset="-122"/>
              </a:endParaRPr>
            </a:p>
          </p:txBody>
        </p:sp>
        <p:sp>
          <p:nvSpPr>
            <p:cNvPr id="17436" name="TextBox 27"/>
            <p:cNvSpPr txBox="1"/>
            <p:nvPr/>
          </p:nvSpPr>
          <p:spPr>
            <a:xfrm>
              <a:off x="3174206" y="3455677"/>
              <a:ext cx="612935" cy="346629"/>
            </a:xfrm>
            <a:prstGeom prst="rect">
              <a:avLst/>
            </a:prstGeom>
            <a:noFill/>
            <a:ln w="9525">
              <a:noFill/>
            </a:ln>
          </p:spPr>
          <p:txBody>
            <a:bodyPr wrap="none" anchor="t">
              <a:spAutoFit/>
            </a:bodyPr>
            <a:lstStyle/>
            <a:p>
              <a:r>
                <a:rPr lang="en-US" altLang="zh-CN" i="1" dirty="0">
                  <a:solidFill>
                    <a:srgbClr val="646464"/>
                  </a:solidFill>
                  <a:latin typeface="Impact" panose="020B0806030902050204" pitchFamily="34" charset="0"/>
                  <a:ea typeface="微软雅黑" panose="020B0503020204020204" pitchFamily="34" charset="-122"/>
                </a:rPr>
                <a:t>2009</a:t>
              </a:r>
              <a:endParaRPr lang="zh-CN" altLang="en-US" i="1" dirty="0">
                <a:solidFill>
                  <a:srgbClr val="646464"/>
                </a:solidFill>
                <a:latin typeface="Impact" panose="020B0806030902050204" pitchFamily="34" charset="0"/>
                <a:ea typeface="微软雅黑" panose="020B0503020204020204" pitchFamily="34" charset="-122"/>
              </a:endParaRPr>
            </a:p>
          </p:txBody>
        </p:sp>
        <p:sp>
          <p:nvSpPr>
            <p:cNvPr id="17437" name="TextBox 28"/>
            <p:cNvSpPr txBox="1"/>
            <p:nvPr/>
          </p:nvSpPr>
          <p:spPr>
            <a:xfrm>
              <a:off x="4410868" y="3455677"/>
              <a:ext cx="627063" cy="369887"/>
            </a:xfrm>
            <a:prstGeom prst="rect">
              <a:avLst/>
            </a:prstGeom>
            <a:noFill/>
            <a:ln w="9525">
              <a:noFill/>
            </a:ln>
          </p:spPr>
          <p:txBody>
            <a:bodyPr wrap="none" anchor="t">
              <a:spAutoFit/>
            </a:bodyPr>
            <a:lstStyle/>
            <a:p>
              <a:r>
                <a:rPr lang="en-US" altLang="zh-CN" i="1" dirty="0">
                  <a:solidFill>
                    <a:srgbClr val="646464"/>
                  </a:solidFill>
                  <a:latin typeface="Impact" panose="020B0806030902050204" pitchFamily="34" charset="0"/>
                  <a:ea typeface="微软雅黑" panose="020B0503020204020204" pitchFamily="34" charset="-122"/>
                </a:rPr>
                <a:t>2012</a:t>
              </a:r>
              <a:endParaRPr lang="zh-CN" altLang="en-US" i="1" dirty="0">
                <a:solidFill>
                  <a:srgbClr val="646464"/>
                </a:solidFill>
                <a:latin typeface="Impact" panose="020B0806030902050204" pitchFamily="34" charset="0"/>
                <a:ea typeface="微软雅黑" panose="020B0503020204020204" pitchFamily="34" charset="-122"/>
              </a:endParaRPr>
            </a:p>
          </p:txBody>
        </p:sp>
        <p:sp>
          <p:nvSpPr>
            <p:cNvPr id="17438" name="TextBox 29"/>
            <p:cNvSpPr txBox="1"/>
            <p:nvPr/>
          </p:nvSpPr>
          <p:spPr>
            <a:xfrm>
              <a:off x="5647531" y="3455677"/>
              <a:ext cx="627062" cy="369887"/>
            </a:xfrm>
            <a:prstGeom prst="rect">
              <a:avLst/>
            </a:prstGeom>
            <a:noFill/>
            <a:ln w="9525">
              <a:noFill/>
            </a:ln>
          </p:spPr>
          <p:txBody>
            <a:bodyPr wrap="none" anchor="t">
              <a:spAutoFit/>
            </a:bodyPr>
            <a:lstStyle/>
            <a:p>
              <a:r>
                <a:rPr lang="en-US" altLang="zh-CN" i="1" dirty="0">
                  <a:solidFill>
                    <a:srgbClr val="646464"/>
                  </a:solidFill>
                  <a:latin typeface="Impact" panose="020B0806030902050204" pitchFamily="34" charset="0"/>
                  <a:ea typeface="微软雅黑" panose="020B0503020204020204" pitchFamily="34" charset="-122"/>
                </a:rPr>
                <a:t>2014</a:t>
              </a:r>
              <a:endParaRPr lang="zh-CN" altLang="en-US" i="1" dirty="0">
                <a:solidFill>
                  <a:srgbClr val="646464"/>
                </a:solidFill>
                <a:latin typeface="Impact" panose="020B0806030902050204" pitchFamily="34" charset="0"/>
                <a:ea typeface="微软雅黑" panose="020B0503020204020204" pitchFamily="34" charset="-122"/>
              </a:endParaRPr>
            </a:p>
          </p:txBody>
        </p:sp>
        <p:grpSp>
          <p:nvGrpSpPr>
            <p:cNvPr id="17439" name="组合 40"/>
            <p:cNvGrpSpPr/>
            <p:nvPr/>
          </p:nvGrpSpPr>
          <p:grpSpPr>
            <a:xfrm>
              <a:off x="933830" y="3943437"/>
              <a:ext cx="1722851" cy="1136058"/>
              <a:chOff x="941884" y="3983470"/>
              <a:chExt cx="1933504" cy="1136368"/>
            </a:xfrm>
          </p:grpSpPr>
          <p:cxnSp>
            <p:nvCxnSpPr>
              <p:cNvPr id="17440" name="直接连接符 41"/>
              <p:cNvCxnSpPr/>
              <p:nvPr/>
            </p:nvCxnSpPr>
            <p:spPr>
              <a:xfrm>
                <a:off x="941884" y="3983470"/>
                <a:ext cx="0" cy="1037839"/>
              </a:xfrm>
              <a:prstGeom prst="line">
                <a:avLst/>
              </a:prstGeom>
              <a:ln w="9525" cap="flat" cmpd="sng">
                <a:solidFill>
                  <a:srgbClr val="888888"/>
                </a:solidFill>
                <a:prstDash val="solid"/>
                <a:round/>
                <a:headEnd type="oval" w="med" len="med"/>
                <a:tailEnd type="oval" w="med" len="med"/>
              </a:ln>
            </p:spPr>
          </p:cxnSp>
          <p:sp>
            <p:nvSpPr>
              <p:cNvPr id="17441" name="TextBox 42"/>
              <p:cNvSpPr txBox="1"/>
              <p:nvPr/>
            </p:nvSpPr>
            <p:spPr>
              <a:xfrm>
                <a:off x="949474" y="4337181"/>
                <a:ext cx="1925914" cy="782657"/>
              </a:xfrm>
              <a:prstGeom prst="rect">
                <a:avLst/>
              </a:prstGeom>
              <a:noFill/>
              <a:ln w="9525">
                <a:noFill/>
              </a:ln>
            </p:spPr>
            <p:txBody>
              <a:bodyPr anchor="t">
                <a:spAutoFit/>
              </a:bodyPr>
              <a:lstStyle/>
              <a:p>
                <a:pPr>
                  <a:lnSpc>
                    <a:spcPct val="150000"/>
                  </a:lnSpc>
                </a:pPr>
                <a:r>
                  <a:rPr lang="zh-CN" altLang="en-US" b="1" dirty="0">
                    <a:latin typeface="微软雅黑" panose="020B0503020204020204" pitchFamily="34" charset="-122"/>
                    <a:ea typeface="微软雅黑" panose="020B0503020204020204" pitchFamily="34" charset="-122"/>
                  </a:rPr>
                  <a:t>远洋成立</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企业成立               </a:t>
                </a:r>
                <a:endParaRPr lang="zh-CN" altLang="en-US" sz="1600" dirty="0">
                  <a:latin typeface="微软雅黑" panose="020B0503020204020204" pitchFamily="34" charset="-122"/>
                  <a:ea typeface="微软雅黑" panose="020B0503020204020204" pitchFamily="34" charset="-122"/>
                </a:endParaRPr>
              </a:p>
            </p:txBody>
          </p:sp>
        </p:grpSp>
        <p:cxnSp>
          <p:nvCxnSpPr>
            <p:cNvPr id="17442" name="直接连接符 44"/>
            <p:cNvCxnSpPr/>
            <p:nvPr/>
          </p:nvCxnSpPr>
          <p:spPr>
            <a:xfrm>
              <a:off x="2137790" y="2022542"/>
              <a:ext cx="0" cy="1357482"/>
            </a:xfrm>
            <a:prstGeom prst="line">
              <a:avLst/>
            </a:prstGeom>
            <a:ln w="9525" cap="flat" cmpd="sng">
              <a:solidFill>
                <a:srgbClr val="888888"/>
              </a:solidFill>
              <a:prstDash val="solid"/>
              <a:round/>
              <a:headEnd type="oval" w="med" len="med"/>
              <a:tailEnd type="oval" w="med" len="med"/>
            </a:ln>
          </p:spPr>
        </p:cxnSp>
        <p:grpSp>
          <p:nvGrpSpPr>
            <p:cNvPr id="17443" name="组合 46"/>
            <p:cNvGrpSpPr/>
            <p:nvPr/>
          </p:nvGrpSpPr>
          <p:grpSpPr>
            <a:xfrm>
              <a:off x="3345599" y="3940266"/>
              <a:ext cx="2224144" cy="2194518"/>
              <a:chOff x="3648596" y="3980384"/>
              <a:chExt cx="2496089" cy="2194983"/>
            </a:xfrm>
          </p:grpSpPr>
          <p:cxnSp>
            <p:nvCxnSpPr>
              <p:cNvPr id="17444" name="直接连接符 47"/>
              <p:cNvCxnSpPr/>
              <p:nvPr/>
            </p:nvCxnSpPr>
            <p:spPr>
              <a:xfrm>
                <a:off x="3648596" y="3980384"/>
                <a:ext cx="0" cy="1358533"/>
              </a:xfrm>
              <a:prstGeom prst="line">
                <a:avLst/>
              </a:prstGeom>
              <a:ln w="9525" cap="flat" cmpd="sng">
                <a:solidFill>
                  <a:srgbClr val="888888"/>
                </a:solidFill>
                <a:prstDash val="solid"/>
                <a:round/>
                <a:headEnd type="oval" w="med" len="med"/>
                <a:tailEnd type="oval" w="med" len="med"/>
              </a:ln>
            </p:spPr>
          </p:cxnSp>
          <p:sp>
            <p:nvSpPr>
              <p:cNvPr id="17445" name="TextBox 48"/>
              <p:cNvSpPr txBox="1"/>
              <p:nvPr/>
            </p:nvSpPr>
            <p:spPr>
              <a:xfrm>
                <a:off x="3659350" y="4311839"/>
                <a:ext cx="2485335" cy="1863528"/>
              </a:xfrm>
              <a:prstGeom prst="rect">
                <a:avLst/>
              </a:prstGeom>
              <a:noFill/>
              <a:ln w="9525">
                <a:noFill/>
              </a:ln>
            </p:spPr>
            <p:txBody>
              <a:bodyPr wrap="square" anchor="t">
                <a:spAutoFit/>
              </a:bodyPr>
              <a:lstStyle/>
              <a:p>
                <a:pPr>
                  <a:lnSpc>
                    <a:spcPct val="150000"/>
                  </a:lnSpc>
                </a:pPr>
                <a:r>
                  <a:rPr lang="zh-CN" altLang="en-US" b="1" dirty="0">
                    <a:solidFill>
                      <a:srgbClr val="FF0000"/>
                    </a:solidFill>
                    <a:latin typeface="微软雅黑" panose="020B0503020204020204" pitchFamily="34" charset="-122"/>
                    <a:ea typeface="微软雅黑" panose="020B0503020204020204" pitchFamily="34" charset="-122"/>
                  </a:rPr>
                  <a:t>一站式服务</a:t>
                </a:r>
                <a:endParaRPr lang="en-US" altLang="zh-CN"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公司推出一站式金融后台服务理念</a:t>
                </a:r>
                <a:endParaRPr lang="en-US" altLang="zh-CN" sz="1600" b="1"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成立呼叫中心、制卡、电子商务等子公司</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grpSp>
        <p:grpSp>
          <p:nvGrpSpPr>
            <p:cNvPr id="17446" name="组合 49"/>
            <p:cNvGrpSpPr/>
            <p:nvPr/>
          </p:nvGrpSpPr>
          <p:grpSpPr>
            <a:xfrm>
              <a:off x="5757068" y="3940265"/>
              <a:ext cx="2224089" cy="1873290"/>
              <a:chOff x="6354546" y="3980384"/>
              <a:chExt cx="2496028" cy="1873688"/>
            </a:xfrm>
          </p:grpSpPr>
          <p:cxnSp>
            <p:nvCxnSpPr>
              <p:cNvPr id="17447" name="直接连接符 50"/>
              <p:cNvCxnSpPr/>
              <p:nvPr/>
            </p:nvCxnSpPr>
            <p:spPr>
              <a:xfrm>
                <a:off x="6363260" y="3980384"/>
                <a:ext cx="0" cy="1139997"/>
              </a:xfrm>
              <a:prstGeom prst="line">
                <a:avLst/>
              </a:prstGeom>
              <a:ln w="9525" cap="flat" cmpd="sng">
                <a:solidFill>
                  <a:srgbClr val="888888"/>
                </a:solidFill>
                <a:prstDash val="solid"/>
                <a:round/>
                <a:headEnd type="oval" w="med" len="med"/>
                <a:tailEnd type="oval" w="med" len="med"/>
              </a:ln>
            </p:spPr>
          </p:cxnSp>
          <p:sp>
            <p:nvSpPr>
              <p:cNvPr id="17448" name="TextBox 51"/>
              <p:cNvSpPr txBox="1"/>
              <p:nvPr/>
            </p:nvSpPr>
            <p:spPr>
              <a:xfrm>
                <a:off x="6354546" y="4337246"/>
                <a:ext cx="2496028" cy="1516826"/>
              </a:xfrm>
              <a:prstGeom prst="rect">
                <a:avLst/>
              </a:prstGeom>
              <a:noFill/>
              <a:ln w="9525">
                <a:noFill/>
              </a:ln>
            </p:spPr>
            <p:txBody>
              <a:bodyPr anchor="t">
                <a:spAutoFit/>
              </a:bodyPr>
              <a:lstStyle/>
              <a:p>
                <a:pPr>
                  <a:lnSpc>
                    <a:spcPct val="150000"/>
                  </a:lnSpc>
                </a:pPr>
                <a:r>
                  <a:rPr lang="zh-CN" altLang="en-US" b="1" dirty="0">
                    <a:latin typeface="微软雅黑" panose="020B0503020204020204" pitchFamily="34" charset="-122"/>
                    <a:ea typeface="微软雅黑" panose="020B0503020204020204" pitchFamily="34" charset="-122"/>
                  </a:rPr>
                  <a:t>发展保险</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收购保险代理公司</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与银行全面合作销售保险产品</a:t>
                </a:r>
                <a:endParaRPr lang="zh-CN" altLang="en-US" sz="1600" dirty="0">
                  <a:latin typeface="微软雅黑" panose="020B0503020204020204" pitchFamily="34" charset="-122"/>
                  <a:ea typeface="微软雅黑" panose="020B0503020204020204" pitchFamily="34" charset="-122"/>
                </a:endParaRPr>
              </a:p>
            </p:txBody>
          </p:sp>
        </p:grpSp>
        <p:grpSp>
          <p:nvGrpSpPr>
            <p:cNvPr id="17449" name="组合 52"/>
            <p:cNvGrpSpPr/>
            <p:nvPr/>
          </p:nvGrpSpPr>
          <p:grpSpPr>
            <a:xfrm>
              <a:off x="4589569" y="1663780"/>
              <a:ext cx="2251762" cy="1716245"/>
              <a:chOff x="5044092" y="1701807"/>
              <a:chExt cx="1925663" cy="1717574"/>
            </a:xfrm>
          </p:grpSpPr>
          <p:cxnSp>
            <p:nvCxnSpPr>
              <p:cNvPr id="17450" name="直接连接符 53"/>
              <p:cNvCxnSpPr/>
              <p:nvPr/>
            </p:nvCxnSpPr>
            <p:spPr>
              <a:xfrm>
                <a:off x="5044092" y="2060848"/>
                <a:ext cx="0" cy="1358533"/>
              </a:xfrm>
              <a:prstGeom prst="line">
                <a:avLst/>
              </a:prstGeom>
              <a:ln w="9525" cap="flat" cmpd="sng">
                <a:solidFill>
                  <a:srgbClr val="888888"/>
                </a:solidFill>
                <a:prstDash val="solid"/>
                <a:round/>
                <a:headEnd type="oval" w="med" len="med"/>
                <a:tailEnd type="oval" w="med" len="med"/>
              </a:ln>
            </p:spPr>
          </p:cxnSp>
          <p:sp>
            <p:nvSpPr>
              <p:cNvPr id="17451" name="TextBox 54"/>
              <p:cNvSpPr txBox="1"/>
              <p:nvPr/>
            </p:nvSpPr>
            <p:spPr>
              <a:xfrm>
                <a:off x="5044679" y="1701807"/>
                <a:ext cx="1925076" cy="1517677"/>
              </a:xfrm>
              <a:prstGeom prst="rect">
                <a:avLst/>
              </a:prstGeom>
              <a:noFill/>
              <a:ln w="9525">
                <a:noFill/>
              </a:ln>
            </p:spPr>
            <p:txBody>
              <a:bodyPr anchor="t">
                <a:spAutoFit/>
              </a:bodyPr>
              <a:lstStyle/>
              <a:p>
                <a:pPr>
                  <a:lnSpc>
                    <a:spcPct val="150000"/>
                  </a:lnSpc>
                </a:pPr>
                <a:r>
                  <a:rPr lang="zh-CN" altLang="en-US" b="1" dirty="0">
                    <a:latin typeface="微软雅黑" panose="020B0503020204020204" pitchFamily="34" charset="-122"/>
                    <a:ea typeface="微软雅黑" panose="020B0503020204020204" pitchFamily="34" charset="-122"/>
                  </a:rPr>
                  <a:t>外包合作</a:t>
                </a:r>
                <a:endParaRPr lang="en-US" altLang="zh-CN" b="1"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向外包合作转型</a:t>
                </a:r>
                <a:endParaRPr lang="zh-CN" altLang="en-US"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成立非金融外呼中心</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拓展大数据整合服务</a:t>
                </a:r>
                <a:endParaRPr lang="zh-CN" altLang="en-US" sz="1600" dirty="0">
                  <a:latin typeface="微软雅黑" panose="020B0503020204020204" pitchFamily="34" charset="-122"/>
                  <a:ea typeface="微软雅黑" panose="020B0503020204020204" pitchFamily="34" charset="-122"/>
                </a:endParaRPr>
              </a:p>
            </p:txBody>
          </p:sp>
        </p:grpSp>
      </p:grpSp>
      <p:grpSp>
        <p:nvGrpSpPr>
          <p:cNvPr id="17452" name="Group 12"/>
          <p:cNvGrpSpPr/>
          <p:nvPr/>
        </p:nvGrpSpPr>
        <p:grpSpPr>
          <a:xfrm rot="-1693754" flipH="1" flipV="1">
            <a:off x="7672388" y="3821113"/>
            <a:ext cx="1093787" cy="293687"/>
            <a:chOff x="2532" y="1051"/>
            <a:chExt cx="893" cy="246"/>
          </a:xfrm>
        </p:grpSpPr>
        <p:grpSp>
          <p:nvGrpSpPr>
            <p:cNvPr id="17453" name="Group 13"/>
            <p:cNvGrpSpPr/>
            <p:nvPr/>
          </p:nvGrpSpPr>
          <p:grpSpPr>
            <a:xfrm>
              <a:off x="2533" y="1063"/>
              <a:ext cx="741" cy="186"/>
              <a:chOff x="1567" y="2572"/>
              <a:chExt cx="1115" cy="279"/>
            </a:xfrm>
          </p:grpSpPr>
          <p:sp>
            <p:nvSpPr>
              <p:cNvPr id="17454" name="AutoShape 14"/>
              <p:cNvSpPr/>
              <p:nvPr/>
            </p:nvSpPr>
            <p:spPr>
              <a:xfrm rot="5263130">
                <a:off x="1860" y="2285"/>
                <a:ext cx="227" cy="809"/>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55" name="AutoShape 15"/>
              <p:cNvSpPr/>
              <p:nvPr/>
            </p:nvSpPr>
            <p:spPr>
              <a:xfrm rot="6078281">
                <a:off x="1998" y="2281"/>
                <a:ext cx="223" cy="813"/>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56" name="AutoShape 16"/>
              <p:cNvSpPr/>
              <p:nvPr/>
            </p:nvSpPr>
            <p:spPr>
              <a:xfrm rot="6373927">
                <a:off x="2070" y="2304"/>
                <a:ext cx="225" cy="809"/>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57" name="AutoShape 17"/>
              <p:cNvSpPr/>
              <p:nvPr/>
            </p:nvSpPr>
            <p:spPr>
              <a:xfrm rot="6906312">
                <a:off x="2159" y="2336"/>
                <a:ext cx="227" cy="809"/>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grpSp>
        <p:grpSp>
          <p:nvGrpSpPr>
            <p:cNvPr id="17458" name="Group 18"/>
            <p:cNvGrpSpPr/>
            <p:nvPr/>
          </p:nvGrpSpPr>
          <p:grpSpPr>
            <a:xfrm rot="1353540">
              <a:off x="2683" y="1125"/>
              <a:ext cx="741" cy="188"/>
              <a:chOff x="1572" y="2571"/>
              <a:chExt cx="1114" cy="280"/>
            </a:xfrm>
          </p:grpSpPr>
          <p:sp>
            <p:nvSpPr>
              <p:cNvPr id="17459" name="AutoShape 19"/>
              <p:cNvSpPr/>
              <p:nvPr/>
            </p:nvSpPr>
            <p:spPr>
              <a:xfrm rot="5263130">
                <a:off x="1873" y="2290"/>
                <a:ext cx="224" cy="809"/>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60" name="AutoShape 20"/>
              <p:cNvSpPr/>
              <p:nvPr/>
            </p:nvSpPr>
            <p:spPr>
              <a:xfrm rot="6078281">
                <a:off x="2005" y="2283"/>
                <a:ext cx="220" cy="813"/>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61" name="AutoShape 21"/>
              <p:cNvSpPr/>
              <p:nvPr/>
            </p:nvSpPr>
            <p:spPr>
              <a:xfrm rot="6373927">
                <a:off x="2082" y="2310"/>
                <a:ext cx="222" cy="809"/>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62" name="AutoShape 22"/>
              <p:cNvSpPr/>
              <p:nvPr/>
            </p:nvSpPr>
            <p:spPr>
              <a:xfrm rot="6906312">
                <a:off x="2170" y="2340"/>
                <a:ext cx="226" cy="815"/>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grpSp>
      </p:grpSp>
      <p:cxnSp>
        <p:nvCxnSpPr>
          <p:cNvPr id="17463" name="直接连接符 66"/>
          <p:cNvCxnSpPr/>
          <p:nvPr/>
        </p:nvCxnSpPr>
        <p:spPr>
          <a:xfrm>
            <a:off x="7572375" y="2349500"/>
            <a:ext cx="0" cy="1052513"/>
          </a:xfrm>
          <a:prstGeom prst="line">
            <a:avLst/>
          </a:prstGeom>
          <a:ln w="9525" cap="flat" cmpd="sng">
            <a:solidFill>
              <a:srgbClr val="888888"/>
            </a:solidFill>
            <a:prstDash val="solid"/>
            <a:round/>
            <a:headEnd type="oval" w="med" len="med"/>
            <a:tailEnd type="oval" w="med" len="med"/>
          </a:ln>
        </p:spPr>
      </p:cxnSp>
      <p:sp>
        <p:nvSpPr>
          <p:cNvPr id="17464" name="TextBox 46"/>
          <p:cNvSpPr txBox="1"/>
          <p:nvPr/>
        </p:nvSpPr>
        <p:spPr>
          <a:xfrm>
            <a:off x="7429500" y="1116013"/>
            <a:ext cx="2397125" cy="1246187"/>
          </a:xfrm>
          <a:prstGeom prst="rect">
            <a:avLst/>
          </a:prstGeom>
          <a:noFill/>
          <a:ln w="9525">
            <a:noFill/>
          </a:ln>
        </p:spPr>
        <p:txBody>
          <a:bodyPr wrap="square" anchor="t">
            <a:spAutoFit/>
          </a:bodyPr>
          <a:lstStyle/>
          <a:p>
            <a:pPr>
              <a:lnSpc>
                <a:spcPct val="150000"/>
              </a:lnSpc>
            </a:pPr>
            <a:r>
              <a:rPr lang="zh-CN" altLang="en-US" b="1" dirty="0">
                <a:latin typeface="微软雅黑" panose="020B0503020204020204" pitchFamily="34" charset="-122"/>
                <a:ea typeface="微软雅黑" panose="020B0503020204020204" pitchFamily="34" charset="-122"/>
              </a:rPr>
              <a:t>互联网</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大数据时代</a:t>
            </a:r>
            <a:endParaRPr lang="zh-CN" altLang="en-US" b="1"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利用大数据资源，全面发展消费金融服务</a:t>
            </a:r>
            <a:endParaRPr lang="zh-CN" altLang="en-US" sz="1600" dirty="0">
              <a:latin typeface="微软雅黑" panose="020B0503020204020204" pitchFamily="34" charset="-122"/>
              <a:ea typeface="微软雅黑" panose="020B0503020204020204" pitchFamily="34" charset="-122"/>
            </a:endParaRPr>
          </a:p>
        </p:txBody>
      </p:sp>
      <p:grpSp>
        <p:nvGrpSpPr>
          <p:cNvPr id="17465" name="组合 69"/>
          <p:cNvGrpSpPr/>
          <p:nvPr/>
        </p:nvGrpSpPr>
        <p:grpSpPr>
          <a:xfrm>
            <a:off x="7286625" y="2932113"/>
            <a:ext cx="1677988" cy="1374775"/>
            <a:chOff x="7737186" y="3043712"/>
            <a:chExt cx="1677517" cy="1374934"/>
          </a:xfrm>
        </p:grpSpPr>
        <p:grpSp>
          <p:nvGrpSpPr>
            <p:cNvPr id="17466" name="组合 4"/>
            <p:cNvGrpSpPr/>
            <p:nvPr/>
          </p:nvGrpSpPr>
          <p:grpSpPr>
            <a:xfrm>
              <a:off x="7737186" y="3043712"/>
              <a:ext cx="1677517" cy="1374934"/>
              <a:chOff x="7647031" y="2698819"/>
              <a:chExt cx="2617953" cy="2145739"/>
            </a:xfrm>
          </p:grpSpPr>
          <p:sp>
            <p:nvSpPr>
              <p:cNvPr id="17467" name="Oval 8"/>
              <p:cNvSpPr/>
              <p:nvPr/>
            </p:nvSpPr>
            <p:spPr>
              <a:xfrm flipV="1">
                <a:off x="7647031" y="4398561"/>
                <a:ext cx="2617953" cy="445997"/>
              </a:xfrm>
              <a:prstGeom prst="ellipse">
                <a:avLst/>
              </a:prstGeom>
              <a:gradFill rotWithShape="1">
                <a:gsLst>
                  <a:gs pos="0">
                    <a:srgbClr val="000000">
                      <a:alpha val="70000"/>
                    </a:srgbClr>
                  </a:gs>
                  <a:gs pos="100000">
                    <a:srgbClr val="FFFFFF">
                      <a:alpha val="0"/>
                    </a:srgbClr>
                  </a:gs>
                </a:gsLst>
                <a:path path="shape">
                  <a:fillToRect l="50000" t="50000" r="50000" b="50000"/>
                </a:path>
                <a:tileRect/>
              </a:gra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68" name="Oval 19"/>
              <p:cNvSpPr/>
              <p:nvPr/>
            </p:nvSpPr>
            <p:spPr>
              <a:xfrm>
                <a:off x="8011116" y="2698819"/>
                <a:ext cx="1931885" cy="1932654"/>
              </a:xfrm>
              <a:prstGeom prst="ellipse">
                <a:avLst/>
              </a:prstGeom>
              <a:solidFill>
                <a:srgbClr val="0070C0"/>
              </a:solidFill>
              <a:ln w="9525" cap="flat" cmpd="sng">
                <a:solidFill>
                  <a:srgbClr val="0051DC"/>
                </a:solidFill>
                <a:prstDash val="solid"/>
                <a:round/>
                <a:headEnd type="none" w="med" len="med"/>
                <a:tailEnd type="none" w="med" len="med"/>
              </a:ln>
            </p:spPr>
            <p:txBody>
              <a:bodyPr wrap="none" anchor="ctr"/>
              <a:lstStyle/>
              <a:p>
                <a:endParaRPr lang="zh-CN" altLang="en-US" dirty="0">
                  <a:solidFill>
                    <a:srgbClr val="000000"/>
                  </a:solidFill>
                  <a:latin typeface="Franklin Gothic Book" panose="020B0503020102020204" charset="0"/>
                  <a:ea typeface="微软雅黑" panose="020B0503020204020204" pitchFamily="34" charset="-122"/>
                </a:endParaRPr>
              </a:p>
            </p:txBody>
          </p:sp>
          <p:sp>
            <p:nvSpPr>
              <p:cNvPr id="17469" name="未知"/>
              <p:cNvSpPr/>
              <p:nvPr/>
            </p:nvSpPr>
            <p:spPr>
              <a:xfrm>
                <a:off x="8234028" y="2743417"/>
                <a:ext cx="1488542" cy="725983"/>
              </a:xfrm>
              <a:custGeom>
                <a:avLst/>
                <a:gdLst/>
                <a:ahLst/>
                <a:cxnLst>
                  <a:cxn ang="0">
                    <a:pos x="821458" y="206986"/>
                  </a:cxn>
                  <a:cxn ang="0">
                    <a:pos x="831600" y="228399"/>
                  </a:cxn>
                  <a:cxn ang="0">
                    <a:pos x="833853" y="248791"/>
                  </a:cxn>
                  <a:cxn ang="0">
                    <a:pos x="830473" y="267145"/>
                  </a:cxn>
                  <a:cxn ang="0">
                    <a:pos x="819205" y="284479"/>
                  </a:cxn>
                  <a:cxn ang="0">
                    <a:pos x="803429" y="299773"/>
                  </a:cxn>
                  <a:cxn ang="0">
                    <a:pos x="782019" y="312009"/>
                  </a:cxn>
                  <a:cxn ang="0">
                    <a:pos x="754975" y="324245"/>
                  </a:cxn>
                  <a:cxn ang="0">
                    <a:pos x="724551" y="335461"/>
                  </a:cxn>
                  <a:cxn ang="0">
                    <a:pos x="689619" y="344637"/>
                  </a:cxn>
                  <a:cxn ang="0">
                    <a:pos x="651307" y="352795"/>
                  </a:cxn>
                  <a:cxn ang="0">
                    <a:pos x="610741" y="358912"/>
                  </a:cxn>
                  <a:cxn ang="0">
                    <a:pos x="565668" y="364011"/>
                  </a:cxn>
                  <a:cxn ang="0">
                    <a:pos x="520595" y="367070"/>
                  </a:cxn>
                  <a:cxn ang="0">
                    <a:pos x="501439" y="368089"/>
                  </a:cxn>
                  <a:cxn ang="0">
                    <a:pos x="300863" y="368089"/>
                  </a:cxn>
                  <a:cxn ang="0">
                    <a:pos x="297483" y="368089"/>
                  </a:cxn>
                  <a:cxn ang="0">
                    <a:pos x="258043" y="366050"/>
                  </a:cxn>
                  <a:cxn ang="0">
                    <a:pos x="219731" y="364011"/>
                  </a:cxn>
                  <a:cxn ang="0">
                    <a:pos x="182546" y="359932"/>
                  </a:cxn>
                  <a:cxn ang="0">
                    <a:pos x="148741" y="355854"/>
                  </a:cxn>
                  <a:cxn ang="0">
                    <a:pos x="117190" y="349736"/>
                  </a:cxn>
                  <a:cxn ang="0">
                    <a:pos x="89019" y="342598"/>
                  </a:cxn>
                  <a:cxn ang="0">
                    <a:pos x="64229" y="335461"/>
                  </a:cxn>
                  <a:cxn ang="0">
                    <a:pos x="42819" y="325264"/>
                  </a:cxn>
                  <a:cxn ang="0">
                    <a:pos x="24790" y="314048"/>
                  </a:cxn>
                  <a:cxn ang="0">
                    <a:pos x="11268" y="301813"/>
                  </a:cxn>
                  <a:cxn ang="0">
                    <a:pos x="3380" y="286518"/>
                  </a:cxn>
                  <a:cxn ang="0">
                    <a:pos x="0" y="271223"/>
                  </a:cxn>
                  <a:cxn ang="0">
                    <a:pos x="0" y="269184"/>
                  </a:cxn>
                  <a:cxn ang="0">
                    <a:pos x="2253" y="251850"/>
                  </a:cxn>
                  <a:cxn ang="0">
                    <a:pos x="10141" y="230438"/>
                  </a:cxn>
                  <a:cxn ang="0">
                    <a:pos x="32678" y="191692"/>
                  </a:cxn>
                  <a:cxn ang="0">
                    <a:pos x="59721" y="154985"/>
                  </a:cxn>
                  <a:cxn ang="0">
                    <a:pos x="92400" y="121337"/>
                  </a:cxn>
                  <a:cxn ang="0">
                    <a:pos x="128458" y="90747"/>
                  </a:cxn>
                  <a:cxn ang="0">
                    <a:pos x="170151" y="64237"/>
                  </a:cxn>
                  <a:cxn ang="0">
                    <a:pos x="215224" y="42824"/>
                  </a:cxn>
                  <a:cxn ang="0">
                    <a:pos x="261424" y="24471"/>
                  </a:cxn>
                  <a:cxn ang="0">
                    <a:pos x="313258" y="11216"/>
                  </a:cxn>
                  <a:cxn ang="0">
                    <a:pos x="366219" y="3058"/>
                  </a:cxn>
                  <a:cxn ang="0">
                    <a:pos x="421434" y="0"/>
                  </a:cxn>
                  <a:cxn ang="0">
                    <a:pos x="421434" y="0"/>
                  </a:cxn>
                  <a:cxn ang="0">
                    <a:pos x="478902" y="3058"/>
                  </a:cxn>
                  <a:cxn ang="0">
                    <a:pos x="534117" y="12235"/>
                  </a:cxn>
                  <a:cxn ang="0">
                    <a:pos x="588205" y="27530"/>
                  </a:cxn>
                  <a:cxn ang="0">
                    <a:pos x="637785" y="46903"/>
                  </a:cxn>
                  <a:cxn ang="0">
                    <a:pos x="682858" y="70355"/>
                  </a:cxn>
                  <a:cxn ang="0">
                    <a:pos x="725678" y="99924"/>
                  </a:cxn>
                  <a:cxn ang="0">
                    <a:pos x="762863" y="132553"/>
                  </a:cxn>
                  <a:cxn ang="0">
                    <a:pos x="794414" y="168240"/>
                  </a:cxn>
                  <a:cxn ang="0">
                    <a:pos x="821458" y="206986"/>
                  </a:cxn>
                  <a:cxn ang="0">
                    <a:pos x="821458" y="206986"/>
                  </a:cxn>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tileRect/>
              </a:gradFill>
              <a:ln w="9525">
                <a:noFill/>
              </a:ln>
            </p:spPr>
            <p:txBody>
              <a:bodyPr/>
              <a:lstStyle/>
              <a:p>
                <a:endParaRPr lang="zh-CN" altLang="en-US"/>
              </a:p>
            </p:txBody>
          </p:sp>
        </p:grpSp>
        <p:sp>
          <p:nvSpPr>
            <p:cNvPr id="17470" name="TextBox 71"/>
            <p:cNvSpPr txBox="1"/>
            <p:nvPr/>
          </p:nvSpPr>
          <p:spPr>
            <a:xfrm>
              <a:off x="8035551" y="3342196"/>
              <a:ext cx="1086852" cy="646406"/>
            </a:xfrm>
            <a:prstGeom prst="rect">
              <a:avLst/>
            </a:prstGeom>
            <a:noFill/>
            <a:ln w="9525">
              <a:noFill/>
            </a:ln>
          </p:spPr>
          <p:txBody>
            <a:bodyPr wrap="none" anchor="t">
              <a:spAutoFit/>
            </a:bodyPr>
            <a:lstStyle/>
            <a:p>
              <a:r>
                <a:rPr lang="en-US" altLang="zh-CN" sz="3600" i="1" dirty="0">
                  <a:solidFill>
                    <a:srgbClr val="FFFFFF"/>
                  </a:solidFill>
                  <a:latin typeface="Impact" panose="020B0806030902050204" pitchFamily="34" charset="0"/>
                  <a:ea typeface="微软雅黑" panose="020B0503020204020204" pitchFamily="34" charset="-122"/>
                </a:rPr>
                <a:t>2018</a:t>
              </a:r>
              <a:endParaRPr lang="zh-CN" altLang="en-US" sz="3600" i="1" dirty="0">
                <a:solidFill>
                  <a:srgbClr val="FFFFFF"/>
                </a:solidFill>
                <a:latin typeface="Impact" panose="020B0806030902050204" pitchFamily="34" charset="0"/>
                <a:ea typeface="微软雅黑" panose="020B0503020204020204" pitchFamily="34" charset="-122"/>
              </a:endParaRPr>
            </a:p>
          </p:txBody>
        </p:sp>
      </p:grpSp>
      <p:grpSp>
        <p:nvGrpSpPr>
          <p:cNvPr id="17471" name="Group 12"/>
          <p:cNvGrpSpPr/>
          <p:nvPr/>
        </p:nvGrpSpPr>
        <p:grpSpPr>
          <a:xfrm rot="-1693754" flipH="1" flipV="1">
            <a:off x="7594600" y="3881438"/>
            <a:ext cx="1227138" cy="293687"/>
            <a:chOff x="2532" y="1051"/>
            <a:chExt cx="893" cy="246"/>
          </a:xfrm>
        </p:grpSpPr>
        <p:grpSp>
          <p:nvGrpSpPr>
            <p:cNvPr id="17472" name="Group 13"/>
            <p:cNvGrpSpPr/>
            <p:nvPr/>
          </p:nvGrpSpPr>
          <p:grpSpPr>
            <a:xfrm>
              <a:off x="2533" y="1063"/>
              <a:ext cx="741" cy="186"/>
              <a:chOff x="1567" y="2572"/>
              <a:chExt cx="1115" cy="279"/>
            </a:xfrm>
          </p:grpSpPr>
          <p:sp>
            <p:nvSpPr>
              <p:cNvPr id="17473" name="AutoShape 14"/>
              <p:cNvSpPr/>
              <p:nvPr/>
            </p:nvSpPr>
            <p:spPr>
              <a:xfrm rot="5263130">
                <a:off x="1862" y="2285"/>
                <a:ext cx="225" cy="814"/>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74" name="AutoShape 15"/>
              <p:cNvSpPr/>
              <p:nvPr/>
            </p:nvSpPr>
            <p:spPr>
              <a:xfrm rot="6078281">
                <a:off x="1998" y="2283"/>
                <a:ext cx="223" cy="817"/>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75" name="AutoShape 16"/>
              <p:cNvSpPr/>
              <p:nvPr/>
            </p:nvSpPr>
            <p:spPr>
              <a:xfrm rot="6373927">
                <a:off x="2072" y="2305"/>
                <a:ext cx="225" cy="814"/>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76" name="AutoShape 17"/>
              <p:cNvSpPr/>
              <p:nvPr/>
            </p:nvSpPr>
            <p:spPr>
              <a:xfrm rot="6906312">
                <a:off x="2160" y="2339"/>
                <a:ext cx="227" cy="814"/>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grpSp>
        <p:grpSp>
          <p:nvGrpSpPr>
            <p:cNvPr id="17477" name="Group 18"/>
            <p:cNvGrpSpPr/>
            <p:nvPr/>
          </p:nvGrpSpPr>
          <p:grpSpPr>
            <a:xfrm rot="1353540">
              <a:off x="2683" y="1125"/>
              <a:ext cx="741" cy="188"/>
              <a:chOff x="1572" y="2571"/>
              <a:chExt cx="1114" cy="280"/>
            </a:xfrm>
          </p:grpSpPr>
          <p:sp>
            <p:nvSpPr>
              <p:cNvPr id="17478" name="AutoShape 19"/>
              <p:cNvSpPr/>
              <p:nvPr/>
            </p:nvSpPr>
            <p:spPr>
              <a:xfrm rot="5263130">
                <a:off x="1869" y="2289"/>
                <a:ext cx="226" cy="813"/>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79" name="AutoShape 20"/>
              <p:cNvSpPr/>
              <p:nvPr/>
            </p:nvSpPr>
            <p:spPr>
              <a:xfrm rot="6078281">
                <a:off x="2005" y="2282"/>
                <a:ext cx="224" cy="816"/>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80" name="AutoShape 21"/>
              <p:cNvSpPr/>
              <p:nvPr/>
            </p:nvSpPr>
            <p:spPr>
              <a:xfrm rot="6373927">
                <a:off x="2081" y="2310"/>
                <a:ext cx="226" cy="815"/>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sp>
            <p:nvSpPr>
              <p:cNvPr id="17481" name="AutoShape 22"/>
              <p:cNvSpPr/>
              <p:nvPr/>
            </p:nvSpPr>
            <p:spPr>
              <a:xfrm rot="6906312">
                <a:off x="2169" y="2340"/>
                <a:ext cx="226" cy="815"/>
              </a:xfrm>
              <a:prstGeom prst="moon">
                <a:avLst>
                  <a:gd name="adj" fmla="val 49773"/>
                </a:avLst>
              </a:prstGeom>
              <a:solidFill>
                <a:srgbClr val="F8F8F8">
                  <a:alpha val="3998"/>
                </a:srgbClr>
              </a:solidFill>
              <a:ln w="9525">
                <a:noFill/>
              </a:ln>
            </p:spPr>
            <p:txBody>
              <a:bodyPr wrap="none" anchor="ctr"/>
              <a:lstStyle/>
              <a:p>
                <a:endParaRPr lang="zh-CN" altLang="en-US" dirty="0">
                  <a:solidFill>
                    <a:srgbClr val="000000"/>
                  </a:solidFill>
                  <a:latin typeface="Arial" panose="020B0604020202020204" pitchFamily="34" charset="0"/>
                  <a:ea typeface="微软雅黑" panose="020B0503020204020204" pitchFamily="34" charset="-122"/>
                </a:endParaRPr>
              </a:p>
            </p:txBody>
          </p:sp>
        </p:grpSp>
      </p:grpSp>
      <p:sp>
        <p:nvSpPr>
          <p:cNvPr id="17482" name="TextBox 91"/>
          <p:cNvSpPr txBox="1"/>
          <p:nvPr/>
        </p:nvSpPr>
        <p:spPr>
          <a:xfrm>
            <a:off x="2428875" y="1901825"/>
            <a:ext cx="2000250" cy="862013"/>
          </a:xfrm>
          <a:prstGeom prst="rect">
            <a:avLst/>
          </a:prstGeom>
          <a:noFill/>
          <a:ln w="9525">
            <a:noFill/>
          </a:ln>
        </p:spPr>
        <p:txBody>
          <a:bodyPr wrap="square" anchor="t">
            <a:spAutoFit/>
          </a:bodyPr>
          <a:lstStyle/>
          <a:p>
            <a:r>
              <a:rPr lang="zh-CN" altLang="en-US" b="1" dirty="0">
                <a:latin typeface="微软雅黑" panose="020B0503020204020204" pitchFamily="34" charset="-122"/>
                <a:ea typeface="微软雅黑" panose="020B0503020204020204" pitchFamily="34" charset="-122"/>
              </a:rPr>
              <a:t>外包服务</a:t>
            </a:r>
            <a:endParaRPr lang="en-US" altLang="zh-CN" b="1"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开展账单打印业务</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1"/>
          <p:cNvSpPr>
            <a:spLocks noGrp="1"/>
          </p:cNvSpPr>
          <p:nvPr>
            <p:ph type="title"/>
          </p:nvPr>
        </p:nvSpPr>
        <p:spPr>
          <a:xfrm>
            <a:off x="1223963" y="234950"/>
            <a:ext cx="4895850" cy="442913"/>
          </a:xfrm>
        </p:spPr>
        <p:txBody>
          <a:bodyPr vert="horz" lIns="91440" tIns="45720" rIns="91440" bIns="45720" anchor="ctr"/>
          <a:lstStyle/>
          <a:p>
            <a:r>
              <a:rPr lang="zh-CN" altLang="en-US" dirty="0">
                <a:latin typeface="微软雅黑" panose="020B0503020204020204" pitchFamily="34" charset="-122"/>
                <a:ea typeface="微软雅黑" panose="020B0503020204020204" pitchFamily="34" charset="-122"/>
              </a:rPr>
              <a:t>业务范围</a:t>
            </a:r>
            <a:endParaRPr lang="zh-CN" altLang="en-US" dirty="0">
              <a:latin typeface="微软雅黑" panose="020B0503020204020204" pitchFamily="34" charset="-122"/>
              <a:ea typeface="微软雅黑" panose="020B0503020204020204" pitchFamily="34" charset="-122"/>
            </a:endParaRPr>
          </a:p>
        </p:txBody>
      </p:sp>
      <p:graphicFrame>
        <p:nvGraphicFramePr>
          <p:cNvPr id="10" name="内容占位符 3"/>
          <p:cNvGraphicFramePr/>
          <p:nvPr/>
        </p:nvGraphicFramePr>
        <p:xfrm>
          <a:off x="192534" y="1053877"/>
          <a:ext cx="9792842" cy="195707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11" name="内容占位符 3"/>
          <p:cNvGraphicFramePr/>
          <p:nvPr/>
        </p:nvGraphicFramePr>
        <p:xfrm>
          <a:off x="-45741" y="3011019"/>
          <a:ext cx="10031284" cy="29086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D:\360安全浏览器下载\PPT模板\总结PPT\02.jpg"/>
          <p:cNvPicPr>
            <a:picLocks noChangeAspect="1"/>
          </p:cNvPicPr>
          <p:nvPr/>
        </p:nvPicPr>
        <p:blipFill>
          <a:blip r:embed="rId1"/>
          <a:stretch>
            <a:fillRect/>
          </a:stretch>
        </p:blipFill>
        <p:spPr>
          <a:xfrm>
            <a:off x="1588" y="-15875"/>
            <a:ext cx="10079037" cy="6659563"/>
          </a:xfrm>
          <a:prstGeom prst="rect">
            <a:avLst/>
          </a:prstGeom>
          <a:noFill/>
          <a:ln w="9525">
            <a:noFill/>
          </a:ln>
        </p:spPr>
      </p:pic>
      <p:sp>
        <p:nvSpPr>
          <p:cNvPr id="21506" name="TextBox 31"/>
          <p:cNvSpPr txBox="1"/>
          <p:nvPr/>
        </p:nvSpPr>
        <p:spPr>
          <a:xfrm>
            <a:off x="1123950" y="377825"/>
            <a:ext cx="1416050" cy="461963"/>
          </a:xfrm>
          <a:prstGeom prst="rect">
            <a:avLst/>
          </a:prstGeom>
          <a:noFill/>
          <a:ln w="9525">
            <a:noFill/>
          </a:ln>
        </p:spPr>
        <p:txBody>
          <a:bodyPr wrap="none" anchor="t">
            <a:spAutoFit/>
          </a:bodyPr>
          <a:lstStyle/>
          <a:p>
            <a:r>
              <a:rPr lang="zh-CN" altLang="en-US" sz="2400" dirty="0">
                <a:solidFill>
                  <a:srgbClr val="1D85C5"/>
                </a:solidFill>
                <a:latin typeface="微软雅黑" panose="020B0503020204020204" pitchFamily="34" charset="-122"/>
                <a:ea typeface="微软雅黑" panose="020B0503020204020204" pitchFamily="34" charset="-122"/>
              </a:rPr>
              <a:t>合作伙伴</a:t>
            </a:r>
            <a:endParaRPr lang="zh-CN" altLang="en-US" sz="2400" dirty="0">
              <a:solidFill>
                <a:srgbClr val="1D85C5"/>
              </a:solidFill>
              <a:latin typeface="微软雅黑" panose="020B0503020204020204" pitchFamily="34" charset="-122"/>
              <a:ea typeface="微软雅黑" panose="020B0503020204020204" pitchFamily="34" charset="-122"/>
            </a:endParaRPr>
          </a:p>
        </p:txBody>
      </p:sp>
      <p:grpSp>
        <p:nvGrpSpPr>
          <p:cNvPr id="21507" name="组合 33"/>
          <p:cNvGrpSpPr/>
          <p:nvPr/>
        </p:nvGrpSpPr>
        <p:grpSpPr>
          <a:xfrm flipH="1">
            <a:off x="647700" y="377825"/>
            <a:ext cx="458788" cy="360363"/>
            <a:chOff x="4321499" y="-94107"/>
            <a:chExt cx="1738584" cy="1364552"/>
          </a:xfrm>
        </p:grpSpPr>
        <p:sp>
          <p:nvSpPr>
            <p:cNvPr id="35" name="等腰三角形 34"/>
            <p:cNvSpPr/>
            <p:nvPr/>
          </p:nvSpPr>
          <p:spPr>
            <a:xfrm rot="16200000">
              <a:off x="4227109" y="281"/>
              <a:ext cx="1364552" cy="1175773"/>
            </a:xfrm>
            <a:prstGeom prst="triangl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37" name="等腰三角形 36"/>
            <p:cNvSpPr/>
            <p:nvPr/>
          </p:nvSpPr>
          <p:spPr>
            <a:xfrm rot="16200000">
              <a:off x="4789919" y="281"/>
              <a:ext cx="1364552" cy="1175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solidFill>
                  <a:srgbClr val="1B676F"/>
                </a:solidFill>
              </a:endParaRPr>
            </a:p>
          </p:txBody>
        </p:sp>
      </p:grpSp>
      <p:cxnSp>
        <p:nvCxnSpPr>
          <p:cNvPr id="53" name="直接连接符 52"/>
          <p:cNvCxnSpPr/>
          <p:nvPr/>
        </p:nvCxnSpPr>
        <p:spPr>
          <a:xfrm>
            <a:off x="647700" y="809625"/>
            <a:ext cx="84963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1511" name="图片 53"/>
          <p:cNvPicPr>
            <a:picLocks noChangeAspect="1"/>
          </p:cNvPicPr>
          <p:nvPr/>
        </p:nvPicPr>
        <p:blipFill>
          <a:blip r:embed="rId2"/>
          <a:stretch>
            <a:fillRect/>
          </a:stretch>
        </p:blipFill>
        <p:spPr>
          <a:xfrm>
            <a:off x="8307388" y="369888"/>
            <a:ext cx="833437" cy="368300"/>
          </a:xfrm>
          <a:prstGeom prst="rect">
            <a:avLst/>
          </a:prstGeom>
          <a:noFill/>
          <a:ln w="9525">
            <a:noFill/>
          </a:ln>
        </p:spPr>
      </p:pic>
      <p:pic>
        <p:nvPicPr>
          <p:cNvPr id="59" name="图片 58"/>
          <p:cNvPicPr>
            <a:picLocks noChangeAspect="1"/>
          </p:cNvPicPr>
          <p:nvPr/>
        </p:nvPicPr>
        <p:blipFill>
          <a:blip r:embed="rId3"/>
          <a:stretch>
            <a:fillRect/>
          </a:stretch>
        </p:blipFill>
        <p:spPr>
          <a:xfrm>
            <a:off x="666750" y="2268538"/>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60" name="图片 59"/>
          <p:cNvPicPr>
            <a:picLocks noChangeAspect="1"/>
          </p:cNvPicPr>
          <p:nvPr/>
        </p:nvPicPr>
        <p:blipFill>
          <a:blip r:embed="rId4"/>
          <a:stretch>
            <a:fillRect/>
          </a:stretch>
        </p:blipFill>
        <p:spPr>
          <a:xfrm>
            <a:off x="666750" y="5238750"/>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61" name="图片 60"/>
          <p:cNvPicPr>
            <a:picLocks noChangeAspect="1"/>
          </p:cNvPicPr>
          <p:nvPr/>
        </p:nvPicPr>
        <p:blipFill>
          <a:blip r:embed="rId5"/>
          <a:stretch>
            <a:fillRect/>
          </a:stretch>
        </p:blipFill>
        <p:spPr>
          <a:xfrm>
            <a:off x="666750" y="4249738"/>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62" name="图片 61"/>
          <p:cNvPicPr>
            <a:picLocks noChangeAspect="1"/>
          </p:cNvPicPr>
          <p:nvPr/>
        </p:nvPicPr>
        <p:blipFill>
          <a:blip r:embed="rId6"/>
          <a:stretch>
            <a:fillRect/>
          </a:stretch>
        </p:blipFill>
        <p:spPr>
          <a:xfrm>
            <a:off x="666750" y="3259138"/>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63" name="图片 62"/>
          <p:cNvPicPr>
            <a:picLocks noChangeAspect="1"/>
          </p:cNvPicPr>
          <p:nvPr/>
        </p:nvPicPr>
        <p:blipFill>
          <a:blip r:embed="rId7"/>
          <a:stretch>
            <a:fillRect/>
          </a:stretch>
        </p:blipFill>
        <p:spPr>
          <a:xfrm>
            <a:off x="666750" y="1277938"/>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64" name="图片 63"/>
          <p:cNvPicPr>
            <a:picLocks noChangeAspect="1"/>
          </p:cNvPicPr>
          <p:nvPr/>
        </p:nvPicPr>
        <p:blipFill>
          <a:blip r:embed="rId8"/>
          <a:stretch>
            <a:fillRect/>
          </a:stretch>
        </p:blipFill>
        <p:spPr>
          <a:xfrm>
            <a:off x="2879725" y="1289050"/>
            <a:ext cx="1936750" cy="696913"/>
          </a:xfrm>
          <a:prstGeom prst="rect">
            <a:avLst/>
          </a:prstGeom>
          <a:ln>
            <a:noFill/>
          </a:ln>
          <a:effectLst>
            <a:outerShdw blurRad="292100" dist="139700" dir="2700000" algn="tl" rotWithShape="0">
              <a:srgbClr val="333333">
                <a:alpha val="65000"/>
              </a:srgbClr>
            </a:outerShdw>
          </a:effectLst>
        </p:spPr>
        <p:style>
          <a:lnRef idx="0">
            <a:schemeClr val="accent2"/>
          </a:lnRef>
          <a:fillRef idx="3">
            <a:schemeClr val="accent2"/>
          </a:fillRef>
          <a:effectRef idx="3">
            <a:schemeClr val="accent2"/>
          </a:effectRef>
          <a:fontRef idx="minor">
            <a:schemeClr val="lt1"/>
          </a:fontRef>
        </p:style>
      </p:pic>
      <p:pic>
        <p:nvPicPr>
          <p:cNvPr id="65" name="图片 64"/>
          <p:cNvPicPr>
            <a:picLocks noChangeAspect="1"/>
          </p:cNvPicPr>
          <p:nvPr/>
        </p:nvPicPr>
        <p:blipFill>
          <a:blip r:embed="rId9"/>
          <a:stretch>
            <a:fillRect/>
          </a:stretch>
        </p:blipFill>
        <p:spPr>
          <a:xfrm>
            <a:off x="2879725" y="2273300"/>
            <a:ext cx="1936750" cy="696913"/>
          </a:xfrm>
          <a:prstGeom prst="rect">
            <a:avLst/>
          </a:prstGeom>
          <a:ln>
            <a:noFill/>
          </a:ln>
          <a:effectLst>
            <a:outerShdw blurRad="292100" dist="139700" dir="2700000" algn="tl" rotWithShape="0">
              <a:srgbClr val="333333">
                <a:alpha val="65000"/>
              </a:srgbClr>
            </a:outerShdw>
          </a:effectLst>
        </p:spPr>
        <p:style>
          <a:lnRef idx="0">
            <a:schemeClr val="accent2"/>
          </a:lnRef>
          <a:fillRef idx="3">
            <a:schemeClr val="accent2"/>
          </a:fillRef>
          <a:effectRef idx="3">
            <a:schemeClr val="accent2"/>
          </a:effectRef>
          <a:fontRef idx="minor">
            <a:schemeClr val="lt1"/>
          </a:fontRef>
        </p:style>
      </p:pic>
      <p:pic>
        <p:nvPicPr>
          <p:cNvPr id="66" name="图片 65"/>
          <p:cNvPicPr>
            <a:picLocks noChangeAspect="1"/>
          </p:cNvPicPr>
          <p:nvPr/>
        </p:nvPicPr>
        <p:blipFill>
          <a:blip r:embed="rId10"/>
          <a:stretch>
            <a:fillRect/>
          </a:stretch>
        </p:blipFill>
        <p:spPr>
          <a:xfrm>
            <a:off x="2879725" y="3271838"/>
            <a:ext cx="1936750" cy="696913"/>
          </a:xfrm>
          <a:prstGeom prst="rect">
            <a:avLst/>
          </a:prstGeom>
          <a:ln>
            <a:noFill/>
          </a:ln>
          <a:effectLst>
            <a:outerShdw blurRad="292100" dist="139700" dir="2700000" algn="tl" rotWithShape="0">
              <a:srgbClr val="333333">
                <a:alpha val="65000"/>
              </a:srgbClr>
            </a:outerShdw>
          </a:effectLst>
        </p:spPr>
        <p:style>
          <a:lnRef idx="0">
            <a:schemeClr val="accent2"/>
          </a:lnRef>
          <a:fillRef idx="3">
            <a:schemeClr val="accent2"/>
          </a:fillRef>
          <a:effectRef idx="3">
            <a:schemeClr val="accent2"/>
          </a:effectRef>
          <a:fontRef idx="minor">
            <a:schemeClr val="lt1"/>
          </a:fontRef>
        </p:style>
      </p:pic>
      <p:pic>
        <p:nvPicPr>
          <p:cNvPr id="67" name="图片 66"/>
          <p:cNvPicPr>
            <a:picLocks noChangeAspect="1"/>
          </p:cNvPicPr>
          <p:nvPr/>
        </p:nvPicPr>
        <p:blipFill>
          <a:blip r:embed="rId11"/>
          <a:stretch>
            <a:fillRect/>
          </a:stretch>
        </p:blipFill>
        <p:spPr>
          <a:xfrm>
            <a:off x="2879725" y="4257675"/>
            <a:ext cx="1936750" cy="696913"/>
          </a:xfrm>
          <a:prstGeom prst="rect">
            <a:avLst/>
          </a:prstGeom>
          <a:ln>
            <a:noFill/>
          </a:ln>
          <a:effectLst>
            <a:outerShdw blurRad="292100" dist="139700" dir="2700000" algn="tl" rotWithShape="0">
              <a:srgbClr val="333333">
                <a:alpha val="65000"/>
              </a:srgbClr>
            </a:outerShdw>
          </a:effectLst>
        </p:spPr>
        <p:style>
          <a:lnRef idx="0">
            <a:schemeClr val="accent2"/>
          </a:lnRef>
          <a:fillRef idx="3">
            <a:schemeClr val="accent2"/>
          </a:fillRef>
          <a:effectRef idx="3">
            <a:schemeClr val="accent2"/>
          </a:effectRef>
          <a:fontRef idx="minor">
            <a:schemeClr val="lt1"/>
          </a:fontRef>
        </p:style>
      </p:pic>
      <p:pic>
        <p:nvPicPr>
          <p:cNvPr id="68" name="图片 67"/>
          <p:cNvPicPr>
            <a:picLocks noChangeAspect="1"/>
          </p:cNvPicPr>
          <p:nvPr/>
        </p:nvPicPr>
        <p:blipFill>
          <a:blip r:embed="rId12"/>
          <a:stretch>
            <a:fillRect/>
          </a:stretch>
        </p:blipFill>
        <p:spPr>
          <a:xfrm>
            <a:off x="5092700" y="1274763"/>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69" name="图片 68"/>
          <p:cNvPicPr>
            <a:picLocks noChangeAspect="1"/>
          </p:cNvPicPr>
          <p:nvPr/>
        </p:nvPicPr>
        <p:blipFill>
          <a:blip r:embed="rId13"/>
          <a:stretch>
            <a:fillRect/>
          </a:stretch>
        </p:blipFill>
        <p:spPr>
          <a:xfrm>
            <a:off x="5092700" y="2259013"/>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70" name="图片 69"/>
          <p:cNvPicPr>
            <a:picLocks noChangeAspect="1"/>
          </p:cNvPicPr>
          <p:nvPr/>
        </p:nvPicPr>
        <p:blipFill>
          <a:blip r:embed="rId14"/>
          <a:stretch>
            <a:fillRect/>
          </a:stretch>
        </p:blipFill>
        <p:spPr>
          <a:xfrm>
            <a:off x="5092700" y="3257550"/>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71" name="图片 70"/>
          <p:cNvPicPr>
            <a:picLocks noChangeAspect="1"/>
          </p:cNvPicPr>
          <p:nvPr/>
        </p:nvPicPr>
        <p:blipFill>
          <a:blip r:embed="rId15"/>
          <a:stretch>
            <a:fillRect/>
          </a:stretch>
        </p:blipFill>
        <p:spPr>
          <a:xfrm>
            <a:off x="5092700" y="4238625"/>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72" name="图片 71"/>
          <p:cNvPicPr>
            <a:picLocks noChangeAspect="1"/>
          </p:cNvPicPr>
          <p:nvPr/>
        </p:nvPicPr>
        <p:blipFill>
          <a:blip r:embed="rId16"/>
          <a:stretch>
            <a:fillRect/>
          </a:stretch>
        </p:blipFill>
        <p:spPr>
          <a:xfrm>
            <a:off x="5092700" y="5229225"/>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73" name="图片 72"/>
          <p:cNvPicPr>
            <a:picLocks noChangeAspect="1"/>
          </p:cNvPicPr>
          <p:nvPr/>
        </p:nvPicPr>
        <p:blipFill>
          <a:blip r:embed="rId17"/>
          <a:stretch>
            <a:fillRect/>
          </a:stretch>
        </p:blipFill>
        <p:spPr>
          <a:xfrm>
            <a:off x="7312025" y="3257550"/>
            <a:ext cx="1935163"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74" name="图片 73"/>
          <p:cNvPicPr>
            <a:picLocks noChangeAspect="1"/>
          </p:cNvPicPr>
          <p:nvPr/>
        </p:nvPicPr>
        <p:blipFill>
          <a:blip r:embed="rId18"/>
          <a:stretch>
            <a:fillRect/>
          </a:stretch>
        </p:blipFill>
        <p:spPr>
          <a:xfrm>
            <a:off x="7312025" y="1274763"/>
            <a:ext cx="1935163"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79" name="图片 78"/>
          <p:cNvPicPr>
            <a:picLocks noChangeAspect="1"/>
          </p:cNvPicPr>
          <p:nvPr/>
        </p:nvPicPr>
        <p:blipFill>
          <a:blip r:embed="rId19"/>
          <a:stretch>
            <a:fillRect/>
          </a:stretch>
        </p:blipFill>
        <p:spPr>
          <a:xfrm>
            <a:off x="7302500" y="2268538"/>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80" name="图片 79"/>
          <p:cNvPicPr>
            <a:picLocks noChangeAspect="1"/>
          </p:cNvPicPr>
          <p:nvPr/>
        </p:nvPicPr>
        <p:blipFill>
          <a:blip r:embed="rId20"/>
          <a:stretch>
            <a:fillRect/>
          </a:stretch>
        </p:blipFill>
        <p:spPr>
          <a:xfrm>
            <a:off x="7312025" y="4254500"/>
            <a:ext cx="1935163"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81" name="图片 80"/>
          <p:cNvPicPr>
            <a:picLocks noChangeAspect="1"/>
          </p:cNvPicPr>
          <p:nvPr/>
        </p:nvPicPr>
        <p:blipFill>
          <a:blip r:embed="rId21"/>
          <a:stretch>
            <a:fillRect/>
          </a:stretch>
        </p:blipFill>
        <p:spPr>
          <a:xfrm>
            <a:off x="2879725" y="5240338"/>
            <a:ext cx="1936750"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pic>
        <p:nvPicPr>
          <p:cNvPr id="82" name="图片 81"/>
          <p:cNvPicPr>
            <a:picLocks noChangeAspect="1"/>
          </p:cNvPicPr>
          <p:nvPr/>
        </p:nvPicPr>
        <p:blipFill>
          <a:blip r:embed="rId22"/>
          <a:stretch>
            <a:fillRect/>
          </a:stretch>
        </p:blipFill>
        <p:spPr>
          <a:xfrm>
            <a:off x="7312025" y="5224463"/>
            <a:ext cx="1935163" cy="696913"/>
          </a:xfrm>
          <a:prstGeom prst="rect">
            <a:avLst/>
          </a:prstGeom>
          <a:ln>
            <a:noFill/>
          </a:ln>
          <a:effectLst>
            <a:outerShdw blurRad="292100" dist="139700" dir="2700000" algn="tl" rotWithShape="0">
              <a:srgbClr val="333333">
                <a:alpha val="65000"/>
              </a:srgbClr>
            </a:outerShdw>
          </a:effectLst>
        </p:spPr>
        <p:style>
          <a:lnRef idx="0">
            <a:schemeClr val="accent3"/>
          </a:lnRef>
          <a:fillRef idx="3">
            <a:schemeClr val="accent3"/>
          </a:fillRef>
          <a:effectRef idx="3">
            <a:schemeClr val="accent3"/>
          </a:effectRef>
          <a:fontRef idx="minor">
            <a:schemeClr val="lt1"/>
          </a:fontRef>
        </p:style>
      </p:pic>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D:\360安全浏览器下载\PPT模板\总结PPT\02.jpg"/>
          <p:cNvPicPr>
            <a:picLocks noChangeAspect="1"/>
          </p:cNvPicPr>
          <p:nvPr/>
        </p:nvPicPr>
        <p:blipFill>
          <a:blip r:embed="rId1"/>
          <a:stretch>
            <a:fillRect/>
          </a:stretch>
        </p:blipFill>
        <p:spPr>
          <a:xfrm>
            <a:off x="-31750" y="-30162"/>
            <a:ext cx="10079038" cy="6659562"/>
          </a:xfrm>
          <a:prstGeom prst="rect">
            <a:avLst/>
          </a:prstGeom>
          <a:noFill/>
          <a:ln w="9525">
            <a:noFill/>
          </a:ln>
        </p:spPr>
      </p:pic>
      <p:sp>
        <p:nvSpPr>
          <p:cNvPr id="23554" name="TextBox 31"/>
          <p:cNvSpPr txBox="1"/>
          <p:nvPr/>
        </p:nvSpPr>
        <p:spPr>
          <a:xfrm>
            <a:off x="1123950" y="377825"/>
            <a:ext cx="1416050" cy="461963"/>
          </a:xfrm>
          <a:prstGeom prst="rect">
            <a:avLst/>
          </a:prstGeom>
          <a:noFill/>
          <a:ln w="9525">
            <a:noFill/>
          </a:ln>
        </p:spPr>
        <p:txBody>
          <a:bodyPr wrap="none" anchor="t">
            <a:spAutoFit/>
          </a:bodyPr>
          <a:lstStyle/>
          <a:p>
            <a:r>
              <a:rPr lang="zh-CN" altLang="en-US" sz="2400" dirty="0">
                <a:solidFill>
                  <a:srgbClr val="1D85C5"/>
                </a:solidFill>
                <a:latin typeface="微软雅黑" panose="020B0503020204020204" pitchFamily="34" charset="-122"/>
                <a:ea typeface="微软雅黑" panose="020B0503020204020204" pitchFamily="34" charset="-122"/>
              </a:rPr>
              <a:t>企业荣誉</a:t>
            </a:r>
            <a:endParaRPr lang="zh-CN" altLang="en-US" sz="2400" dirty="0">
              <a:solidFill>
                <a:srgbClr val="1D85C5"/>
              </a:solidFill>
              <a:latin typeface="微软雅黑" panose="020B0503020204020204" pitchFamily="34" charset="-122"/>
              <a:ea typeface="微软雅黑" panose="020B0503020204020204" pitchFamily="34" charset="-122"/>
            </a:endParaRPr>
          </a:p>
        </p:txBody>
      </p:sp>
      <p:grpSp>
        <p:nvGrpSpPr>
          <p:cNvPr id="23555" name="组合 33"/>
          <p:cNvGrpSpPr/>
          <p:nvPr/>
        </p:nvGrpSpPr>
        <p:grpSpPr>
          <a:xfrm flipH="1">
            <a:off x="647700" y="377825"/>
            <a:ext cx="458788" cy="360363"/>
            <a:chOff x="4321499" y="-94107"/>
            <a:chExt cx="1738584" cy="1364552"/>
          </a:xfrm>
        </p:grpSpPr>
        <p:sp>
          <p:nvSpPr>
            <p:cNvPr id="35" name="等腰三角形 34"/>
            <p:cNvSpPr/>
            <p:nvPr/>
          </p:nvSpPr>
          <p:spPr>
            <a:xfrm rot="16200000">
              <a:off x="4227109" y="281"/>
              <a:ext cx="1364552" cy="1175773"/>
            </a:xfrm>
            <a:prstGeom prst="triangle">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p>
          </p:txBody>
        </p:sp>
        <p:sp>
          <p:nvSpPr>
            <p:cNvPr id="37" name="等腰三角形 36"/>
            <p:cNvSpPr/>
            <p:nvPr/>
          </p:nvSpPr>
          <p:spPr>
            <a:xfrm rot="16200000">
              <a:off x="4789919" y="281"/>
              <a:ext cx="1364552" cy="1175773"/>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zh-CN" altLang="en-US" strike="noStrike" noProof="1">
                <a:solidFill>
                  <a:srgbClr val="1B676F"/>
                </a:solidFill>
              </a:endParaRPr>
            </a:p>
          </p:txBody>
        </p:sp>
      </p:grpSp>
      <p:cxnSp>
        <p:nvCxnSpPr>
          <p:cNvPr id="53" name="直接连接符 52"/>
          <p:cNvCxnSpPr/>
          <p:nvPr/>
        </p:nvCxnSpPr>
        <p:spPr>
          <a:xfrm>
            <a:off x="647700" y="809625"/>
            <a:ext cx="84963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3559" name="图片 53"/>
          <p:cNvPicPr>
            <a:picLocks noChangeAspect="1"/>
          </p:cNvPicPr>
          <p:nvPr/>
        </p:nvPicPr>
        <p:blipFill>
          <a:blip r:embed="rId2"/>
          <a:stretch>
            <a:fillRect/>
          </a:stretch>
        </p:blipFill>
        <p:spPr>
          <a:xfrm>
            <a:off x="8307388" y="369888"/>
            <a:ext cx="833437" cy="368300"/>
          </a:xfrm>
          <a:prstGeom prst="rect">
            <a:avLst/>
          </a:prstGeom>
          <a:noFill/>
          <a:ln w="9525">
            <a:noFill/>
          </a:ln>
        </p:spPr>
      </p:pic>
      <p:pic>
        <p:nvPicPr>
          <p:cNvPr id="3" name="图片 2"/>
          <p:cNvPicPr>
            <a:picLocks noChangeAspect="1"/>
          </p:cNvPicPr>
          <p:nvPr/>
        </p:nvPicPr>
        <p:blipFill>
          <a:blip r:embed="rId3"/>
          <a:stretch>
            <a:fillRect/>
          </a:stretch>
        </p:blipFill>
        <p:spPr>
          <a:xfrm>
            <a:off x="71438" y="1089025"/>
            <a:ext cx="3040062" cy="2144713"/>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4"/>
          <a:stretch>
            <a:fillRect/>
          </a:stretch>
        </p:blipFill>
        <p:spPr>
          <a:xfrm>
            <a:off x="-31750" y="3616325"/>
            <a:ext cx="3143250" cy="2409825"/>
          </a:xfrm>
          <a:prstGeom prst="rect">
            <a:avLst/>
          </a:prstGeom>
          <a:ln>
            <a:noFill/>
          </a:ln>
          <a:effectLst>
            <a:outerShdw blurRad="292100" dist="139700" dir="2700000" algn="tl" rotWithShape="0">
              <a:srgbClr val="333333">
                <a:alpha val="65000"/>
              </a:srgbClr>
            </a:outerShdw>
          </a:effectLst>
        </p:spPr>
      </p:pic>
      <p:pic>
        <p:nvPicPr>
          <p:cNvPr id="23563" name="图片 18" descr="44365934819058084.jpg"/>
          <p:cNvPicPr/>
          <p:nvPr/>
        </p:nvPicPr>
        <p:blipFill>
          <a:blip r:embed="rId5"/>
          <a:srcRect l="7832" t="11713" r="7916" b="14622"/>
          <a:stretch>
            <a:fillRect/>
          </a:stretch>
        </p:blipFill>
        <p:spPr>
          <a:xfrm>
            <a:off x="3111500" y="839788"/>
            <a:ext cx="3473450" cy="2427287"/>
          </a:xfrm>
          <a:prstGeom prst="rect">
            <a:avLst/>
          </a:prstGeom>
          <a:noFill/>
          <a:ln w="9525">
            <a:noFill/>
          </a:ln>
        </p:spPr>
      </p:pic>
      <p:pic>
        <p:nvPicPr>
          <p:cNvPr id="23564" name="图片 20" descr="478634106494353362.jpg"/>
          <p:cNvPicPr/>
          <p:nvPr/>
        </p:nvPicPr>
        <p:blipFill>
          <a:blip r:embed="rId6"/>
          <a:srcRect l="8961" t="14716" r="2399" b="9911"/>
          <a:stretch>
            <a:fillRect/>
          </a:stretch>
        </p:blipFill>
        <p:spPr>
          <a:xfrm>
            <a:off x="6559550" y="3402013"/>
            <a:ext cx="3487738" cy="2786082"/>
          </a:xfrm>
          <a:prstGeom prst="rect">
            <a:avLst/>
          </a:prstGeom>
          <a:noFill/>
          <a:ln w="9525">
            <a:noFill/>
          </a:ln>
        </p:spPr>
      </p:pic>
      <p:pic>
        <p:nvPicPr>
          <p:cNvPr id="23565" name="图片 21" descr="734701872333770976.jpg"/>
          <p:cNvPicPr/>
          <p:nvPr/>
        </p:nvPicPr>
        <p:blipFill>
          <a:blip r:embed="rId7"/>
          <a:srcRect l="10936" t="21321" r="4938" b="10811"/>
          <a:stretch>
            <a:fillRect/>
          </a:stretch>
        </p:blipFill>
        <p:spPr>
          <a:xfrm>
            <a:off x="6584950" y="839788"/>
            <a:ext cx="3462337" cy="2393950"/>
          </a:xfrm>
          <a:prstGeom prst="rect">
            <a:avLst/>
          </a:prstGeom>
          <a:noFill/>
          <a:ln w="9525">
            <a:noFill/>
          </a:ln>
        </p:spPr>
      </p:pic>
      <p:pic>
        <p:nvPicPr>
          <p:cNvPr id="16" name="图片 15" descr="苏州劳动关系和谐2.JPG"/>
          <p:cNvPicPr>
            <a:picLocks noChangeAspect="1"/>
          </p:cNvPicPr>
          <p:nvPr/>
        </p:nvPicPr>
        <p:blipFill>
          <a:blip r:embed="rId8" cstate="print"/>
          <a:srcRect l="2552" t="10866" r="11801" b="15786"/>
          <a:stretch>
            <a:fillRect/>
          </a:stretch>
        </p:blipFill>
        <p:spPr>
          <a:xfrm>
            <a:off x="3111500" y="3402013"/>
            <a:ext cx="3440113" cy="27860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d"/>
  </p:transition>
  <p:timing>
    <p:tnLst>
      <p:par>
        <p:cTn id="1" dur="indefinite" restart="never" nodeType="tmRoot"/>
      </p:par>
    </p:tnLst>
  </p:timing>
</p:sld>
</file>

<file path=ppt/tags/tag1.xml><?xml version="1.0" encoding="utf-8"?>
<p:tagLst xmlns:p="http://schemas.openxmlformats.org/presentationml/2006/main">
  <p:tag name="KSO_WM_DOC_GUID" val="{2d59e482-da6a-45d3-93e8-9f0baaf2bd8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1985</Words>
  <Application>WPS 演示</Application>
  <PresentationFormat>自定义</PresentationFormat>
  <Paragraphs>353</Paragraphs>
  <Slides>26</Slides>
  <Notes>18</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26</vt:i4>
      </vt:variant>
    </vt:vector>
  </HeadingPairs>
  <TitlesOfParts>
    <vt:vector size="41" baseType="lpstr">
      <vt:lpstr>Arial</vt:lpstr>
      <vt:lpstr>宋体</vt:lpstr>
      <vt:lpstr>Wingdings</vt:lpstr>
      <vt:lpstr>Franklin Gothic Book</vt:lpstr>
      <vt:lpstr>黑体</vt:lpstr>
      <vt:lpstr>方正兰亭中黑_GBK</vt:lpstr>
      <vt:lpstr>微软雅黑</vt:lpstr>
      <vt:lpstr>方正兰亭黑简体</vt:lpstr>
      <vt:lpstr>幼圆</vt:lpstr>
      <vt:lpstr>方正兰亭粗黑简体</vt:lpstr>
      <vt:lpstr>Impact</vt:lpstr>
      <vt:lpstr>Calibri</vt:lpstr>
      <vt:lpstr>Arial Unicode MS</vt:lpstr>
      <vt:lpstr>Franklin Gothic Medium</vt:lpstr>
      <vt:lpstr>Office 主题</vt:lpstr>
      <vt:lpstr>PowerPoint 演示文稿</vt:lpstr>
      <vt:lpstr>PowerPoint 演示文稿</vt:lpstr>
      <vt:lpstr>PowerPoint 演示文稿</vt:lpstr>
      <vt:lpstr>PowerPoint 演示文稿</vt:lpstr>
      <vt:lpstr>地理位置：公司位于苏州与上海的交汇处，紧靠上海，可乘地铁11号线直达上海市区，俗称“江苏东大门”“上海后花园”</vt:lpstr>
      <vt:lpstr>PowerPoint 演示文稿</vt:lpstr>
      <vt:lpstr>业务范围</vt:lpstr>
      <vt:lpstr>PowerPoint 演示文稿</vt:lpstr>
      <vt:lpstr>PowerPoint 演示文稿</vt:lpstr>
      <vt:lpstr>PowerPoint 演示文稿</vt:lpstr>
      <vt:lpstr>PowerPoint 演示文稿</vt:lpstr>
      <vt:lpstr>网红恋爱角</vt:lpstr>
      <vt:lpstr>公司环境</vt:lpstr>
      <vt:lpstr>PowerPoint 演示文稿</vt:lpstr>
      <vt:lpstr>PowerPoint 演示文稿</vt:lpstr>
      <vt:lpstr>培训环境</vt:lpstr>
      <vt:lpstr>PowerPoint 演示文稿</vt:lpstr>
      <vt:lpstr>招聘岗位</vt:lpstr>
      <vt:lpstr>薪酬结构</vt:lpstr>
      <vt:lpstr>员工福利</vt:lpstr>
      <vt:lpstr>员工福利</vt:lpstr>
      <vt:lpstr>人才发展通道</vt:lpstr>
      <vt:lpstr>团队风采</vt:lpstr>
      <vt:lpstr>团队风采</vt:lpstr>
      <vt:lpstr>美食分享</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ly</dc:creator>
  <cp:lastModifiedBy>国产姑娘必须漂亮</cp:lastModifiedBy>
  <cp:revision>926</cp:revision>
  <cp:lastPrinted>2016-09-27T07:10:00Z</cp:lastPrinted>
  <dcterms:created xsi:type="dcterms:W3CDTF">2016-08-19T03:35:00Z</dcterms:created>
  <dcterms:modified xsi:type="dcterms:W3CDTF">2019-12-19T04:38:25Z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2052-11.1.0.9305</vt:lpwstr>
  </property>
</Properties>
</file>