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3" r:id="rId3"/>
  </p:sldMasterIdLst>
  <p:notesMasterIdLst>
    <p:notesMasterId r:id="rId5"/>
  </p:notesMasterIdLst>
  <p:sldIdLst>
    <p:sldId id="256" r:id="rId4"/>
    <p:sldId id="258" r:id="rId6"/>
    <p:sldId id="338" r:id="rId7"/>
    <p:sldId id="453" r:id="rId8"/>
    <p:sldId id="454" r:id="rId9"/>
    <p:sldId id="455" r:id="rId10"/>
    <p:sldId id="456" r:id="rId11"/>
    <p:sldId id="457" r:id="rId12"/>
    <p:sldId id="458" r:id="rId13"/>
    <p:sldId id="459" r:id="rId14"/>
    <p:sldId id="460" r:id="rId15"/>
    <p:sldId id="462" r:id="rId16"/>
    <p:sldId id="463" r:id="rId17"/>
    <p:sldId id="464" r:id="rId18"/>
    <p:sldId id="465" r:id="rId19"/>
    <p:sldId id="467" r:id="rId20"/>
    <p:sldId id="468" r:id="rId21"/>
    <p:sldId id="297" r:id="rId22"/>
    <p:sldId id="298" r:id="rId23"/>
    <p:sldId id="339" r:id="rId24"/>
    <p:sldId id="452" r:id="rId25"/>
    <p:sldId id="342" r:id="rId26"/>
    <p:sldId id="343" r:id="rId27"/>
    <p:sldId id="345" r:id="rId28"/>
    <p:sldId id="403" r:id="rId29"/>
    <p:sldId id="346" r:id="rId30"/>
    <p:sldId id="349" r:id="rId31"/>
    <p:sldId id="469" r:id="rId32"/>
    <p:sldId id="470" r:id="rId33"/>
    <p:sldId id="471" r:id="rId34"/>
    <p:sldId id="472" r:id="rId35"/>
    <p:sldId id="350" r:id="rId36"/>
    <p:sldId id="473" r:id="rId37"/>
    <p:sldId id="474" r:id="rId38"/>
    <p:sldId id="476" r:id="rId39"/>
    <p:sldId id="477" r:id="rId40"/>
    <p:sldId id="405" r:id="rId41"/>
    <p:sldId id="295" r:id="rId42"/>
  </p:sldIdLst>
  <p:sldSz cx="9144000" cy="5715000"/>
  <p:notesSz cx="6858000" cy="9144000"/>
  <p:custDataLst>
    <p:tags r:id="rId47"/>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extLst>
    <p:ext uri="{505F2C04-C923-438B-8C0F-E0CD2BADF298}">
      <wppc:fontMiss xmlns:wppc="http://www.wps.cn/officeDocument/PresentationCustomData" type="true"/>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老马" initials="老"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2FDB2607-1784-4EEB-B798-7EB5836EED8A}">
        <p14:showMediaCtrls xmlns:p14="http://schemas.microsoft.com/office/powerpoint/2010/main" val="1"/>
      </p:ext>
    </p:extLst>
  </p:showPr>
  <p:clrMru>
    <a:srgbClr val="01325B"/>
    <a:srgbClr val="013B6D"/>
    <a:srgbClr val="505050"/>
    <a:srgbClr val="6565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179"/>
    <p:restoredTop sz="94660"/>
  </p:normalViewPr>
  <p:slideViewPr>
    <p:cSldViewPr showGuides="1">
      <p:cViewPr varScale="1">
        <p:scale>
          <a:sx n="77" d="100"/>
          <a:sy n="77" d="100"/>
        </p:scale>
        <p:origin x="-1128" y="-60"/>
      </p:cViewPr>
      <p:guideLst>
        <p:guide orient="horz" pos="1788"/>
        <p:guide pos="2838"/>
      </p:guideLst>
    </p:cSldViewPr>
  </p:slideViewPr>
  <p:notesTextViewPr>
    <p:cViewPr>
      <p:scale>
        <a:sx n="100" d="100"/>
        <a:sy n="100" d="100"/>
      </p:scale>
      <p:origin x="0" y="0"/>
    </p:cViewPr>
  </p:notesTextViewPr>
  <p:sorterViewPr>
    <p:cViewPr varScale="1">
      <p:scale>
        <a:sx n="1" d="1"/>
        <a:sy n="1" d="1"/>
      </p:scale>
      <p:origin x="0" y="0"/>
    </p:cViewPr>
  </p:sorter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7" Type="http://schemas.openxmlformats.org/officeDocument/2006/relationships/tags" Target="tags/tag3.xml"/><Relationship Id="rId46" Type="http://schemas.openxmlformats.org/officeDocument/2006/relationships/commentAuthors" Target="commentAuthors.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8-05T07:23:16.553" idx="1">
    <p:pos x="4800" y="2086"/>
    <p:text>这个处理量跟披露的有差距</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9-08-05T07:24:58.445" idx="2">
    <p:pos x="4935" y="1282"/>
    <p:text>处理量有问题，同比下降24%也有问题。52835和52816，什么逻辑？2018年</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19-08-05T07:27:24.764" idx="3">
    <p:pos x="2859" y="2973"/>
    <p:text>审计后净利润1700多万。</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white">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defRPr sz="1200" noProof="1"/>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defRPr sz="1200" noProof="1">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0689F5D4-792A-4DB0-AB9A-787E97EF4E7A}" type="datetimeFigureOut">
              <a:rPr kumimoji="0" lang="zh-CN" altLang="en-US" sz="1200" b="0" i="0" u="none" strike="noStrike" kern="1200" cap="none" spc="0" normalizeH="0" baseline="0" noProof="1">
                <a:ln>
                  <a:noFill/>
                </a:ln>
                <a:solidFill>
                  <a:schemeClr val="tx1"/>
                </a:solidFill>
                <a:effectLst/>
                <a:uLnTx/>
                <a:uFillTx/>
                <a:latin typeface="+mn-lt"/>
                <a:ea typeface="+mn-ea"/>
                <a:cs typeface="+mn-cs"/>
              </a:rPr>
            </a:fld>
            <a:endParaRPr kumimoji="0" lang="zh-CN" altLang="en-US" sz="1200" b="0" i="0" u="none" strike="noStrike" kern="1200" cap="none" spc="0" normalizeH="0" baseline="0" noProof="1">
              <a:ln>
                <a:noFill/>
              </a:ln>
              <a:solidFill>
                <a:schemeClr val="tx1"/>
              </a:solidFill>
              <a:effectLst/>
              <a:uLnTx/>
              <a:uFillTx/>
              <a:latin typeface="+mn-lt"/>
              <a:ea typeface="+mn-ea"/>
              <a:cs typeface="+mn-cs"/>
            </a:endParaRPr>
          </a:p>
        </p:txBody>
      </p:sp>
      <p:sp>
        <p:nvSpPr>
          <p:cNvPr id="43012" name="幻灯片图像占位符 3"/>
          <p:cNvSpPr>
            <a:spLocks noGrp="1" noRot="1" noChangeAspect="1"/>
          </p:cNvSpPr>
          <p:nvPr>
            <p:ph type="sldImg"/>
          </p:nvPr>
        </p:nvSpPr>
        <p:spPr>
          <a:xfrm>
            <a:off x="685800" y="685800"/>
            <a:ext cx="5486400" cy="3429000"/>
          </a:xfrm>
          <a:prstGeom prst="rect">
            <a:avLst/>
          </a:prstGeom>
          <a:noFill/>
          <a:ln w="12700" cap="flat" cmpd="sng">
            <a:solidFill>
              <a:srgbClr val="000000"/>
            </a:solidFill>
            <a:prstDash val="solid"/>
            <a:round/>
            <a:headEnd type="none" w="med" len="med"/>
            <a:tailEnd type="none" w="med" len="med"/>
          </a:ln>
        </p:spPr>
      </p:sp>
      <p:sp>
        <p:nvSpPr>
          <p:cNvPr id="8197" name="备注占位符 4"/>
          <p:cNvSpPr>
            <a:spLocks noGrp="1" noChangeArrowheads="1"/>
          </p:cNvSpPr>
          <p:nvPr>
            <p:ph type="body" sz="quarter" idx="4294967295"/>
          </p:nvPr>
        </p:nvSpPr>
        <p:spPr bwMode="auto">
          <a:xfrm>
            <a:off x="685800" y="4343400"/>
            <a:ext cx="5486400" cy="4114800"/>
          </a:xfrm>
          <a:prstGeom prst="rect">
            <a:avLst/>
          </a:prstGeom>
          <a:noFill/>
          <a:ln w="9525">
            <a:noFill/>
            <a:miter lim="800000"/>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defRPr sz="1200" noProof="1"/>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
            <a:pPr lvl="0" algn="r" eaLnBrk="1" hangingPunct="1">
              <a:buNone/>
            </a:pPr>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幻灯片图像占位符 1"/>
          <p:cNvSpPr>
            <a:spLocks noGrp="1" noRot="1" noChangeAspect="1" noTextEdit="1"/>
          </p:cNvSpPr>
          <p:nvPr>
            <p:ph type="sldImg"/>
          </p:nvPr>
        </p:nvSpPr>
        <p:spPr>
          <a:ln>
            <a:miter lim="800000"/>
          </a:ln>
        </p:spPr>
      </p:sp>
      <p:sp>
        <p:nvSpPr>
          <p:cNvPr id="44035"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44036"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幻灯片图像占位符 1"/>
          <p:cNvSpPr>
            <a:spLocks noGrp="1" noRot="1" noChangeAspect="1" noTextEdit="1"/>
          </p:cNvSpPr>
          <p:nvPr>
            <p:ph type="sldImg"/>
          </p:nvPr>
        </p:nvSpPr>
        <p:spPr>
          <a:ln>
            <a:miter lim="800000"/>
          </a:ln>
        </p:spPr>
      </p:sp>
      <p:sp>
        <p:nvSpPr>
          <p:cNvPr id="53251"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53252"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幻灯片图像占位符 1"/>
          <p:cNvSpPr>
            <a:spLocks noGrp="1" noRot="1" noChangeAspect="1" noTextEdit="1"/>
          </p:cNvSpPr>
          <p:nvPr>
            <p:ph type="sldImg"/>
          </p:nvPr>
        </p:nvSpPr>
        <p:spPr>
          <a:ln>
            <a:miter lim="800000"/>
          </a:ln>
        </p:spPr>
      </p:sp>
      <p:sp>
        <p:nvSpPr>
          <p:cNvPr id="45059"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45060"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幻灯片图像占位符 1"/>
          <p:cNvSpPr>
            <a:spLocks noGrp="1" noRot="1" noChangeAspect="1" noTextEdit="1"/>
          </p:cNvSpPr>
          <p:nvPr>
            <p:ph type="sldImg"/>
          </p:nvPr>
        </p:nvSpPr>
        <p:spPr>
          <a:ln>
            <a:miter lim="800000"/>
          </a:ln>
        </p:spPr>
      </p:sp>
      <p:sp>
        <p:nvSpPr>
          <p:cNvPr id="46083"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46084"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幻灯片图像占位符 1"/>
          <p:cNvSpPr>
            <a:spLocks noGrp="1" noRot="1" noChangeAspect="1" noTextEdit="1"/>
          </p:cNvSpPr>
          <p:nvPr>
            <p:ph type="sldImg"/>
          </p:nvPr>
        </p:nvSpPr>
        <p:spPr>
          <a:ln>
            <a:miter lim="800000"/>
          </a:ln>
        </p:spPr>
      </p:sp>
      <p:sp>
        <p:nvSpPr>
          <p:cNvPr id="47107"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47108"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zh-CN" altLang="en-US" sz="1200" dirty="0">
                <a:solidFill>
                  <a:srgbClr val="000000"/>
                </a:solidFill>
              </a:rPr>
            </a:fld>
            <a:endParaRPr lang="zh-CN" altLang="en-US" sz="1200" dirty="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幻灯片图像占位符 1"/>
          <p:cNvSpPr>
            <a:spLocks noGrp="1" noRot="1" noChangeAspect="1" noTextEdit="1"/>
          </p:cNvSpPr>
          <p:nvPr>
            <p:ph type="sldImg"/>
          </p:nvPr>
        </p:nvSpPr>
        <p:spPr>
          <a:ln>
            <a:miter lim="800000"/>
          </a:ln>
        </p:spPr>
      </p:sp>
      <p:sp>
        <p:nvSpPr>
          <p:cNvPr id="48131"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48132"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zh-CN" altLang="en-US" sz="1200" dirty="0">
                <a:solidFill>
                  <a:srgbClr val="000000"/>
                </a:solidFill>
              </a:rPr>
            </a:fld>
            <a:endParaRPr lang="zh-CN" altLang="en-US" sz="1200" dirty="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幻灯片图像占位符 1"/>
          <p:cNvSpPr>
            <a:spLocks noGrp="1" noRot="1" noChangeAspect="1" noTextEdit="1"/>
          </p:cNvSpPr>
          <p:nvPr>
            <p:ph type="sldImg"/>
          </p:nvPr>
        </p:nvSpPr>
        <p:spPr>
          <a:ln>
            <a:miter lim="800000"/>
          </a:ln>
        </p:spPr>
      </p:sp>
      <p:sp>
        <p:nvSpPr>
          <p:cNvPr id="49155"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49156"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Slide Image Placeholder 1"/>
          <p:cNvSpPr>
            <a:spLocks noGrp="1" noRot="1" noChangeAspect="1" noTextEdit="1"/>
          </p:cNvSpPr>
          <p:nvPr>
            <p:ph type="sldImg"/>
          </p:nvPr>
        </p:nvSpPr>
        <p:spPr>
          <a:ln>
            <a:miter lim="800000"/>
          </a:ln>
        </p:spPr>
      </p:sp>
      <p:sp>
        <p:nvSpPr>
          <p:cNvPr id="50179" name="Notes Placeholder 2"/>
          <p:cNvSpPr>
            <a:spLocks noGrp="1"/>
          </p:cNvSpPr>
          <p:nvPr>
            <p:ph type="body"/>
          </p:nvPr>
        </p:nvSpPr>
        <p:spPr/>
        <p:txBody>
          <a:bodyPr wrap="square" lIns="91440" tIns="45720" rIns="91440" bIns="45720" anchor="t"/>
          <a:p>
            <a:pPr lvl="0" eaLnBrk="1" hangingPunct="1"/>
            <a:endParaRPr lang="en-US" altLang="zh-CN" dirty="0"/>
          </a:p>
        </p:txBody>
      </p:sp>
      <p:sp>
        <p:nvSpPr>
          <p:cNvPr id="5018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en-US" altLang="zh-CN" sz="1200" dirty="0"/>
            </a:fld>
            <a:endParaRPr lang="en-US" altLang="zh-CN" sz="1200" dirty="0"/>
          </a:p>
        </p:txBody>
      </p:sp>
      <p:sp>
        <p:nvSpPr>
          <p:cNvPr id="50181" name="页脚占位符 4"/>
          <p:cNvSpPr txBox="1">
            <a:spLocks noGrp="1"/>
          </p:cNvSpPr>
          <p:nvPr>
            <p:ph type="ftr" sz="quarter"/>
          </p:nvPr>
        </p:nvSpPr>
        <p:spPr>
          <a:xfrm>
            <a:off x="0" y="8685213"/>
            <a:ext cx="2971800" cy="457200"/>
          </a:xfrm>
          <a:prstGeom prst="rect">
            <a:avLst/>
          </a:prstGeom>
          <a:noFill/>
          <a:ln w="9525">
            <a:noFill/>
          </a:ln>
        </p:spPr>
        <p:txBody>
          <a:bodyPr anchor="b"/>
          <a:p>
            <a:pPr lvl="0" eaLnBrk="1" hangingPunct="1"/>
            <a:endParaRPr lang="en-US" altLang="zh-CN"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幻灯片图像占位符 1"/>
          <p:cNvSpPr>
            <a:spLocks noGrp="1" noRot="1" noChangeAspect="1" noTextEdit="1"/>
          </p:cNvSpPr>
          <p:nvPr>
            <p:ph type="sldImg"/>
          </p:nvPr>
        </p:nvSpPr>
        <p:spPr>
          <a:ln>
            <a:miter lim="800000"/>
          </a:ln>
        </p:spPr>
      </p:sp>
      <p:sp>
        <p:nvSpPr>
          <p:cNvPr id="51203"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51204"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幻灯片图像占位符 1"/>
          <p:cNvSpPr>
            <a:spLocks noGrp="1" noRot="1" noChangeAspect="1" noTextEdit="1"/>
          </p:cNvSpPr>
          <p:nvPr>
            <p:ph type="sldImg"/>
          </p:nvPr>
        </p:nvSpPr>
        <p:spPr>
          <a:ln>
            <a:miter lim="800000"/>
          </a:ln>
        </p:spPr>
      </p:sp>
      <p:sp>
        <p:nvSpPr>
          <p:cNvPr id="52227"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52228"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spd="slow" advClick="0" advTm="120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2_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935302"/>
            <a:ext cx="6858000" cy="1989667"/>
          </a:xfrm>
          <a:prstGeom prst="rect">
            <a:avLst/>
          </a:prstGeom>
        </p:spPr>
        <p:txBody>
          <a:bodyPr anchor="b"/>
          <a:lstStyle>
            <a:lvl1pPr algn="ctr">
              <a:defRPr sz="4500"/>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143000" y="3001698"/>
            <a:ext cx="6858000" cy="137980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a:t>单击此处编辑母版副标题样式</a:t>
            </a:r>
            <a:endParaRPr lang="zh-CN" altLang="en-US" noProof="1"/>
          </a:p>
        </p:txBody>
      </p:sp>
      <p:sp>
        <p:nvSpPr>
          <p:cNvPr id="4" name="日期占位符 3"/>
          <p:cNvSpPr>
            <a:spLocks noGrp="1"/>
          </p:cNvSpPr>
          <p:nvPr>
            <p:ph type="dt" sz="half" idx="2"/>
          </p:nvPr>
        </p:nvSpPr>
        <p:spPr>
          <a:xfrm>
            <a:off x="628650" y="5297488"/>
            <a:ext cx="2057400" cy="303213"/>
          </a:xfrm>
          <a:prstGeom prst="rect">
            <a:avLst/>
          </a:prstGeom>
        </p:spPr>
        <p:txBody>
          <a:bodyPr/>
          <a:lstStyle>
            <a:lvl1pPr fontAlgn="auto">
              <a:defRPr noProof="1">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AC2D831D-0604-41F7-A337-F1AC1257C2FF}" type="datetimeFigureOut">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
        <p:nvSpPr>
          <p:cNvPr id="5" name="页脚占位符 4"/>
          <p:cNvSpPr>
            <a:spLocks noGrp="1"/>
          </p:cNvSpPr>
          <p:nvPr>
            <p:ph type="ftr" sz="quarter" idx="3"/>
          </p:nvPr>
        </p:nvSpPr>
        <p:spPr>
          <a:xfrm>
            <a:off x="3028950" y="5297488"/>
            <a:ext cx="3086100" cy="303213"/>
          </a:xfrm>
          <a:prstGeom prst="rect">
            <a:avLst/>
          </a:prstGeom>
        </p:spPr>
        <p:txBody>
          <a:bodyPr/>
          <a:lstStyle>
            <a:lvl1pPr fontAlgn="auto">
              <a:defRPr noProof="1"/>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6457950" y="5297488"/>
            <a:ext cx="2057400" cy="303213"/>
          </a:xfrm>
          <a:prstGeom prst="rect">
            <a:avLst/>
          </a:prstGeom>
        </p:spPr>
        <p:txBody>
          <a:bodyPr vert="horz" wrap="square" lIns="91440" tIns="45720" rIns="91440" bIns="45720" numCol="1" anchor="t" anchorCtr="0" compatLnSpc="1"/>
          <a:p>
            <a:pPr lvl="0" eaLnBrk="1" hangingPunct="1">
              <a:buNone/>
            </a:pPr>
            <a:fld id="{9A0DB2DC-4C9A-4742-B13C-FB6460FD3503}" type="slidenum">
              <a:rPr lang="zh-CN" altLang="en-US" dirty="0">
                <a:latin typeface="Arial" panose="020B0604020202020204" pitchFamily="34" charset="0"/>
                <a:ea typeface="黑体" panose="02010609060101010101" pitchFamily="49" charset="-122"/>
              </a:rPr>
            </a:fld>
            <a:endParaRPr lang="zh-CN" altLang="en-US" dirty="0">
              <a:latin typeface="Arial" panose="020B0604020202020204" pitchFamily="34" charset="0"/>
              <a:ea typeface="黑体" panose="02010609060101010101" pitchFamily="49" charset="-122"/>
            </a:endParaRPr>
          </a:p>
        </p:txBody>
      </p:sp>
    </p:spTree>
  </p:cSld>
  <p:clrMapOvr>
    <a:masterClrMapping/>
  </p:clrMapOvr>
  <p:transition spd="slow" advClick="0" advTm="200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2_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a:prstGeom prst="rect">
            <a:avLst/>
          </a:prstGeom>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628650" y="1521354"/>
            <a:ext cx="7886700" cy="3626116"/>
          </a:xfrm>
          <a:prstGeom prst="rect">
            <a:avLst/>
          </a:prstGeo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2"/>
          </p:nvPr>
        </p:nvSpPr>
        <p:spPr>
          <a:xfrm>
            <a:off x="628650" y="5297488"/>
            <a:ext cx="2057400" cy="303213"/>
          </a:xfrm>
          <a:prstGeom prst="rect">
            <a:avLst/>
          </a:prstGeom>
        </p:spPr>
        <p:txBody>
          <a:bodyPr/>
          <a:lstStyle>
            <a:lvl1pPr fontAlgn="auto">
              <a:defRPr noProof="1">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AC2D831D-0604-41F7-A337-F1AC1257C2FF}" type="datetimeFigureOut">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
        <p:nvSpPr>
          <p:cNvPr id="5" name="页脚占位符 4"/>
          <p:cNvSpPr>
            <a:spLocks noGrp="1"/>
          </p:cNvSpPr>
          <p:nvPr>
            <p:ph type="ftr" sz="quarter" idx="3"/>
          </p:nvPr>
        </p:nvSpPr>
        <p:spPr>
          <a:xfrm>
            <a:off x="3028950" y="5297488"/>
            <a:ext cx="3086100" cy="303213"/>
          </a:xfrm>
          <a:prstGeom prst="rect">
            <a:avLst/>
          </a:prstGeom>
        </p:spPr>
        <p:txBody>
          <a:bodyPr/>
          <a:lstStyle>
            <a:lvl1pPr fontAlgn="auto">
              <a:defRPr noProof="1"/>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6457950" y="5297488"/>
            <a:ext cx="2057400" cy="303213"/>
          </a:xfrm>
          <a:prstGeom prst="rect">
            <a:avLst/>
          </a:prstGeom>
        </p:spPr>
        <p:txBody>
          <a:bodyPr vert="horz" wrap="square" lIns="91440" tIns="45720" rIns="91440" bIns="45720" numCol="1" anchor="t" anchorCtr="0" compatLnSpc="1"/>
          <a:p>
            <a:pPr lvl="0" eaLnBrk="1" hangingPunct="1">
              <a:buNone/>
            </a:pPr>
            <a:fld id="{9A0DB2DC-4C9A-4742-B13C-FB6460FD3503}" type="slidenum">
              <a:rPr lang="zh-CN" altLang="en-US" dirty="0">
                <a:latin typeface="Arial" panose="020B0604020202020204" pitchFamily="34" charset="0"/>
                <a:ea typeface="黑体" panose="02010609060101010101" pitchFamily="49" charset="-122"/>
              </a:rPr>
            </a:fld>
            <a:endParaRPr lang="zh-CN" altLang="en-US" dirty="0">
              <a:latin typeface="Arial" panose="020B0604020202020204" pitchFamily="34" charset="0"/>
              <a:ea typeface="黑体" panose="02010609060101010101" pitchFamily="49" charset="-122"/>
            </a:endParaRPr>
          </a:p>
        </p:txBody>
      </p:sp>
    </p:spTree>
  </p:cSld>
  <p:clrMapOvr>
    <a:masterClrMapping/>
  </p:clrMapOvr>
  <p:transition spd="slow" advClick="0" advTm="200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ransition spd="slow" advClick="0" advTm="12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p:transition spd="slow" advClick="0" advTm="12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7"/>
            <a:ext cx="7772400" cy="1225021"/>
          </a:xfrm>
        </p:spPr>
        <p:txBody>
          <a:bodyPr/>
          <a:lstStyle/>
          <a:p>
            <a:r>
              <a:rPr lang="en-US" noProof="1"/>
              <a:t>Click to edit Master title style</a:t>
            </a:r>
            <a:endParaRPr lang="en-US" noProof="1"/>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5365" indent="0" algn="ctr">
              <a:buNone/>
              <a:defRPr>
                <a:solidFill>
                  <a:schemeClr val="tx1">
                    <a:tint val="75000"/>
                  </a:schemeClr>
                </a:solidFill>
              </a:defRPr>
            </a:lvl6pPr>
            <a:lvl7pPr marL="2742565" indent="0" algn="ctr">
              <a:buNone/>
              <a:defRPr>
                <a:solidFill>
                  <a:schemeClr val="tx1">
                    <a:tint val="75000"/>
                  </a:schemeClr>
                </a:solidFill>
              </a:defRPr>
            </a:lvl7pPr>
            <a:lvl8pPr marL="3199765" indent="0" algn="ctr">
              <a:buNone/>
              <a:defRPr>
                <a:solidFill>
                  <a:schemeClr val="tx1">
                    <a:tint val="75000"/>
                  </a:schemeClr>
                </a:solidFill>
              </a:defRPr>
            </a:lvl8pPr>
            <a:lvl9pPr marL="3656965" indent="0" algn="ctr">
              <a:buNone/>
              <a:defRPr>
                <a:solidFill>
                  <a:schemeClr val="tx1">
                    <a:tint val="75000"/>
                  </a:schemeClr>
                </a:solidFill>
              </a:defRPr>
            </a:lvl9pPr>
          </a:lstStyle>
          <a:p>
            <a:r>
              <a:rPr lang="en-US" noProof="1"/>
              <a:t>Click to edit Master subtitle style</a:t>
            </a:r>
            <a:endParaRPr lang="en-US" noProof="1"/>
          </a:p>
        </p:txBody>
      </p:sp>
      <p:sp>
        <p:nvSpPr>
          <p:cNvPr id="4" name="日期占位符 3"/>
          <p:cNvSpPr>
            <a:spLocks noGrp="1"/>
          </p:cNvSpPr>
          <p:nvPr>
            <p:ph type="dt" sz="half" idx="2"/>
          </p:nvPr>
        </p:nvSpPr>
        <p:spPr>
          <a:xfrm>
            <a:off x="457200" y="5297488"/>
            <a:ext cx="2133600" cy="303213"/>
          </a:xfrm>
        </p:spPr>
        <p:txBody>
          <a:bodyPr vert="horz" wrap="square" lIns="91440" tIns="45720" rIns="91440" bIns="45720" numCol="1" anchor="t" anchorCtr="0" compatLnSpc="1"/>
          <a:lstStyle>
            <a:lvl1pPr>
              <a:defRPr sz="1600">
                <a:solidFill>
                  <a:srgbClr val="898989"/>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A5D1F1B7-FB60-455C-961B-60299F4FAC07}" type="datetime1">
              <a:rPr kumimoji="0" lang="en-US" altLang="zh-CN" sz="16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en-US" altLang="zh-CN" sz="16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3124200" y="5297488"/>
            <a:ext cx="2895600" cy="303213"/>
          </a:xfrm>
        </p:spPr>
        <p:txBody>
          <a:bodyPr vert="horz" wrap="square" lIns="91440" tIns="45720" rIns="91440" bIns="45720" numCol="1" anchor="t" anchorCtr="0" compatLnSpc="1"/>
          <a:p>
            <a:pPr lvl="0" algn="ctr" eaLnBrk="1" hangingPunct="1">
              <a:buNone/>
            </a:pPr>
            <a:r>
              <a:rPr lang="en-US" altLang="zh-CN" sz="1600" dirty="0">
                <a:solidFill>
                  <a:srgbClr val="898989"/>
                </a:solidFill>
              </a:rPr>
              <a:t>1</a:t>
            </a:r>
            <a:endParaRPr lang="en-US" altLang="zh-CN" sz="1600" dirty="0">
              <a:solidFill>
                <a:srgbClr val="898989"/>
              </a:solidFill>
            </a:endParaRPr>
          </a:p>
        </p:txBody>
      </p:sp>
      <p:sp>
        <p:nvSpPr>
          <p:cNvPr id="6" name="灯片编号占位符 5"/>
          <p:cNvSpPr>
            <a:spLocks noGrp="1"/>
          </p:cNvSpPr>
          <p:nvPr>
            <p:ph type="sldNum" sz="quarter" idx="4"/>
          </p:nvPr>
        </p:nvSpPr>
        <p:spPr>
          <a:xfrm>
            <a:off x="6553200" y="5297488"/>
            <a:ext cx="2133600" cy="303213"/>
          </a:xfrm>
        </p:spPr>
        <p:txBody>
          <a:bodyPr vert="horz" wrap="square" lIns="91440" tIns="45720" rIns="91440" bIns="45720" numCol="1" anchor="t" anchorCtr="0" compatLnSpc="1"/>
          <a:p>
            <a:pPr lvl="0" algn="r" eaLnBrk="1" hangingPunct="1">
              <a:buNone/>
            </a:pPr>
            <a:fld id="{9A0DB2DC-4C9A-4742-B13C-FB6460FD3503}" type="slidenum">
              <a:rPr lang="en-US" altLang="zh-CN" sz="1600" dirty="0">
                <a:solidFill>
                  <a:srgbClr val="898989"/>
                </a:solidFill>
              </a:rPr>
            </a:fld>
            <a:endParaRPr lang="en-US" altLang="zh-CN" sz="1600" dirty="0">
              <a:solidFill>
                <a:srgbClr val="898989"/>
              </a:solidFill>
            </a:endParaRPr>
          </a:p>
        </p:txBody>
      </p:sp>
    </p:spTree>
  </p:cSld>
  <p:clrMapOvr>
    <a:masterClrMapping/>
  </p:clrMapOvr>
  <p:transition spd="slow" advTm="100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spd="slow" advClick="0" advTm="200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ransition spd="slow" advClick="0" advTm="200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p:transition spd="slow" advClick="0" advTm="200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advClick="0" advTm="200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标题幻灯片">
    <p:bg bwMode="white">
      <p:bgPr>
        <a:pattFill prst="ltUpDiag">
          <a:fgClr>
            <a:schemeClr val="accent6">
              <a:lumMod val="85000"/>
            </a:schemeClr>
          </a:fgClr>
          <a:bgClr>
            <a:schemeClr val="bg1"/>
          </a:bgClr>
        </a:pattFill>
        <a:effectLst/>
      </p:bgPr>
    </p:bg>
    <p:spTree>
      <p:nvGrpSpPr>
        <p:cNvPr id="1" name=""/>
        <p:cNvGrpSpPr/>
        <p:nvPr/>
      </p:nvGrpSpPr>
      <p:grpSpPr>
        <a:xfrm>
          <a:off x="0" y="0"/>
          <a:ext cx="0" cy="0"/>
          <a:chOff x="0" y="0"/>
          <a:chExt cx="0" cy="0"/>
        </a:xfrm>
      </p:grpSpPr>
    </p:spTree>
  </p:cSld>
  <p:clrMapOvr>
    <a:masterClrMapping/>
  </p:clrMapOvr>
  <p:transition spd="slow" advClick="0" advTm="2000">
    <p:random/>
  </p:transition>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theme" Target="../theme/theme2.xml"/><Relationship Id="rId8" Type="http://schemas.openxmlformats.org/officeDocument/2006/relationships/image" Target="../media/image1.jpeg"/><Relationship Id="rId7" Type="http://schemas.openxmlformats.org/officeDocument/2006/relationships/slideLayout" Target="../slideLayouts/slideLayout11.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white">
      <p:bgRef idx="1001">
        <a:schemeClr val="bg1"/>
      </p:bgRef>
    </p:bg>
    <p:spTree>
      <p:nvGrpSpPr>
        <p:cNvPr id="1" name=""/>
        <p:cNvGrpSpPr/>
        <p:nvPr/>
      </p:nvGrpSpPr>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slow" advClick="0" advTm="1200">
    <p:random/>
  </p:transition>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8"/>
          <a:stretch>
            <a:fillRect/>
          </a:stretch>
        </a:blipFill>
        <a:effectLst/>
      </p:bgPr>
    </p:bg>
    <p:spTree>
      <p:nvGrpSpPr>
        <p:cNvPr id="1" name=""/>
        <p:cNvGrpSpPr/>
        <p:nvPr/>
      </p:nvGrpSpPr>
      <p:grpSpPr/>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Lst>
  <p:transition spd="slow" advClick="0" advTm="2000">
    <p:random/>
  </p:transition>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Black" panose="020B0A04020102020204" pitchFamily="34" charset="0"/>
          <a:ea typeface="微软雅黑" panose="020B0503020204020204" pitchFamily="34" charset="-122"/>
        </a:defRPr>
      </a:lvl2pPr>
      <a:lvl3pPr algn="ctr" rtl="0" eaLnBrk="0" fontAlgn="base" hangingPunct="0">
        <a:spcBef>
          <a:spcPct val="0"/>
        </a:spcBef>
        <a:spcAft>
          <a:spcPct val="0"/>
        </a:spcAft>
        <a:defRPr sz="4400">
          <a:solidFill>
            <a:schemeClr val="tx1"/>
          </a:solidFill>
          <a:latin typeface="Arial Black" panose="020B0A04020102020204" pitchFamily="34" charset="0"/>
          <a:ea typeface="微软雅黑" panose="020B0503020204020204" pitchFamily="34" charset="-122"/>
        </a:defRPr>
      </a:lvl3pPr>
      <a:lvl4pPr algn="ctr" rtl="0" eaLnBrk="0" fontAlgn="base" hangingPunct="0">
        <a:spcBef>
          <a:spcPct val="0"/>
        </a:spcBef>
        <a:spcAft>
          <a:spcPct val="0"/>
        </a:spcAft>
        <a:defRPr sz="4400">
          <a:solidFill>
            <a:schemeClr val="tx1"/>
          </a:solidFill>
          <a:latin typeface="Arial Black" panose="020B0A04020102020204" pitchFamily="34" charset="0"/>
          <a:ea typeface="微软雅黑" panose="020B0503020204020204" pitchFamily="34" charset="-122"/>
        </a:defRPr>
      </a:lvl4pPr>
      <a:lvl5pPr algn="ctr" rtl="0" eaLnBrk="0" fontAlgn="base" hangingPunct="0">
        <a:spcBef>
          <a:spcPct val="0"/>
        </a:spcBef>
        <a:spcAft>
          <a:spcPct val="0"/>
        </a:spcAft>
        <a:defRPr sz="4400">
          <a:solidFill>
            <a:schemeClr val="tx1"/>
          </a:solidFill>
          <a:latin typeface="Arial Black" panose="020B0A04020102020204" pitchFamily="34" charset="0"/>
          <a:ea typeface="微软雅黑" panose="020B0503020204020204" pitchFamily="34" charset="-122"/>
        </a:defRPr>
      </a:lvl5pPr>
      <a:lvl6pPr marL="457200" algn="ctr" rtl="0" fontAlgn="base">
        <a:spcBef>
          <a:spcPct val="0"/>
        </a:spcBef>
        <a:spcAft>
          <a:spcPct val="0"/>
        </a:spcAft>
        <a:defRPr sz="4400">
          <a:solidFill>
            <a:schemeClr val="tx1"/>
          </a:solidFill>
          <a:latin typeface="Arial Black" panose="020B0A04020102020204" pitchFamily="34" charset="0"/>
          <a:ea typeface="微软雅黑" panose="020B0503020204020204" pitchFamily="34" charset="-122"/>
        </a:defRPr>
      </a:lvl6pPr>
      <a:lvl7pPr marL="914400" algn="ctr" rtl="0" fontAlgn="base">
        <a:spcBef>
          <a:spcPct val="0"/>
        </a:spcBef>
        <a:spcAft>
          <a:spcPct val="0"/>
        </a:spcAft>
        <a:defRPr sz="4400">
          <a:solidFill>
            <a:schemeClr val="tx1"/>
          </a:solidFill>
          <a:latin typeface="Arial Black" panose="020B0A04020102020204" pitchFamily="34" charset="0"/>
          <a:ea typeface="微软雅黑" panose="020B0503020204020204" pitchFamily="34" charset="-122"/>
        </a:defRPr>
      </a:lvl7pPr>
      <a:lvl8pPr marL="1371600" algn="ctr" rtl="0" fontAlgn="base">
        <a:spcBef>
          <a:spcPct val="0"/>
        </a:spcBef>
        <a:spcAft>
          <a:spcPct val="0"/>
        </a:spcAft>
        <a:defRPr sz="4400">
          <a:solidFill>
            <a:schemeClr val="tx1"/>
          </a:solidFill>
          <a:latin typeface="Arial Black" panose="020B0A04020102020204" pitchFamily="34" charset="0"/>
          <a:ea typeface="微软雅黑" panose="020B0503020204020204" pitchFamily="34" charset="-122"/>
        </a:defRPr>
      </a:lvl8pPr>
      <a:lvl9pPr marL="1828800" algn="ctr" rtl="0" fontAlgn="base">
        <a:spcBef>
          <a:spcPct val="0"/>
        </a:spcBef>
        <a:spcAft>
          <a:spcPct val="0"/>
        </a:spcAft>
        <a:defRPr sz="4400">
          <a:solidFill>
            <a:schemeClr val="tx1"/>
          </a:solidFill>
          <a:latin typeface="Arial Black" panose="020B0A040201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5.png"/><Relationship Id="rId1"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7.jpeg"/><Relationship Id="rId1" Type="http://schemas.openxmlformats.org/officeDocument/2006/relationships/image" Target="../media/image6.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0.png"/><Relationship Id="rId1" Type="http://schemas.openxmlformats.org/officeDocument/2006/relationships/image" Target="../media/image9.png"/></Relationships>
</file>

<file path=ppt/slides/_rels/slide26.xml.rels><?xml version="1.0" encoding="UTF-8" standalone="yes"?>
<Relationships xmlns="http://schemas.openxmlformats.org/package/2006/relationships"><Relationship Id="rId9" Type="http://schemas.openxmlformats.org/officeDocument/2006/relationships/image" Target="../media/image19.png"/><Relationship Id="rId8" Type="http://schemas.openxmlformats.org/officeDocument/2006/relationships/image" Target="../media/image18.png"/><Relationship Id="rId7" Type="http://schemas.openxmlformats.org/officeDocument/2006/relationships/image" Target="../media/image17.png"/><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3" Type="http://schemas.openxmlformats.org/officeDocument/2006/relationships/slideLayout" Target="../slideLayouts/slideLayout4.xml"/><Relationship Id="rId12" Type="http://schemas.openxmlformats.org/officeDocument/2006/relationships/image" Target="../media/image22.png"/><Relationship Id="rId11" Type="http://schemas.openxmlformats.org/officeDocument/2006/relationships/image" Target="../media/image21.png"/><Relationship Id="rId10" Type="http://schemas.openxmlformats.org/officeDocument/2006/relationships/image" Target="../media/image20.png"/><Relationship Id="rId1" Type="http://schemas.openxmlformats.org/officeDocument/2006/relationships/image" Target="../media/image1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Rectangle 33"/>
          <p:cNvSpPr/>
          <p:nvPr/>
        </p:nvSpPr>
        <p:spPr>
          <a:xfrm>
            <a:off x="0" y="2686050"/>
            <a:ext cx="9144000" cy="1730375"/>
          </a:xfrm>
          <a:prstGeom prst="rect">
            <a:avLst/>
          </a:prstGeom>
          <a:solidFill>
            <a:srgbClr val="013B6D"/>
          </a:solidFill>
          <a:ln w="9525">
            <a:noFill/>
          </a:ln>
        </p:spPr>
        <p:txBody>
          <a:bodyPr anchor="ctr"/>
          <a:p>
            <a:pPr algn="ctr"/>
            <a:endParaRPr lang="en-US" altLang="zh-CN" dirty="0">
              <a:solidFill>
                <a:schemeClr val="bg1"/>
              </a:solidFill>
              <a:latin typeface="宋体" panose="02010600030101010101" pitchFamily="2" charset="-122"/>
            </a:endParaRPr>
          </a:p>
        </p:txBody>
      </p:sp>
      <p:sp>
        <p:nvSpPr>
          <p:cNvPr id="9218" name="文本框 6"/>
          <p:cNvSpPr>
            <a:spLocks noChangeArrowheads="1"/>
          </p:cNvSpPr>
          <p:nvPr/>
        </p:nvSpPr>
        <p:spPr bwMode="auto">
          <a:xfrm>
            <a:off x="755650" y="1273175"/>
            <a:ext cx="2376488" cy="685800"/>
          </a:xfrm>
          <a:prstGeom prst="rect">
            <a:avLst/>
          </a:prstGeom>
          <a:noFill/>
          <a:ln w="9525">
            <a:noFill/>
            <a:miter lim="800000"/>
          </a:ln>
        </p:spPr>
        <p:txBody>
          <a:bodyPr lIns="68580" tIns="34290" rIns="68580" bIns="34290">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altLang="zh-CN" sz="4000" b="1" i="0" u="none" strike="noStrike" kern="1200" cap="none" spc="0" normalizeH="0" baseline="0" noProof="0" dirty="0">
                <a:ln>
                  <a:noFill/>
                </a:ln>
                <a:solidFill>
                  <a:schemeClr val="tx1"/>
                </a:solidFill>
                <a:effectLst>
                  <a:outerShdw blurRad="38100" dist="38100" dir="2700000">
                    <a:srgbClr val="C0C0C0"/>
                  </a:outerShdw>
                </a:effectLst>
                <a:uLnTx/>
                <a:uFillTx/>
                <a:latin typeface="Times New Roman" panose="02020603050405020304" pitchFamily="18" charset="0"/>
                <a:ea typeface="MS PGothic" panose="020B0600070205080204" pitchFamily="34" charset="-128"/>
                <a:cs typeface="+mn-cs"/>
              </a:rPr>
              <a:t>Welcome</a:t>
            </a:r>
            <a:endParaRPr kumimoji="0" lang="en-US" altLang="zh-CN" sz="4000" b="1" i="0" u="none" strike="noStrike" kern="1200" cap="none" spc="0" normalizeH="0" baseline="0" noProof="0" dirty="0">
              <a:ln>
                <a:noFill/>
              </a:ln>
              <a:solidFill>
                <a:schemeClr val="tx1"/>
              </a:solidFill>
              <a:effectLst>
                <a:outerShdw blurRad="38100" dist="38100" dir="2700000">
                  <a:srgbClr val="C0C0C0"/>
                </a:outerShdw>
              </a:effectLst>
              <a:uLnTx/>
              <a:uFillTx/>
              <a:latin typeface="Times New Roman" panose="02020603050405020304" pitchFamily="18" charset="0"/>
              <a:ea typeface="MS PGothic" panose="020B0600070205080204" pitchFamily="34" charset="-128"/>
              <a:cs typeface="+mn-cs"/>
            </a:endParaRPr>
          </a:p>
        </p:txBody>
      </p:sp>
      <p:sp>
        <p:nvSpPr>
          <p:cNvPr id="14" name="TextBox 13"/>
          <p:cNvSpPr txBox="1"/>
          <p:nvPr/>
        </p:nvSpPr>
        <p:spPr>
          <a:xfrm>
            <a:off x="2051050" y="2641600"/>
            <a:ext cx="4718050" cy="1938338"/>
          </a:xfrm>
          <a:prstGeom prst="rect">
            <a:avLst/>
          </a:prstGeom>
          <a:noFill/>
        </p:spPr>
        <p:txBody>
          <a:bodyPr wrap="none">
            <a:spAutoFit/>
          </a:bodyPr>
          <a:lstStyle/>
          <a:p>
            <a:pPr marR="0" algn="ctr" defTabSz="914400" fontAlgn="auto">
              <a:buClrTx/>
              <a:buSzTx/>
              <a:buFontTx/>
              <a:defRPr/>
            </a:pPr>
            <a:r>
              <a:rPr kumimoji="0" lang="zh-CN" altLang="en-US" sz="8800" b="1" kern="1200" cap="none" spc="0" normalizeH="0" baseline="0" noProof="0" dirty="0">
                <a:solidFill>
                  <a:srgbClr val="00B0F0"/>
                </a:solidFill>
                <a:effectLst>
                  <a:outerShdw blurRad="38100" dist="38100" dir="2700000">
                    <a:srgbClr val="C0C0C0"/>
                  </a:outerShdw>
                </a:effectLst>
                <a:latin typeface="Arial" panose="020B0604020202020204" pitchFamily="34" charset="0"/>
                <a:ea typeface="楷体_GB2312" charset="-122"/>
                <a:cs typeface="+mn-cs"/>
              </a:rPr>
              <a:t>雄风科技</a:t>
            </a:r>
            <a:endParaRPr kumimoji="0" lang="zh-CN" altLang="en-US" sz="8800" b="1" kern="1200" cap="none" spc="0" normalizeH="0" baseline="0" noProof="0" dirty="0">
              <a:solidFill>
                <a:srgbClr val="00B0F0"/>
              </a:solidFill>
              <a:effectLst>
                <a:outerShdw blurRad="38100" dist="38100" dir="2700000">
                  <a:srgbClr val="C0C0C0"/>
                </a:outerShdw>
              </a:effectLst>
              <a:latin typeface="Arial" panose="020B0604020202020204" pitchFamily="34" charset="0"/>
              <a:ea typeface="楷体_GB2312" charset="-122"/>
              <a:cs typeface="+mn-cs"/>
            </a:endParaRPr>
          </a:p>
          <a:p>
            <a:pPr marR="0" algn="ctr" defTabSz="914400" fontAlgn="auto">
              <a:buClrTx/>
              <a:buSzTx/>
              <a:buFontTx/>
              <a:defRPr/>
            </a:pPr>
            <a:endParaRPr kumimoji="0" lang="zh-CN" altLang="en-US" sz="3200" b="1" kern="1200" cap="none" spc="300" normalizeH="0" baseline="0" noProof="1">
              <a:solidFill>
                <a:schemeClr val="bg1"/>
              </a:solidFill>
              <a:latin typeface="微软雅黑" panose="020B0503020204020204" pitchFamily="34" charset="-122"/>
              <a:ea typeface="微软雅黑" panose="020B0503020204020204" pitchFamily="34" charset="-122"/>
              <a:cs typeface="+mn-cs"/>
            </a:endParaRPr>
          </a:p>
        </p:txBody>
      </p:sp>
      <p:pic>
        <p:nvPicPr>
          <p:cNvPr id="2" name="图片 1"/>
          <p:cNvPicPr>
            <a:picLocks noChangeAspect="1"/>
          </p:cNvPicPr>
          <p:nvPr/>
        </p:nvPicPr>
        <p:blipFill>
          <a:blip r:embed="rId1" cstate="print">
            <a:lum contrast="12000"/>
          </a:blip>
          <a:stretch>
            <a:fillRect/>
          </a:stretch>
        </p:blipFill>
        <p:spPr>
          <a:xfrm>
            <a:off x="3437250" y="359410"/>
            <a:ext cx="2105025" cy="1237615"/>
          </a:xfrm>
          <a:prstGeom prst="rect">
            <a:avLst/>
          </a:prstGeom>
          <a:ln>
            <a:noFill/>
          </a:ln>
          <a:effectLst>
            <a:softEdge rad="12700"/>
          </a:effec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6"/>
          <p:cNvSpPr/>
          <p:nvPr/>
        </p:nvSpPr>
        <p:spPr>
          <a:xfrm rot="2791015">
            <a:off x="3168650" y="-1439862"/>
            <a:ext cx="2806700" cy="2965450"/>
          </a:xfrm>
          <a:prstGeom prst="rect">
            <a:avLst/>
          </a:prstGeom>
          <a:solidFill>
            <a:srgbClr val="013B6D"/>
          </a:solidFill>
          <a:ln>
            <a:solidFill>
              <a:schemeClr val="bg1"/>
            </a:solid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315" name="文本框 12"/>
          <p:cNvSpPr txBox="1"/>
          <p:nvPr/>
        </p:nvSpPr>
        <p:spPr>
          <a:xfrm>
            <a:off x="4056063" y="-22225"/>
            <a:ext cx="1006475" cy="1476375"/>
          </a:xfrm>
          <a:prstGeom prst="rect">
            <a:avLst/>
          </a:prstGeom>
          <a:noFill/>
          <a:ln w="9525">
            <a:noFill/>
          </a:ln>
        </p:spPr>
        <p:txBody>
          <a:bodyPr>
            <a:spAutoFit/>
          </a:bodyPr>
          <a:p>
            <a:pPr algn="ctr"/>
            <a:r>
              <a:rPr lang="en-US" altLang="zh-CN" sz="9000" b="1" dirty="0">
                <a:solidFill>
                  <a:schemeClr val="bg1"/>
                </a:solidFill>
                <a:latin typeface="AgencyFB" pitchFamily="2" charset="0"/>
                <a:ea typeface="微软雅黑" panose="020B0503020204020204" pitchFamily="34" charset="-122"/>
              </a:rPr>
              <a:t>3</a:t>
            </a:r>
            <a:endParaRPr lang="en-US" altLang="zh-CN" sz="9000" b="1" dirty="0">
              <a:solidFill>
                <a:schemeClr val="bg1"/>
              </a:solidFill>
              <a:latin typeface="AgencyFB" pitchFamily="2" charset="0"/>
              <a:ea typeface="微软雅黑" panose="020B0503020204020204" pitchFamily="34" charset="-122"/>
            </a:endParaRPr>
          </a:p>
        </p:txBody>
      </p:sp>
      <p:sp>
        <p:nvSpPr>
          <p:cNvPr id="9" name="文本框 14"/>
          <p:cNvSpPr txBox="1">
            <a:spLocks noChangeArrowheads="1"/>
          </p:cNvSpPr>
          <p:nvPr/>
        </p:nvSpPr>
        <p:spPr bwMode="auto">
          <a:xfrm>
            <a:off x="3827463" y="1268413"/>
            <a:ext cx="1379538" cy="298450"/>
          </a:xfrm>
          <a:prstGeom prst="rect">
            <a:avLst/>
          </a:prstGeom>
          <a:noFill/>
          <a:ln>
            <a:noFill/>
          </a:ln>
        </p:spPr>
        <p:txBody>
          <a:bodyPr>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350" b="0"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rPr>
              <a:t>PART THREE</a:t>
            </a:r>
            <a:endParaRPr kumimoji="0" lang="zh-CN" altLang="en-US" sz="1350" b="0"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13317" name="文本框 12"/>
          <p:cNvSpPr txBox="1"/>
          <p:nvPr/>
        </p:nvSpPr>
        <p:spPr>
          <a:xfrm>
            <a:off x="1804988" y="2681288"/>
            <a:ext cx="5254625" cy="706437"/>
          </a:xfrm>
          <a:prstGeom prst="rect">
            <a:avLst/>
          </a:prstGeom>
          <a:noFill/>
          <a:ln w="9525">
            <a:noFill/>
          </a:ln>
        </p:spPr>
        <p:txBody>
          <a:bodyPr>
            <a:spAutoFit/>
          </a:bodyPr>
          <a:p>
            <a:pPr algn="ctr"/>
            <a:r>
              <a:rPr lang="en-US" altLang="zh-CN" sz="4000" b="1" dirty="0">
                <a:latin typeface="微软雅黑" panose="020B0503020204020204" pitchFamily="34" charset="-122"/>
                <a:ea typeface="微软雅黑" panose="020B0503020204020204" pitchFamily="34" charset="-122"/>
                <a:sym typeface="宋体" panose="02010600030101010101" pitchFamily="2" charset="-122"/>
              </a:rPr>
              <a:t>  </a:t>
            </a:r>
            <a:r>
              <a:rPr lang="zh-CN" altLang="en-US" sz="4000" b="1" dirty="0">
                <a:latin typeface="微软雅黑" panose="020B0503020204020204" pitchFamily="34" charset="-122"/>
                <a:ea typeface="微软雅黑" panose="020B0503020204020204" pitchFamily="34" charset="-122"/>
                <a:sym typeface="宋体" panose="02010600030101010101" pitchFamily="2" charset="-122"/>
              </a:rPr>
              <a:t>公司经营情况</a:t>
            </a:r>
            <a:endParaRPr lang="zh-CN" altLang="en-US" sz="4000" b="1" dirty="0">
              <a:solidFill>
                <a:schemeClr val="accent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3318" name="文本框 11"/>
          <p:cNvSpPr txBox="1"/>
          <p:nvPr/>
        </p:nvSpPr>
        <p:spPr>
          <a:xfrm>
            <a:off x="1104900" y="3614738"/>
            <a:ext cx="6934200" cy="552450"/>
          </a:xfrm>
          <a:prstGeom prst="rect">
            <a:avLst/>
          </a:prstGeom>
          <a:noFill/>
          <a:ln w="9525">
            <a:noFill/>
          </a:ln>
        </p:spPr>
        <p:txBody>
          <a:bodyPr>
            <a:spAutoFit/>
          </a:bodyPr>
          <a:p>
            <a:pPr algn="ctr"/>
            <a:r>
              <a:rPr lang="zh-CN" altLang="en-US" sz="1500" dirty="0">
                <a:solidFill>
                  <a:schemeClr val="tx2"/>
                </a:solidFill>
                <a:latin typeface="微软雅黑" panose="020B0503020204020204" pitchFamily="34" charset="-122"/>
                <a:ea typeface="微软雅黑" panose="020B0503020204020204" pitchFamily="34" charset="-122"/>
              </a:rPr>
              <a:t>经营情况</a:t>
            </a:r>
            <a:r>
              <a:rPr lang="en-US" altLang="zh-CN" sz="1500" dirty="0">
                <a:solidFill>
                  <a:schemeClr val="tx2"/>
                </a:solidFill>
                <a:latin typeface="微软雅黑" panose="020B0503020204020204" pitchFamily="34" charset="-122"/>
                <a:ea typeface="微软雅黑" panose="020B0503020204020204" pitchFamily="34" charset="-122"/>
              </a:rPr>
              <a:t>/2019</a:t>
            </a:r>
            <a:r>
              <a:rPr lang="zh-CN" altLang="en-US" sz="1500" dirty="0">
                <a:solidFill>
                  <a:schemeClr val="tx2"/>
                </a:solidFill>
                <a:latin typeface="微软雅黑" panose="020B0503020204020204" pitchFamily="34" charset="-122"/>
                <a:ea typeface="微软雅黑" panose="020B0503020204020204" pitchFamily="34" charset="-122"/>
              </a:rPr>
              <a:t>年计划 </a:t>
            </a:r>
            <a:r>
              <a:rPr lang="en-US" altLang="zh-CN" sz="1500" dirty="0">
                <a:solidFill>
                  <a:schemeClr val="tx2"/>
                </a:solidFill>
                <a:latin typeface="微软雅黑" panose="020B0503020204020204" pitchFamily="34" charset="-122"/>
                <a:ea typeface="微软雅黑" panose="020B0503020204020204" pitchFamily="34" charset="-122"/>
              </a:rPr>
              <a:t>/ </a:t>
            </a:r>
            <a:r>
              <a:rPr lang="zh-CN" altLang="en-US" sz="1500" dirty="0">
                <a:solidFill>
                  <a:schemeClr val="tx2"/>
                </a:solidFill>
                <a:latin typeface="微软雅黑" panose="020B0503020204020204" pitchFamily="34" charset="-122"/>
                <a:ea typeface="微软雅黑" panose="020B0503020204020204" pitchFamily="34" charset="-122"/>
              </a:rPr>
              <a:t>中长期规划</a:t>
            </a:r>
            <a:endParaRPr lang="zh-CN" altLang="en-US" sz="1500" b="1" dirty="0">
              <a:solidFill>
                <a:srgbClr val="333333"/>
              </a:solidFill>
              <a:latin typeface="微软雅黑" panose="020B0503020204020204" pitchFamily="34" charset="-122"/>
              <a:ea typeface="微软雅黑" panose="020B0503020204020204" pitchFamily="34" charset="-122"/>
            </a:endParaRPr>
          </a:p>
          <a:p>
            <a:pPr algn="ctr"/>
            <a:endParaRPr lang="zh-CN" altLang="en-US" sz="15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1200">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4338" name="组合 1"/>
          <p:cNvGrpSpPr/>
          <p:nvPr/>
        </p:nvGrpSpPr>
        <p:grpSpPr>
          <a:xfrm>
            <a:off x="360363" y="547688"/>
            <a:ext cx="5461000" cy="1036637"/>
            <a:chOff x="2929753" y="1778111"/>
            <a:chExt cx="7611112" cy="1382590"/>
          </a:xfrm>
        </p:grpSpPr>
        <p:cxnSp>
          <p:nvCxnSpPr>
            <p:cNvPr id="3" name="直接连接符 2"/>
            <p:cNvCxnSpPr/>
            <p:nvPr/>
          </p:nvCxnSpPr>
          <p:spPr>
            <a:xfrm>
              <a:off x="3365621" y="2250266"/>
              <a:ext cx="7175244" cy="0"/>
            </a:xfrm>
            <a:prstGeom prst="line">
              <a:avLst/>
            </a:prstGeom>
            <a:ln>
              <a:solidFill>
                <a:srgbClr val="346182"/>
              </a:solidFill>
            </a:ln>
          </p:spPr>
          <p:style>
            <a:lnRef idx="1">
              <a:schemeClr val="accent1"/>
            </a:lnRef>
            <a:fillRef idx="0">
              <a:schemeClr val="accent1"/>
            </a:fillRef>
            <a:effectRef idx="0">
              <a:schemeClr val="accent1"/>
            </a:effectRef>
            <a:fontRef idx="minor">
              <a:schemeClr val="tx1"/>
            </a:fontRef>
          </p:style>
        </p:cxnSp>
        <p:grpSp>
          <p:nvGrpSpPr>
            <p:cNvPr id="14351" name="组合 3"/>
            <p:cNvGrpSpPr/>
            <p:nvPr/>
          </p:nvGrpSpPr>
          <p:grpSpPr>
            <a:xfrm>
              <a:off x="2929753" y="1778111"/>
              <a:ext cx="1675024" cy="1382590"/>
              <a:chOff x="2929753" y="1816211"/>
              <a:chExt cx="1675024" cy="1382590"/>
            </a:xfrm>
          </p:grpSpPr>
          <p:sp>
            <p:nvSpPr>
              <p:cNvPr id="5" name="平行四边形 4"/>
              <p:cNvSpPr/>
              <p:nvPr/>
            </p:nvSpPr>
            <p:spPr>
              <a:xfrm>
                <a:off x="2929753" y="1816211"/>
                <a:ext cx="590745" cy="478508"/>
              </a:xfrm>
              <a:prstGeom prst="parallelogram">
                <a:avLst/>
              </a:prstGeom>
              <a:solidFill>
                <a:srgbClr val="013B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1">
                  <a:ln>
                    <a:noFill/>
                  </a:ln>
                  <a:solidFill>
                    <a:srgbClr val="01325B"/>
                  </a:solidFill>
                  <a:effectLst/>
                  <a:uLnTx/>
                  <a:uFillTx/>
                  <a:latin typeface="+mn-lt"/>
                  <a:ea typeface="+mn-ea"/>
                  <a:cs typeface="+mn-cs"/>
                </a:endParaRPr>
              </a:p>
            </p:txBody>
          </p:sp>
          <p:sp>
            <p:nvSpPr>
              <p:cNvPr id="14353" name="文本框 5"/>
              <p:cNvSpPr txBox="1"/>
              <p:nvPr/>
            </p:nvSpPr>
            <p:spPr>
              <a:xfrm>
                <a:off x="4024564" y="2646775"/>
                <a:ext cx="580213" cy="552026"/>
              </a:xfrm>
              <a:prstGeom prst="rect">
                <a:avLst/>
              </a:prstGeom>
              <a:noFill/>
              <a:ln w="9525">
                <a:noFill/>
              </a:ln>
            </p:spPr>
            <p:txBody>
              <a:bodyPr>
                <a:spAutoFit/>
              </a:bodyPr>
              <a:p>
                <a:pPr algn="ctr"/>
                <a:r>
                  <a:rPr lang="en-US" altLang="zh-CN" sz="2100" dirty="0">
                    <a:solidFill>
                      <a:schemeClr val="bg1"/>
                    </a:solidFill>
                    <a:latin typeface="微软雅黑" panose="020B0503020204020204" pitchFamily="34" charset="-122"/>
                    <a:ea typeface="微软雅黑" panose="020B0503020204020204" pitchFamily="34" charset="-122"/>
                  </a:rPr>
                  <a:t>2</a:t>
                </a:r>
                <a:endParaRPr lang="en-US" altLang="zh-CN" sz="2100" dirty="0">
                  <a:solidFill>
                    <a:schemeClr val="bg1"/>
                  </a:solidFill>
                  <a:latin typeface="微软雅黑" panose="020B0503020204020204" pitchFamily="34" charset="-122"/>
                  <a:ea typeface="微软雅黑" panose="020B0503020204020204" pitchFamily="34" charset="-122"/>
                </a:endParaRPr>
              </a:p>
            </p:txBody>
          </p:sp>
        </p:grpSp>
      </p:grpSp>
      <p:sp>
        <p:nvSpPr>
          <p:cNvPr id="14339" name="矩形 6"/>
          <p:cNvSpPr/>
          <p:nvPr/>
        </p:nvSpPr>
        <p:spPr>
          <a:xfrm>
            <a:off x="1074738" y="561975"/>
            <a:ext cx="1570037" cy="369888"/>
          </a:xfrm>
          <a:prstGeom prst="rect">
            <a:avLst/>
          </a:prstGeom>
          <a:noFill/>
          <a:ln w="9525">
            <a:noFill/>
          </a:ln>
        </p:spPr>
        <p:txBody>
          <a:bodyPr wrap="none">
            <a:spAutoFit/>
          </a:bodyPr>
          <a:p>
            <a:r>
              <a:rPr lang="zh-CN" altLang="en-US" b="1" dirty="0">
                <a:solidFill>
                  <a:srgbClr val="01325B"/>
                </a:solidFill>
                <a:latin typeface="微软雅黑" panose="020B0503020204020204" pitchFamily="34" charset="-122"/>
                <a:ea typeface="微软雅黑" panose="020B0503020204020204" pitchFamily="34" charset="-122"/>
              </a:rPr>
              <a:t>公司经营情况</a:t>
            </a:r>
            <a:endParaRPr lang="zh-CN" altLang="en-US" b="1" dirty="0">
              <a:solidFill>
                <a:srgbClr val="01325B"/>
              </a:solidFill>
              <a:latin typeface="微软雅黑" panose="020B0503020204020204" pitchFamily="34" charset="-122"/>
              <a:ea typeface="微软雅黑" panose="020B0503020204020204" pitchFamily="34" charset="-122"/>
            </a:endParaRPr>
          </a:p>
        </p:txBody>
      </p:sp>
      <p:sp>
        <p:nvSpPr>
          <p:cNvPr id="8" name="矩形 7"/>
          <p:cNvSpPr/>
          <p:nvPr/>
        </p:nvSpPr>
        <p:spPr>
          <a:xfrm>
            <a:off x="1190625" y="1095375"/>
            <a:ext cx="3811588" cy="563563"/>
          </a:xfrm>
          <a:prstGeom prst="rect">
            <a:avLst/>
          </a:prstGeom>
          <a:solidFill>
            <a:srgbClr val="0132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1">
              <a:ln>
                <a:noFill/>
              </a:ln>
              <a:solidFill>
                <a:srgbClr val="013B6D"/>
              </a:solidFill>
              <a:effectLst/>
              <a:uLnTx/>
              <a:uFillTx/>
              <a:latin typeface="+mn-lt"/>
              <a:ea typeface="+mn-ea"/>
              <a:cs typeface="+mn-cs"/>
            </a:endParaRPr>
          </a:p>
        </p:txBody>
      </p:sp>
      <p:cxnSp>
        <p:nvCxnSpPr>
          <p:cNvPr id="9" name="直接连接符 8"/>
          <p:cNvCxnSpPr/>
          <p:nvPr/>
        </p:nvCxnSpPr>
        <p:spPr>
          <a:xfrm>
            <a:off x="771525" y="1384300"/>
            <a:ext cx="0" cy="3754438"/>
          </a:xfrm>
          <a:prstGeom prst="line">
            <a:avLst/>
          </a:prstGeom>
          <a:ln w="19050">
            <a:solidFill>
              <a:srgbClr val="346182"/>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771525" y="5127625"/>
            <a:ext cx="7381875" cy="0"/>
          </a:xfrm>
          <a:prstGeom prst="line">
            <a:avLst/>
          </a:prstGeom>
          <a:ln w="19050">
            <a:solidFill>
              <a:srgbClr val="346182"/>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5148263" y="1346200"/>
            <a:ext cx="3033713" cy="0"/>
          </a:xfrm>
          <a:prstGeom prst="line">
            <a:avLst/>
          </a:prstGeom>
          <a:ln w="285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8153400" y="1346200"/>
            <a:ext cx="0" cy="3783013"/>
          </a:xfrm>
          <a:prstGeom prst="line">
            <a:avLst/>
          </a:prstGeom>
          <a:ln w="19050">
            <a:solidFill>
              <a:srgbClr val="346182"/>
            </a:solidFill>
          </a:ln>
        </p:spPr>
        <p:style>
          <a:lnRef idx="1">
            <a:schemeClr val="accent1"/>
          </a:lnRef>
          <a:fillRef idx="0">
            <a:schemeClr val="accent1"/>
          </a:fillRef>
          <a:effectRef idx="0">
            <a:schemeClr val="accent1"/>
          </a:effectRef>
          <a:fontRef idx="minor">
            <a:schemeClr val="tx1"/>
          </a:fontRef>
        </p:style>
      </p:cxnSp>
      <p:sp>
        <p:nvSpPr>
          <p:cNvPr id="14345" name="标题 1"/>
          <p:cNvSpPr>
            <a:spLocks noGrp="1"/>
          </p:cNvSpPr>
          <p:nvPr/>
        </p:nvSpPr>
        <p:spPr>
          <a:xfrm>
            <a:off x="1263650" y="1193800"/>
            <a:ext cx="4678363" cy="398463"/>
          </a:xfrm>
          <a:prstGeom prst="rect">
            <a:avLst/>
          </a:prstGeom>
          <a:noFill/>
          <a:ln w="9525">
            <a:noFill/>
          </a:ln>
        </p:spPr>
        <p:txBody>
          <a:bodyPr/>
          <a:p>
            <a:pPr>
              <a:lnSpc>
                <a:spcPts val="2250"/>
              </a:lnSpc>
            </a:pPr>
            <a:r>
              <a:rPr lang="en-US" altLang="zh-CN" sz="20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1.2017-2019</a:t>
            </a:r>
            <a:r>
              <a:rPr lang="zh-CN" altLang="en-US" sz="20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年固体废物处理量</a:t>
            </a:r>
            <a:endParaRPr lang="zh-CN" altLang="en-US" sz="20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4346" name="内容占位符 2"/>
          <p:cNvSpPr>
            <a:spLocks noGrp="1"/>
          </p:cNvSpPr>
          <p:nvPr/>
        </p:nvSpPr>
        <p:spPr>
          <a:xfrm>
            <a:off x="912813" y="1658938"/>
            <a:ext cx="6827837" cy="2720975"/>
          </a:xfrm>
          <a:prstGeom prst="rect">
            <a:avLst/>
          </a:prstGeom>
          <a:noFill/>
          <a:ln w="9525">
            <a:noFill/>
          </a:ln>
        </p:spPr>
        <p:txBody>
          <a:bodyPr/>
          <a:p>
            <a:pPr defTabSz="685800">
              <a:lnSpc>
                <a:spcPct val="150000"/>
              </a:lnSpc>
              <a:spcBef>
                <a:spcPts val="750"/>
              </a:spcBef>
              <a:buFont typeface="Arial" panose="020B0604020202020204" pitchFamily="34" charset="0"/>
            </a:pPr>
            <a:endParaRPr lang="en-US" altLang="zh-CN" sz="1400" dirty="0">
              <a:latin typeface="Calibri" panose="020F0502020204030204" pitchFamily="34" charset="0"/>
            </a:endParaRPr>
          </a:p>
          <a:p>
            <a:pPr defTabSz="685800">
              <a:lnSpc>
                <a:spcPct val="150000"/>
              </a:lnSpc>
              <a:spcBef>
                <a:spcPts val="750"/>
              </a:spcBef>
              <a:buFont typeface="Arial" panose="020B0604020202020204" pitchFamily="34" charset="0"/>
            </a:pPr>
            <a:endParaRPr lang="en-US" altLang="en-US" sz="1400" b="1" dirty="0">
              <a:solidFill>
                <a:srgbClr val="01325B"/>
              </a:solidFill>
              <a:latin typeface="Calibri" panose="020F0502020204030204" pitchFamily="34" charset="0"/>
            </a:endParaRPr>
          </a:p>
        </p:txBody>
      </p:sp>
      <p:cxnSp>
        <p:nvCxnSpPr>
          <p:cNvPr id="15" name="直接连接符 14"/>
          <p:cNvCxnSpPr/>
          <p:nvPr/>
        </p:nvCxnSpPr>
        <p:spPr>
          <a:xfrm>
            <a:off x="771525" y="1384300"/>
            <a:ext cx="274638" cy="0"/>
          </a:xfrm>
          <a:prstGeom prst="line">
            <a:avLst/>
          </a:prstGeom>
          <a:ln w="19050">
            <a:solidFill>
              <a:srgbClr val="346182"/>
            </a:solidFill>
          </a:ln>
        </p:spPr>
        <p:style>
          <a:lnRef idx="1">
            <a:schemeClr val="accent1"/>
          </a:lnRef>
          <a:fillRef idx="0">
            <a:schemeClr val="accent1"/>
          </a:fillRef>
          <a:effectRef idx="0">
            <a:schemeClr val="accent1"/>
          </a:effectRef>
          <a:fontRef idx="minor">
            <a:schemeClr val="tx1"/>
          </a:fontRef>
        </p:style>
      </p:cxnSp>
      <p:sp>
        <p:nvSpPr>
          <p:cNvPr id="14348" name="文本框 17"/>
          <p:cNvSpPr txBox="1"/>
          <p:nvPr/>
        </p:nvSpPr>
        <p:spPr>
          <a:xfrm>
            <a:off x="354013" y="538163"/>
            <a:ext cx="436562" cy="414337"/>
          </a:xfrm>
          <a:prstGeom prst="rect">
            <a:avLst/>
          </a:prstGeom>
          <a:noFill/>
          <a:ln w="9525">
            <a:noFill/>
          </a:ln>
        </p:spPr>
        <p:txBody>
          <a:bodyPr>
            <a:spAutoFit/>
          </a:bodyPr>
          <a:p>
            <a:pPr algn="ctr"/>
            <a:r>
              <a:rPr lang="en-US" altLang="zh-CN" sz="2100" dirty="0">
                <a:solidFill>
                  <a:schemeClr val="bg1"/>
                </a:solidFill>
                <a:latin typeface="微软雅黑" panose="020B0503020204020204" pitchFamily="34" charset="-122"/>
                <a:ea typeface="微软雅黑" panose="020B0503020204020204" pitchFamily="34" charset="-122"/>
              </a:rPr>
              <a:t>1</a:t>
            </a:r>
            <a:endParaRPr lang="en-US" altLang="zh-CN" sz="2100" dirty="0">
              <a:solidFill>
                <a:schemeClr val="bg1"/>
              </a:solidFill>
              <a:latin typeface="微软雅黑" panose="020B0503020204020204" pitchFamily="34" charset="-122"/>
              <a:ea typeface="微软雅黑" panose="020B0503020204020204" pitchFamily="34" charset="-122"/>
            </a:endParaRPr>
          </a:p>
        </p:txBody>
      </p:sp>
      <p:sp>
        <p:nvSpPr>
          <p:cNvPr id="14349" name="矩形 16"/>
          <p:cNvSpPr/>
          <p:nvPr/>
        </p:nvSpPr>
        <p:spPr>
          <a:xfrm>
            <a:off x="1187450" y="2352675"/>
            <a:ext cx="6553200" cy="398780"/>
          </a:xfrm>
          <a:prstGeom prst="rect">
            <a:avLst/>
          </a:prstGeom>
          <a:noFill/>
          <a:ln w="9525">
            <a:noFill/>
          </a:ln>
        </p:spPr>
        <p:txBody>
          <a:bodyPr>
            <a:spAutoFit/>
          </a:bodyPr>
          <a:p>
            <a:r>
              <a:rPr lang="zh-CN" altLang="en-US" sz="2000" b="1" dirty="0">
                <a:solidFill>
                  <a:srgbClr val="013B6D"/>
                </a:solidFill>
                <a:latin typeface="微软雅黑" panose="020B0503020204020204" pitchFamily="34" charset="-122"/>
                <a:ea typeface="微软雅黑" panose="020B0503020204020204" pitchFamily="34" charset="-122"/>
                <a:sym typeface="+mn-ea"/>
              </a:rPr>
              <a:t>   </a:t>
            </a:r>
            <a:endParaRPr lang="zh-CN" altLang="en-US" sz="2000" b="1" dirty="0">
              <a:solidFill>
                <a:schemeClr val="tx2"/>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1347470" y="2280920"/>
            <a:ext cx="6233160" cy="1753235"/>
          </a:xfrm>
          <a:prstGeom prst="rect">
            <a:avLst/>
          </a:prstGeom>
          <a:noFill/>
        </p:spPr>
        <p:txBody>
          <a:bodyPr wrap="square" rtlCol="0" anchor="t">
            <a:spAutoFit/>
          </a:bodyPr>
          <a:p>
            <a:r>
              <a:rPr lang="zh-CN" altLang="en-US" b="1" dirty="0">
                <a:solidFill>
                  <a:srgbClr val="013B6D"/>
                </a:solidFill>
                <a:latin typeface="微软雅黑" panose="020B0503020204020204" pitchFamily="34" charset="-122"/>
                <a:ea typeface="微软雅黑" panose="020B0503020204020204" pitchFamily="34" charset="-122"/>
                <a:sym typeface="+mn-ea"/>
              </a:rPr>
              <a:t> 公司通过高科技技术从工业固体废中提取金、银、铂、铟、锗、镓、硒、碲金属等稀贵、稀散金属，同时以综合利用的手段达到消减或处置工业固废。</a:t>
            </a:r>
            <a:endParaRPr lang="en-US" altLang="zh-CN" b="1" dirty="0">
              <a:solidFill>
                <a:srgbClr val="013B6D"/>
              </a:solidFill>
              <a:latin typeface="微软雅黑" panose="020B0503020204020204" pitchFamily="34" charset="-122"/>
              <a:ea typeface="微软雅黑" panose="020B0503020204020204" pitchFamily="34" charset="-122"/>
              <a:sym typeface="+mn-ea"/>
            </a:endParaRPr>
          </a:p>
          <a:p>
            <a:r>
              <a:rPr lang="zh-CN" altLang="en-US" b="1" dirty="0">
                <a:solidFill>
                  <a:srgbClr val="013B6D"/>
                </a:solidFill>
                <a:latin typeface="微软雅黑" panose="020B0503020204020204" pitchFamily="34" charset="-122"/>
                <a:ea typeface="微软雅黑" panose="020B0503020204020204" pitchFamily="34" charset="-122"/>
                <a:sym typeface="+mn-ea"/>
              </a:rPr>
              <a:t>     </a:t>
            </a:r>
            <a:r>
              <a:rPr lang="zh-CN" altLang="en-US" b="1" dirty="0">
                <a:solidFill>
                  <a:schemeClr val="tx2"/>
                </a:solidFill>
                <a:latin typeface="微软雅黑" panose="020B0503020204020204" pitchFamily="34" charset="-122"/>
                <a:ea typeface="微软雅黑" panose="020B0503020204020204" pitchFamily="34" charset="-122"/>
                <a:sym typeface="+mn-ea"/>
              </a:rPr>
              <a:t> 近年来，主营业务持续保持较快的增长速度，</a:t>
            </a:r>
            <a:r>
              <a:rPr lang="en-US" altLang="zh-CN" b="1" dirty="0">
                <a:solidFill>
                  <a:schemeClr val="tx2"/>
                </a:solidFill>
                <a:latin typeface="微软雅黑" panose="020B0503020204020204" pitchFamily="34" charset="-122"/>
                <a:ea typeface="微软雅黑" panose="020B0503020204020204" pitchFamily="34" charset="-122"/>
                <a:sym typeface="+mn-ea"/>
              </a:rPr>
              <a:t>2017</a:t>
            </a:r>
            <a:r>
              <a:rPr lang="zh-CN" altLang="en-US" b="1" dirty="0">
                <a:solidFill>
                  <a:schemeClr val="tx2"/>
                </a:solidFill>
                <a:latin typeface="微软雅黑" panose="020B0503020204020204" pitchFamily="34" charset="-122"/>
                <a:ea typeface="微软雅黑" panose="020B0503020204020204" pitchFamily="34" charset="-122"/>
                <a:sym typeface="+mn-ea"/>
              </a:rPr>
              <a:t>年，全年处理工业固体废物</a:t>
            </a:r>
            <a:r>
              <a:rPr lang="en-US" altLang="zh-CN" b="1" dirty="0">
                <a:solidFill>
                  <a:schemeClr val="tx2"/>
                </a:solidFill>
                <a:latin typeface="微软雅黑" panose="020B0503020204020204" pitchFamily="34" charset="-122"/>
                <a:ea typeface="微软雅黑" panose="020B0503020204020204" pitchFamily="34" charset="-122"/>
                <a:sym typeface="+mn-ea"/>
              </a:rPr>
              <a:t>5.6</a:t>
            </a:r>
            <a:r>
              <a:rPr lang="zh-CN" altLang="en-US" b="1" dirty="0">
                <a:solidFill>
                  <a:schemeClr val="tx2"/>
                </a:solidFill>
                <a:latin typeface="微软雅黑" panose="020B0503020204020204" pitchFamily="34" charset="-122"/>
                <a:ea typeface="微软雅黑" panose="020B0503020204020204" pitchFamily="34" charset="-122"/>
                <a:sym typeface="+mn-ea"/>
              </a:rPr>
              <a:t>万吨，</a:t>
            </a:r>
            <a:r>
              <a:rPr lang="en-US" altLang="zh-CN" b="1" dirty="0">
                <a:solidFill>
                  <a:schemeClr val="tx2"/>
                </a:solidFill>
                <a:latin typeface="微软雅黑" panose="020B0503020204020204" pitchFamily="34" charset="-122"/>
                <a:ea typeface="微软雅黑" panose="020B0503020204020204" pitchFamily="34" charset="-122"/>
                <a:sym typeface="+mn-ea"/>
              </a:rPr>
              <a:t>2018</a:t>
            </a:r>
            <a:r>
              <a:rPr lang="zh-CN" altLang="en-US" b="1" dirty="0">
                <a:solidFill>
                  <a:schemeClr val="tx2"/>
                </a:solidFill>
                <a:latin typeface="微软雅黑" panose="020B0503020204020204" pitchFamily="34" charset="-122"/>
                <a:ea typeface="微软雅黑" panose="020B0503020204020204" pitchFamily="34" charset="-122"/>
                <a:sym typeface="+mn-ea"/>
              </a:rPr>
              <a:t>年全年处理工业固体废物</a:t>
            </a:r>
            <a:r>
              <a:rPr lang="en-US" altLang="zh-CN" b="1" dirty="0">
                <a:solidFill>
                  <a:schemeClr val="tx2"/>
                </a:solidFill>
                <a:latin typeface="微软雅黑" panose="020B0503020204020204" pitchFamily="34" charset="-122"/>
                <a:ea typeface="微软雅黑" panose="020B0503020204020204" pitchFamily="34" charset="-122"/>
                <a:sym typeface="+mn-ea"/>
              </a:rPr>
              <a:t>5.2</a:t>
            </a:r>
            <a:r>
              <a:rPr lang="zh-CN" altLang="en-US" b="1" dirty="0">
                <a:solidFill>
                  <a:schemeClr val="tx2"/>
                </a:solidFill>
                <a:latin typeface="微软雅黑" panose="020B0503020204020204" pitchFamily="34" charset="-122"/>
                <a:ea typeface="微软雅黑" panose="020B0503020204020204" pitchFamily="34" charset="-122"/>
                <a:sym typeface="+mn-ea"/>
              </a:rPr>
              <a:t>万吨，</a:t>
            </a:r>
            <a:r>
              <a:rPr lang="en-US" altLang="zh-CN" b="1" dirty="0">
                <a:solidFill>
                  <a:schemeClr val="tx2"/>
                </a:solidFill>
                <a:latin typeface="微软雅黑" panose="020B0503020204020204" pitchFamily="34" charset="-122"/>
                <a:ea typeface="微软雅黑" panose="020B0503020204020204" pitchFamily="34" charset="-122"/>
                <a:sym typeface="+mn-ea"/>
              </a:rPr>
              <a:t>2019</a:t>
            </a:r>
            <a:r>
              <a:rPr lang="zh-CN" altLang="en-US" b="1" dirty="0">
                <a:solidFill>
                  <a:schemeClr val="tx2"/>
                </a:solidFill>
                <a:latin typeface="微软雅黑" panose="020B0503020204020204" pitchFamily="34" charset="-122"/>
                <a:ea typeface="微软雅黑" panose="020B0503020204020204" pitchFamily="34" charset="-122"/>
                <a:sym typeface="+mn-ea"/>
              </a:rPr>
              <a:t>年</a:t>
            </a:r>
            <a:r>
              <a:rPr lang="en-US" altLang="zh-CN" b="1" dirty="0">
                <a:solidFill>
                  <a:schemeClr val="tx2"/>
                </a:solidFill>
                <a:latin typeface="微软雅黑" panose="020B0503020204020204" pitchFamily="34" charset="-122"/>
                <a:ea typeface="微软雅黑" panose="020B0503020204020204" pitchFamily="34" charset="-122"/>
                <a:sym typeface="+mn-ea"/>
              </a:rPr>
              <a:t>1-9</a:t>
            </a:r>
            <a:r>
              <a:rPr lang="zh-CN" altLang="en-US" b="1" dirty="0">
                <a:solidFill>
                  <a:schemeClr val="tx2"/>
                </a:solidFill>
                <a:latin typeface="微软雅黑" panose="020B0503020204020204" pitchFamily="34" charset="-122"/>
                <a:ea typeface="微软雅黑" panose="020B0503020204020204" pitchFamily="34" charset="-122"/>
                <a:sym typeface="+mn-ea"/>
              </a:rPr>
              <a:t>月份处理工业固体废物</a:t>
            </a:r>
            <a:r>
              <a:rPr lang="en-US" altLang="zh-CN" b="1" dirty="0">
                <a:solidFill>
                  <a:schemeClr val="tx2"/>
                </a:solidFill>
                <a:latin typeface="微软雅黑" panose="020B0503020204020204" pitchFamily="34" charset="-122"/>
                <a:ea typeface="微软雅黑" panose="020B0503020204020204" pitchFamily="34" charset="-122"/>
                <a:sym typeface="+mn-ea"/>
              </a:rPr>
              <a:t>5.5</a:t>
            </a:r>
            <a:r>
              <a:rPr lang="zh-CN" altLang="en-US" b="1" dirty="0">
                <a:solidFill>
                  <a:schemeClr val="tx2"/>
                </a:solidFill>
                <a:latin typeface="微软雅黑" panose="020B0503020204020204" pitchFamily="34" charset="-122"/>
                <a:ea typeface="微软雅黑" panose="020B0503020204020204" pitchFamily="34" charset="-122"/>
                <a:sym typeface="+mn-ea"/>
              </a:rPr>
              <a:t>万吨</a:t>
            </a:r>
            <a:r>
              <a:rPr lang="zh-CN" altLang="en-US" b="1" dirty="0">
                <a:solidFill>
                  <a:srgbClr val="013B6D"/>
                </a:solidFill>
                <a:latin typeface="微软雅黑" panose="020B0503020204020204" pitchFamily="34" charset="-122"/>
                <a:ea typeface="微软雅黑" panose="020B0503020204020204" pitchFamily="34" charset="-122"/>
                <a:sym typeface="+mn-ea"/>
              </a:rPr>
              <a:t>。</a:t>
            </a:r>
            <a:endParaRPr lang="zh-CN" altLang="en-US"/>
          </a:p>
        </p:txBody>
      </p:sp>
    </p:spTree>
  </p:cSld>
  <p:clrMapOvr>
    <a:masterClrMapping/>
  </p:clrMapOvr>
  <p:transition spd="slow" advClick="0" advTm="1200">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5362" name="组合 1"/>
          <p:cNvGrpSpPr/>
          <p:nvPr/>
        </p:nvGrpSpPr>
        <p:grpSpPr>
          <a:xfrm>
            <a:off x="360363" y="547688"/>
            <a:ext cx="5461000" cy="1036637"/>
            <a:chOff x="2929753" y="1778111"/>
            <a:chExt cx="7611112" cy="1382590"/>
          </a:xfrm>
        </p:grpSpPr>
        <p:cxnSp>
          <p:nvCxnSpPr>
            <p:cNvPr id="3" name="直接连接符 2"/>
            <p:cNvCxnSpPr/>
            <p:nvPr/>
          </p:nvCxnSpPr>
          <p:spPr>
            <a:xfrm>
              <a:off x="3365621" y="2250266"/>
              <a:ext cx="7175244" cy="0"/>
            </a:xfrm>
            <a:prstGeom prst="line">
              <a:avLst/>
            </a:prstGeom>
            <a:ln>
              <a:solidFill>
                <a:srgbClr val="346182"/>
              </a:solidFill>
            </a:ln>
          </p:spPr>
          <p:style>
            <a:lnRef idx="1">
              <a:schemeClr val="accent1"/>
            </a:lnRef>
            <a:fillRef idx="0">
              <a:schemeClr val="accent1"/>
            </a:fillRef>
            <a:effectRef idx="0">
              <a:schemeClr val="accent1"/>
            </a:effectRef>
            <a:fontRef idx="minor">
              <a:schemeClr val="tx1"/>
            </a:fontRef>
          </p:style>
        </p:cxnSp>
        <p:grpSp>
          <p:nvGrpSpPr>
            <p:cNvPr id="15375" name="组合 3"/>
            <p:cNvGrpSpPr/>
            <p:nvPr/>
          </p:nvGrpSpPr>
          <p:grpSpPr>
            <a:xfrm>
              <a:off x="2929753" y="1778111"/>
              <a:ext cx="1675024" cy="1382590"/>
              <a:chOff x="2929753" y="1816211"/>
              <a:chExt cx="1675024" cy="1382590"/>
            </a:xfrm>
          </p:grpSpPr>
          <p:sp>
            <p:nvSpPr>
              <p:cNvPr id="5" name="平行四边形 4"/>
              <p:cNvSpPr/>
              <p:nvPr/>
            </p:nvSpPr>
            <p:spPr>
              <a:xfrm>
                <a:off x="2929753" y="1816211"/>
                <a:ext cx="590745" cy="478508"/>
              </a:xfrm>
              <a:prstGeom prst="parallelogram">
                <a:avLst/>
              </a:prstGeom>
              <a:solidFill>
                <a:srgbClr val="013B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1">
                  <a:ln>
                    <a:noFill/>
                  </a:ln>
                  <a:solidFill>
                    <a:srgbClr val="01325B"/>
                  </a:solidFill>
                  <a:effectLst/>
                  <a:uLnTx/>
                  <a:uFillTx/>
                  <a:latin typeface="+mn-lt"/>
                  <a:ea typeface="+mn-ea"/>
                  <a:cs typeface="+mn-cs"/>
                </a:endParaRPr>
              </a:p>
            </p:txBody>
          </p:sp>
          <p:sp>
            <p:nvSpPr>
              <p:cNvPr id="15377" name="文本框 5"/>
              <p:cNvSpPr txBox="1"/>
              <p:nvPr/>
            </p:nvSpPr>
            <p:spPr>
              <a:xfrm>
                <a:off x="4024564" y="2646775"/>
                <a:ext cx="580213" cy="552026"/>
              </a:xfrm>
              <a:prstGeom prst="rect">
                <a:avLst/>
              </a:prstGeom>
              <a:noFill/>
              <a:ln w="9525">
                <a:noFill/>
              </a:ln>
            </p:spPr>
            <p:txBody>
              <a:bodyPr>
                <a:spAutoFit/>
              </a:bodyPr>
              <a:p>
                <a:pPr algn="ctr"/>
                <a:r>
                  <a:rPr lang="en-US" altLang="zh-CN" sz="2100" dirty="0">
                    <a:solidFill>
                      <a:schemeClr val="bg1"/>
                    </a:solidFill>
                    <a:latin typeface="微软雅黑" panose="020B0503020204020204" pitchFamily="34" charset="-122"/>
                    <a:ea typeface="微软雅黑" panose="020B0503020204020204" pitchFamily="34" charset="-122"/>
                  </a:rPr>
                  <a:t>2</a:t>
                </a:r>
                <a:endParaRPr lang="en-US" altLang="zh-CN" sz="2100" dirty="0">
                  <a:solidFill>
                    <a:schemeClr val="bg1"/>
                  </a:solidFill>
                  <a:latin typeface="微软雅黑" panose="020B0503020204020204" pitchFamily="34" charset="-122"/>
                  <a:ea typeface="微软雅黑" panose="020B0503020204020204" pitchFamily="34" charset="-122"/>
                </a:endParaRPr>
              </a:p>
            </p:txBody>
          </p:sp>
        </p:grpSp>
      </p:grpSp>
      <p:sp>
        <p:nvSpPr>
          <p:cNvPr id="15363" name="矩形 6"/>
          <p:cNvSpPr/>
          <p:nvPr/>
        </p:nvSpPr>
        <p:spPr>
          <a:xfrm>
            <a:off x="1074738" y="561975"/>
            <a:ext cx="1570037" cy="369888"/>
          </a:xfrm>
          <a:prstGeom prst="rect">
            <a:avLst/>
          </a:prstGeom>
          <a:noFill/>
          <a:ln w="9525">
            <a:noFill/>
          </a:ln>
        </p:spPr>
        <p:txBody>
          <a:bodyPr wrap="none">
            <a:spAutoFit/>
          </a:bodyPr>
          <a:p>
            <a:r>
              <a:rPr lang="zh-CN" altLang="en-US" b="1" dirty="0">
                <a:solidFill>
                  <a:srgbClr val="01325B"/>
                </a:solidFill>
                <a:latin typeface="微软雅黑" panose="020B0503020204020204" pitchFamily="34" charset="-122"/>
                <a:ea typeface="微软雅黑" panose="020B0503020204020204" pitchFamily="34" charset="-122"/>
              </a:rPr>
              <a:t>公司经营情况</a:t>
            </a:r>
            <a:endParaRPr lang="zh-CN" altLang="en-US" b="1" dirty="0">
              <a:solidFill>
                <a:srgbClr val="01325B"/>
              </a:solidFill>
              <a:latin typeface="微软雅黑" panose="020B0503020204020204" pitchFamily="34" charset="-122"/>
              <a:ea typeface="微软雅黑" panose="020B0503020204020204" pitchFamily="34" charset="-122"/>
            </a:endParaRPr>
          </a:p>
        </p:txBody>
      </p:sp>
      <p:sp>
        <p:nvSpPr>
          <p:cNvPr id="8" name="矩形 7"/>
          <p:cNvSpPr/>
          <p:nvPr/>
        </p:nvSpPr>
        <p:spPr>
          <a:xfrm>
            <a:off x="1190625" y="1095375"/>
            <a:ext cx="3811588" cy="563563"/>
          </a:xfrm>
          <a:prstGeom prst="rect">
            <a:avLst/>
          </a:prstGeom>
          <a:solidFill>
            <a:srgbClr val="0132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1">
              <a:ln>
                <a:noFill/>
              </a:ln>
              <a:solidFill>
                <a:srgbClr val="013B6D"/>
              </a:solidFill>
              <a:effectLst/>
              <a:uLnTx/>
              <a:uFillTx/>
              <a:latin typeface="+mn-lt"/>
              <a:ea typeface="+mn-ea"/>
              <a:cs typeface="+mn-cs"/>
            </a:endParaRPr>
          </a:p>
        </p:txBody>
      </p:sp>
      <p:cxnSp>
        <p:nvCxnSpPr>
          <p:cNvPr id="9" name="直接连接符 8"/>
          <p:cNvCxnSpPr/>
          <p:nvPr/>
        </p:nvCxnSpPr>
        <p:spPr>
          <a:xfrm>
            <a:off x="771525" y="1384300"/>
            <a:ext cx="0" cy="3754438"/>
          </a:xfrm>
          <a:prstGeom prst="line">
            <a:avLst/>
          </a:prstGeom>
          <a:ln w="19050">
            <a:solidFill>
              <a:srgbClr val="346182"/>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771525" y="5127625"/>
            <a:ext cx="7381875" cy="0"/>
          </a:xfrm>
          <a:prstGeom prst="line">
            <a:avLst/>
          </a:prstGeom>
          <a:ln w="19050">
            <a:solidFill>
              <a:srgbClr val="346182"/>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5148263" y="1346200"/>
            <a:ext cx="3033713" cy="0"/>
          </a:xfrm>
          <a:prstGeom prst="line">
            <a:avLst/>
          </a:prstGeom>
          <a:ln w="285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8153400" y="1346200"/>
            <a:ext cx="0" cy="3783013"/>
          </a:xfrm>
          <a:prstGeom prst="line">
            <a:avLst/>
          </a:prstGeom>
          <a:ln w="19050">
            <a:solidFill>
              <a:srgbClr val="346182"/>
            </a:solidFill>
          </a:ln>
        </p:spPr>
        <p:style>
          <a:lnRef idx="1">
            <a:schemeClr val="accent1"/>
          </a:lnRef>
          <a:fillRef idx="0">
            <a:schemeClr val="accent1"/>
          </a:fillRef>
          <a:effectRef idx="0">
            <a:schemeClr val="accent1"/>
          </a:effectRef>
          <a:fontRef idx="minor">
            <a:schemeClr val="tx1"/>
          </a:fontRef>
        </p:style>
      </p:cxnSp>
      <p:sp>
        <p:nvSpPr>
          <p:cNvPr id="15369" name="标题 1"/>
          <p:cNvSpPr>
            <a:spLocks noGrp="1"/>
          </p:cNvSpPr>
          <p:nvPr/>
        </p:nvSpPr>
        <p:spPr>
          <a:xfrm>
            <a:off x="1263650" y="1193800"/>
            <a:ext cx="4678363" cy="398463"/>
          </a:xfrm>
          <a:prstGeom prst="rect">
            <a:avLst/>
          </a:prstGeom>
          <a:noFill/>
          <a:ln w="9525">
            <a:noFill/>
          </a:ln>
        </p:spPr>
        <p:txBody>
          <a:bodyPr/>
          <a:p>
            <a:pPr>
              <a:lnSpc>
                <a:spcPts val="2250"/>
              </a:lnSpc>
            </a:pPr>
            <a:r>
              <a:rPr lang="en-US" altLang="zh-CN" sz="20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2.2018</a:t>
            </a:r>
            <a:r>
              <a:rPr lang="zh-CN" altLang="en-US" sz="20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年生产情况</a:t>
            </a:r>
            <a:endParaRPr lang="zh-CN" altLang="en-US" sz="20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5370" name="内容占位符 2"/>
          <p:cNvSpPr>
            <a:spLocks noGrp="1"/>
          </p:cNvSpPr>
          <p:nvPr/>
        </p:nvSpPr>
        <p:spPr>
          <a:xfrm>
            <a:off x="1042988" y="1993900"/>
            <a:ext cx="6827837" cy="2720975"/>
          </a:xfrm>
          <a:prstGeom prst="rect">
            <a:avLst/>
          </a:prstGeom>
          <a:noFill/>
          <a:ln w="9525">
            <a:noFill/>
          </a:ln>
        </p:spPr>
        <p:txBody>
          <a:bodyPr/>
          <a:p>
            <a:pPr defTabSz="685800">
              <a:lnSpc>
                <a:spcPct val="150000"/>
              </a:lnSpc>
              <a:spcBef>
                <a:spcPts val="750"/>
              </a:spcBef>
              <a:buFont typeface="Arial" panose="020B0604020202020204" pitchFamily="34" charset="0"/>
            </a:pPr>
            <a:endParaRPr lang="en-US" altLang="zh-CN" sz="1400" dirty="0">
              <a:latin typeface="Calibri" panose="020F0502020204030204" pitchFamily="34" charset="0"/>
            </a:endParaRPr>
          </a:p>
          <a:p>
            <a:pPr defTabSz="685800">
              <a:lnSpc>
                <a:spcPct val="150000"/>
              </a:lnSpc>
              <a:spcBef>
                <a:spcPts val="750"/>
              </a:spcBef>
              <a:buFont typeface="Arial" panose="020B0604020202020204" pitchFamily="34" charset="0"/>
            </a:pPr>
            <a:endParaRPr lang="en-US" altLang="en-US" sz="1400" b="1" dirty="0">
              <a:solidFill>
                <a:srgbClr val="01325B"/>
              </a:solidFill>
              <a:latin typeface="Calibri" panose="020F0502020204030204" pitchFamily="34" charset="0"/>
            </a:endParaRPr>
          </a:p>
        </p:txBody>
      </p:sp>
      <p:cxnSp>
        <p:nvCxnSpPr>
          <p:cNvPr id="15" name="直接连接符 14"/>
          <p:cNvCxnSpPr/>
          <p:nvPr/>
        </p:nvCxnSpPr>
        <p:spPr>
          <a:xfrm>
            <a:off x="771525" y="1384300"/>
            <a:ext cx="274638" cy="0"/>
          </a:xfrm>
          <a:prstGeom prst="line">
            <a:avLst/>
          </a:prstGeom>
          <a:ln w="19050">
            <a:solidFill>
              <a:srgbClr val="346182"/>
            </a:solidFill>
          </a:ln>
        </p:spPr>
        <p:style>
          <a:lnRef idx="1">
            <a:schemeClr val="accent1"/>
          </a:lnRef>
          <a:fillRef idx="0">
            <a:schemeClr val="accent1"/>
          </a:fillRef>
          <a:effectRef idx="0">
            <a:schemeClr val="accent1"/>
          </a:effectRef>
          <a:fontRef idx="minor">
            <a:schemeClr val="tx1"/>
          </a:fontRef>
        </p:style>
      </p:cxnSp>
      <p:sp>
        <p:nvSpPr>
          <p:cNvPr id="15372" name="文本框 17"/>
          <p:cNvSpPr txBox="1"/>
          <p:nvPr/>
        </p:nvSpPr>
        <p:spPr>
          <a:xfrm>
            <a:off x="354013" y="538163"/>
            <a:ext cx="436562" cy="414337"/>
          </a:xfrm>
          <a:prstGeom prst="rect">
            <a:avLst/>
          </a:prstGeom>
          <a:noFill/>
          <a:ln w="9525">
            <a:noFill/>
          </a:ln>
        </p:spPr>
        <p:txBody>
          <a:bodyPr>
            <a:spAutoFit/>
          </a:bodyPr>
          <a:p>
            <a:pPr algn="ctr"/>
            <a:r>
              <a:rPr lang="en-US" altLang="zh-CN" sz="2100" dirty="0">
                <a:solidFill>
                  <a:schemeClr val="bg1"/>
                </a:solidFill>
                <a:latin typeface="微软雅黑" panose="020B0503020204020204" pitchFamily="34" charset="-122"/>
                <a:ea typeface="微软雅黑" panose="020B0503020204020204" pitchFamily="34" charset="-122"/>
              </a:rPr>
              <a:t>1</a:t>
            </a:r>
            <a:endParaRPr lang="en-US" altLang="zh-CN" sz="2100" dirty="0">
              <a:solidFill>
                <a:schemeClr val="bg1"/>
              </a:solidFill>
              <a:latin typeface="微软雅黑" panose="020B0503020204020204" pitchFamily="34" charset="-122"/>
              <a:ea typeface="微软雅黑" panose="020B0503020204020204" pitchFamily="34" charset="-122"/>
            </a:endParaRPr>
          </a:p>
        </p:txBody>
      </p:sp>
      <p:sp>
        <p:nvSpPr>
          <p:cNvPr id="15373" name="矩形 16"/>
          <p:cNvSpPr/>
          <p:nvPr/>
        </p:nvSpPr>
        <p:spPr>
          <a:xfrm>
            <a:off x="1187450" y="1993900"/>
            <a:ext cx="6553200" cy="2246313"/>
          </a:xfrm>
          <a:prstGeom prst="rect">
            <a:avLst/>
          </a:prstGeom>
          <a:noFill/>
          <a:ln w="9525">
            <a:noFill/>
          </a:ln>
        </p:spPr>
        <p:txBody>
          <a:bodyPr>
            <a:spAutoFit/>
          </a:bodyPr>
          <a:p>
            <a:r>
              <a:rPr lang="zh-CN" altLang="en-US" sz="2000" b="1" dirty="0">
                <a:solidFill>
                  <a:srgbClr val="FF0000"/>
                </a:solidFill>
                <a:latin typeface="微软雅黑" panose="020B0503020204020204" pitchFamily="34" charset="-122"/>
                <a:ea typeface="微软雅黑" panose="020B0503020204020204" pitchFamily="34" charset="-122"/>
                <a:sym typeface="+mn-ea"/>
              </a:rPr>
              <a:t>        </a:t>
            </a:r>
            <a:r>
              <a:rPr lang="zh-CN" altLang="en-US" sz="2000" b="1" dirty="0">
                <a:solidFill>
                  <a:schemeClr val="tx2"/>
                </a:solidFill>
                <a:latin typeface="微软雅黑" panose="020B0503020204020204" pitchFamily="34" charset="-122"/>
                <a:ea typeface="微软雅黑" panose="020B0503020204020204" pitchFamily="34" charset="-122"/>
                <a:sym typeface="+mn-ea"/>
              </a:rPr>
              <a:t> </a:t>
            </a:r>
            <a:r>
              <a:rPr lang="en-US" altLang="zh-CN" sz="2000" b="1" dirty="0">
                <a:solidFill>
                  <a:schemeClr val="tx2"/>
                </a:solidFill>
                <a:latin typeface="微软雅黑" panose="020B0503020204020204" pitchFamily="34" charset="-122"/>
                <a:ea typeface="微软雅黑" panose="020B0503020204020204" pitchFamily="34" charset="-122"/>
                <a:sym typeface="+mn-ea"/>
              </a:rPr>
              <a:t>2018</a:t>
            </a:r>
            <a:r>
              <a:rPr lang="zh-CN" altLang="en-US" sz="2000" b="1" dirty="0">
                <a:solidFill>
                  <a:schemeClr val="tx2"/>
                </a:solidFill>
                <a:latin typeface="微软雅黑" panose="020B0503020204020204" pitchFamily="34" charset="-122"/>
                <a:ea typeface="微软雅黑" panose="020B0503020204020204" pitchFamily="34" charset="-122"/>
                <a:sym typeface="+mn-ea"/>
              </a:rPr>
              <a:t>年公司累计外购各类固废物料 </a:t>
            </a:r>
            <a:r>
              <a:rPr lang="en-US" altLang="zh-CN" sz="2000" b="1" dirty="0">
                <a:solidFill>
                  <a:schemeClr val="tx2"/>
                </a:solidFill>
                <a:latin typeface="微软雅黑" panose="020B0503020204020204" pitchFamily="34" charset="-122"/>
                <a:ea typeface="微软雅黑" panose="020B0503020204020204" pitchFamily="34" charset="-122"/>
                <a:sym typeface="+mn-ea"/>
              </a:rPr>
              <a:t>52835 </a:t>
            </a:r>
            <a:r>
              <a:rPr lang="zh-CN" altLang="en-US" sz="2000" b="1" dirty="0">
                <a:solidFill>
                  <a:schemeClr val="tx2"/>
                </a:solidFill>
                <a:latin typeface="微软雅黑" panose="020B0503020204020204" pitchFamily="34" charset="-122"/>
                <a:ea typeface="微软雅黑" panose="020B0503020204020204" pitchFamily="34" charset="-122"/>
                <a:sym typeface="+mn-ea"/>
              </a:rPr>
              <a:t>吨，同比下降</a:t>
            </a:r>
            <a:r>
              <a:rPr lang="en-US" altLang="zh-CN" sz="2000" b="1" dirty="0">
                <a:solidFill>
                  <a:schemeClr val="tx2"/>
                </a:solidFill>
                <a:latin typeface="微软雅黑" panose="020B0503020204020204" pitchFamily="34" charset="-122"/>
                <a:ea typeface="微软雅黑" panose="020B0503020204020204" pitchFamily="34" charset="-122"/>
                <a:sym typeface="+mn-ea"/>
              </a:rPr>
              <a:t>24.11%</a:t>
            </a:r>
            <a:r>
              <a:rPr lang="zh-CN" altLang="en-US" sz="2000" b="1" dirty="0">
                <a:solidFill>
                  <a:schemeClr val="tx2"/>
                </a:solidFill>
                <a:latin typeface="微软雅黑" panose="020B0503020204020204" pitchFamily="34" charset="-122"/>
                <a:ea typeface="微软雅黑" panose="020B0503020204020204" pitchFamily="34" charset="-122"/>
                <a:sym typeface="+mn-ea"/>
              </a:rPr>
              <a:t>，处理各类固废物料</a:t>
            </a:r>
            <a:r>
              <a:rPr lang="en-US" altLang="zh-CN" sz="2000" b="1" dirty="0">
                <a:solidFill>
                  <a:schemeClr val="tx2"/>
                </a:solidFill>
                <a:latin typeface="微软雅黑" panose="020B0503020204020204" pitchFamily="34" charset="-122"/>
                <a:ea typeface="微软雅黑" panose="020B0503020204020204" pitchFamily="34" charset="-122"/>
                <a:sym typeface="+mn-ea"/>
              </a:rPr>
              <a:t>52816</a:t>
            </a:r>
            <a:r>
              <a:rPr lang="zh-CN" altLang="en-US" sz="2000" b="1" dirty="0">
                <a:solidFill>
                  <a:schemeClr val="tx2"/>
                </a:solidFill>
                <a:latin typeface="微软雅黑" panose="020B0503020204020204" pitchFamily="34" charset="-122"/>
                <a:ea typeface="微软雅黑" panose="020B0503020204020204" pitchFamily="34" charset="-122"/>
                <a:sym typeface="+mn-ea"/>
              </a:rPr>
              <a:t>吨，同比下降</a:t>
            </a:r>
            <a:r>
              <a:rPr lang="en-US" altLang="zh-CN" sz="2000" b="1" dirty="0">
                <a:solidFill>
                  <a:schemeClr val="tx2"/>
                </a:solidFill>
                <a:latin typeface="微软雅黑" panose="020B0503020204020204" pitchFamily="34" charset="-122"/>
                <a:ea typeface="微软雅黑" panose="020B0503020204020204" pitchFamily="34" charset="-122"/>
                <a:sym typeface="+mn-ea"/>
              </a:rPr>
              <a:t>6.52%</a:t>
            </a:r>
            <a:r>
              <a:rPr lang="zh-CN" altLang="en-US" sz="2000" b="1" dirty="0">
                <a:solidFill>
                  <a:schemeClr val="tx2"/>
                </a:solidFill>
                <a:latin typeface="微软雅黑" panose="020B0503020204020204" pitchFamily="34" charset="-122"/>
                <a:ea typeface="微软雅黑" panose="020B0503020204020204" pitchFamily="34" charset="-122"/>
                <a:sym typeface="+mn-ea"/>
              </a:rPr>
              <a:t>。生产主要产品：银</a:t>
            </a:r>
            <a:r>
              <a:rPr lang="en-US" altLang="zh-CN" sz="2000" b="1" dirty="0">
                <a:solidFill>
                  <a:schemeClr val="tx2"/>
                </a:solidFill>
                <a:latin typeface="微软雅黑" panose="020B0503020204020204" pitchFamily="34" charset="-122"/>
                <a:ea typeface="微软雅黑" panose="020B0503020204020204" pitchFamily="34" charset="-122"/>
                <a:sym typeface="+mn-ea"/>
              </a:rPr>
              <a:t>383.59</a:t>
            </a:r>
            <a:r>
              <a:rPr lang="zh-CN" altLang="en-US" sz="2000" b="1" dirty="0">
                <a:solidFill>
                  <a:schemeClr val="tx2"/>
                </a:solidFill>
                <a:latin typeface="微软雅黑" panose="020B0503020204020204" pitchFamily="34" charset="-122"/>
                <a:ea typeface="微软雅黑" panose="020B0503020204020204" pitchFamily="34" charset="-122"/>
                <a:sym typeface="+mn-ea"/>
              </a:rPr>
              <a:t>吨，同比增长</a:t>
            </a:r>
            <a:r>
              <a:rPr lang="en-US" altLang="zh-CN" sz="2000" b="1" dirty="0">
                <a:solidFill>
                  <a:schemeClr val="tx2"/>
                </a:solidFill>
                <a:latin typeface="微软雅黑" panose="020B0503020204020204" pitchFamily="34" charset="-122"/>
                <a:ea typeface="微软雅黑" panose="020B0503020204020204" pitchFamily="34" charset="-122"/>
                <a:sym typeface="+mn-ea"/>
              </a:rPr>
              <a:t>7.81%</a:t>
            </a:r>
            <a:r>
              <a:rPr lang="zh-CN" altLang="en-US" sz="2000" b="1" dirty="0">
                <a:solidFill>
                  <a:schemeClr val="tx2"/>
                </a:solidFill>
                <a:latin typeface="微软雅黑" panose="020B0503020204020204" pitchFamily="34" charset="-122"/>
                <a:ea typeface="微软雅黑" panose="020B0503020204020204" pitchFamily="34" charset="-122"/>
                <a:sym typeface="+mn-ea"/>
              </a:rPr>
              <a:t>，黄金</a:t>
            </a:r>
            <a:r>
              <a:rPr lang="en-US" altLang="zh-CN" sz="2000" b="1" dirty="0">
                <a:solidFill>
                  <a:schemeClr val="tx2"/>
                </a:solidFill>
                <a:latin typeface="微软雅黑" panose="020B0503020204020204" pitchFamily="34" charset="-122"/>
                <a:ea typeface="微软雅黑" panose="020B0503020204020204" pitchFamily="34" charset="-122"/>
                <a:sym typeface="+mn-ea"/>
              </a:rPr>
              <a:t>402.72</a:t>
            </a:r>
            <a:r>
              <a:rPr lang="zh-CN" altLang="en-US" sz="2000" b="1" dirty="0">
                <a:solidFill>
                  <a:schemeClr val="tx2"/>
                </a:solidFill>
                <a:latin typeface="微软雅黑" panose="020B0503020204020204" pitchFamily="34" charset="-122"/>
                <a:ea typeface="微软雅黑" panose="020B0503020204020204" pitchFamily="34" charset="-122"/>
                <a:sym typeface="+mn-ea"/>
              </a:rPr>
              <a:t>公斤，同比下降</a:t>
            </a:r>
            <a:r>
              <a:rPr lang="en-US" altLang="zh-CN" sz="2000" b="1" dirty="0">
                <a:solidFill>
                  <a:schemeClr val="tx2"/>
                </a:solidFill>
                <a:latin typeface="微软雅黑" panose="020B0503020204020204" pitchFamily="34" charset="-122"/>
                <a:ea typeface="微软雅黑" panose="020B0503020204020204" pitchFamily="34" charset="-122"/>
                <a:sym typeface="+mn-ea"/>
              </a:rPr>
              <a:t>72.09%</a:t>
            </a:r>
            <a:r>
              <a:rPr lang="zh-CN" altLang="en-US" sz="2000" b="1" dirty="0">
                <a:solidFill>
                  <a:schemeClr val="tx2"/>
                </a:solidFill>
                <a:latin typeface="微软雅黑" panose="020B0503020204020204" pitchFamily="34" charset="-122"/>
                <a:ea typeface="微软雅黑" panose="020B0503020204020204" pitchFamily="34" charset="-122"/>
                <a:sym typeface="+mn-ea"/>
              </a:rPr>
              <a:t>，钯、铂</a:t>
            </a:r>
            <a:r>
              <a:rPr lang="en-US" altLang="zh-CN" sz="2000" b="1" dirty="0">
                <a:solidFill>
                  <a:schemeClr val="tx2"/>
                </a:solidFill>
                <a:latin typeface="微软雅黑" panose="020B0503020204020204" pitchFamily="34" charset="-122"/>
                <a:ea typeface="微软雅黑" panose="020B0503020204020204" pitchFamily="34" charset="-122"/>
                <a:sym typeface="+mn-ea"/>
              </a:rPr>
              <a:t>87.45</a:t>
            </a:r>
            <a:r>
              <a:rPr lang="zh-CN" altLang="en-US" sz="2000" b="1" dirty="0">
                <a:solidFill>
                  <a:schemeClr val="tx2"/>
                </a:solidFill>
                <a:latin typeface="微软雅黑" panose="020B0503020204020204" pitchFamily="34" charset="-122"/>
                <a:ea typeface="微软雅黑" panose="020B0503020204020204" pitchFamily="34" charset="-122"/>
                <a:sym typeface="+mn-ea"/>
              </a:rPr>
              <a:t>公斤，同比增长</a:t>
            </a:r>
            <a:r>
              <a:rPr lang="en-US" altLang="zh-CN" sz="2000" b="1" dirty="0">
                <a:solidFill>
                  <a:schemeClr val="tx2"/>
                </a:solidFill>
                <a:latin typeface="微软雅黑" panose="020B0503020204020204" pitchFamily="34" charset="-122"/>
                <a:ea typeface="微软雅黑" panose="020B0503020204020204" pitchFamily="34" charset="-122"/>
                <a:sym typeface="+mn-ea"/>
              </a:rPr>
              <a:t>100%</a:t>
            </a:r>
            <a:r>
              <a:rPr lang="zh-CN" altLang="en-US" sz="2000" b="1" dirty="0">
                <a:solidFill>
                  <a:schemeClr val="tx2"/>
                </a:solidFill>
                <a:latin typeface="微软雅黑" panose="020B0503020204020204" pitchFamily="34" charset="-122"/>
                <a:ea typeface="微软雅黑" panose="020B0503020204020204" pitchFamily="34" charset="-122"/>
                <a:sym typeface="+mn-ea"/>
              </a:rPr>
              <a:t>，新增二氧化锗</a:t>
            </a:r>
            <a:r>
              <a:rPr lang="en-US" altLang="zh-CN" sz="2000" b="1" dirty="0">
                <a:solidFill>
                  <a:schemeClr val="tx2"/>
                </a:solidFill>
                <a:latin typeface="微软雅黑" panose="020B0503020204020204" pitchFamily="34" charset="-122"/>
                <a:ea typeface="微软雅黑" panose="020B0503020204020204" pitchFamily="34" charset="-122"/>
                <a:sym typeface="+mn-ea"/>
              </a:rPr>
              <a:t>9.62</a:t>
            </a:r>
            <a:r>
              <a:rPr lang="zh-CN" altLang="en-US" sz="2000" b="1" dirty="0">
                <a:solidFill>
                  <a:schemeClr val="tx2"/>
                </a:solidFill>
                <a:latin typeface="微软雅黑" panose="020B0503020204020204" pitchFamily="34" charset="-122"/>
                <a:ea typeface="微软雅黑" panose="020B0503020204020204" pitchFamily="34" charset="-122"/>
                <a:sym typeface="+mn-ea"/>
              </a:rPr>
              <a:t>公斤，铋</a:t>
            </a:r>
            <a:r>
              <a:rPr lang="en-US" altLang="zh-CN" sz="2000" b="1" dirty="0">
                <a:solidFill>
                  <a:schemeClr val="tx2"/>
                </a:solidFill>
                <a:latin typeface="微软雅黑" panose="020B0503020204020204" pitchFamily="34" charset="-122"/>
                <a:ea typeface="微软雅黑" panose="020B0503020204020204" pitchFamily="34" charset="-122"/>
                <a:sym typeface="+mn-ea"/>
              </a:rPr>
              <a:t>1139.4</a:t>
            </a:r>
            <a:r>
              <a:rPr lang="zh-CN" altLang="en-US" sz="2000" b="1" dirty="0">
                <a:solidFill>
                  <a:schemeClr val="tx2"/>
                </a:solidFill>
                <a:latin typeface="微软雅黑" panose="020B0503020204020204" pitchFamily="34" charset="-122"/>
                <a:ea typeface="微软雅黑" panose="020B0503020204020204" pitchFamily="34" charset="-122"/>
                <a:sym typeface="+mn-ea"/>
              </a:rPr>
              <a:t>吨，同比增长</a:t>
            </a:r>
            <a:r>
              <a:rPr lang="en-US" altLang="zh-CN" sz="2000" b="1" dirty="0">
                <a:solidFill>
                  <a:schemeClr val="tx2"/>
                </a:solidFill>
                <a:latin typeface="微软雅黑" panose="020B0503020204020204" pitchFamily="34" charset="-122"/>
                <a:ea typeface="微软雅黑" panose="020B0503020204020204" pitchFamily="34" charset="-122"/>
                <a:sym typeface="+mn-ea"/>
              </a:rPr>
              <a:t>68.13%</a:t>
            </a:r>
            <a:r>
              <a:rPr lang="zh-CN" altLang="en-US" sz="2000" b="1" dirty="0">
                <a:solidFill>
                  <a:schemeClr val="tx2"/>
                </a:solidFill>
                <a:latin typeface="微软雅黑" panose="020B0503020204020204" pitchFamily="34" charset="-122"/>
                <a:ea typeface="微软雅黑" panose="020B0503020204020204" pitchFamily="34" charset="-122"/>
                <a:sym typeface="+mn-ea"/>
              </a:rPr>
              <a:t>，铅</a:t>
            </a:r>
            <a:r>
              <a:rPr lang="en-US" altLang="zh-CN" sz="2000" b="1" dirty="0">
                <a:solidFill>
                  <a:schemeClr val="tx2"/>
                </a:solidFill>
                <a:latin typeface="微软雅黑" panose="020B0503020204020204" pitchFamily="34" charset="-122"/>
                <a:ea typeface="微软雅黑" panose="020B0503020204020204" pitchFamily="34" charset="-122"/>
                <a:sym typeface="+mn-ea"/>
              </a:rPr>
              <a:t>9680.21</a:t>
            </a:r>
            <a:r>
              <a:rPr lang="zh-CN" altLang="en-US" sz="2000" b="1" dirty="0">
                <a:solidFill>
                  <a:schemeClr val="tx2"/>
                </a:solidFill>
                <a:latin typeface="微软雅黑" panose="020B0503020204020204" pitchFamily="34" charset="-122"/>
                <a:ea typeface="微软雅黑" panose="020B0503020204020204" pitchFamily="34" charset="-122"/>
                <a:sym typeface="+mn-ea"/>
              </a:rPr>
              <a:t>吨，同比下降</a:t>
            </a:r>
            <a:r>
              <a:rPr lang="en-US" altLang="zh-CN" sz="2000" b="1" dirty="0">
                <a:solidFill>
                  <a:schemeClr val="tx2"/>
                </a:solidFill>
                <a:latin typeface="微软雅黑" panose="020B0503020204020204" pitchFamily="34" charset="-122"/>
                <a:ea typeface="微软雅黑" panose="020B0503020204020204" pitchFamily="34" charset="-122"/>
                <a:sym typeface="+mn-ea"/>
              </a:rPr>
              <a:t>65.51%</a:t>
            </a:r>
            <a:r>
              <a:rPr lang="zh-CN" altLang="en-US" sz="2000" b="1" dirty="0">
                <a:solidFill>
                  <a:schemeClr val="tx2"/>
                </a:solidFill>
                <a:latin typeface="微软雅黑" panose="020B0503020204020204" pitchFamily="34" charset="-122"/>
                <a:ea typeface="微软雅黑" panose="020B0503020204020204" pitchFamily="34" charset="-122"/>
                <a:sym typeface="+mn-ea"/>
              </a:rPr>
              <a:t>；产品销售收入</a:t>
            </a:r>
            <a:r>
              <a:rPr lang="en-US" altLang="zh-CN" sz="2000" b="1" dirty="0">
                <a:solidFill>
                  <a:schemeClr val="tx2"/>
                </a:solidFill>
                <a:latin typeface="微软雅黑" panose="020B0503020204020204" pitchFamily="34" charset="-122"/>
                <a:ea typeface="微软雅黑" panose="020B0503020204020204" pitchFamily="34" charset="-122"/>
                <a:sym typeface="+mn-ea"/>
              </a:rPr>
              <a:t>159665.18</a:t>
            </a:r>
            <a:r>
              <a:rPr lang="zh-CN" altLang="en-US" sz="2000" b="1" dirty="0">
                <a:solidFill>
                  <a:schemeClr val="tx2"/>
                </a:solidFill>
                <a:latin typeface="微软雅黑" panose="020B0503020204020204" pitchFamily="34" charset="-122"/>
                <a:ea typeface="微软雅黑" panose="020B0503020204020204" pitchFamily="34" charset="-122"/>
                <a:sym typeface="+mn-ea"/>
              </a:rPr>
              <a:t>万元，净利润</a:t>
            </a:r>
            <a:r>
              <a:rPr lang="en-US" altLang="zh-CN" sz="2000" b="1" dirty="0">
                <a:solidFill>
                  <a:schemeClr val="tx2"/>
                </a:solidFill>
                <a:latin typeface="微软雅黑" panose="020B0503020204020204" pitchFamily="34" charset="-122"/>
                <a:ea typeface="微软雅黑" panose="020B0503020204020204" pitchFamily="34" charset="-122"/>
                <a:sym typeface="+mn-ea"/>
              </a:rPr>
              <a:t>10124.4</a:t>
            </a:r>
            <a:r>
              <a:rPr lang="zh-CN" altLang="en-US" sz="2000" b="1" dirty="0">
                <a:solidFill>
                  <a:schemeClr val="tx2"/>
                </a:solidFill>
                <a:latin typeface="微软雅黑" panose="020B0503020204020204" pitchFamily="34" charset="-122"/>
                <a:ea typeface="微软雅黑" panose="020B0503020204020204" pitchFamily="34" charset="-122"/>
                <a:sym typeface="+mn-ea"/>
              </a:rPr>
              <a:t>万元。</a:t>
            </a:r>
            <a:endParaRPr lang="zh-CN" altLang="en-US" sz="2000" b="1" dirty="0">
              <a:solidFill>
                <a:schemeClr val="tx2"/>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advClick="0" advTm="1200">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386" name="组合 1"/>
          <p:cNvGrpSpPr/>
          <p:nvPr/>
        </p:nvGrpSpPr>
        <p:grpSpPr>
          <a:xfrm>
            <a:off x="360363" y="547688"/>
            <a:ext cx="5461000" cy="1036637"/>
            <a:chOff x="2929753" y="1778111"/>
            <a:chExt cx="7611112" cy="1382590"/>
          </a:xfrm>
        </p:grpSpPr>
        <p:cxnSp>
          <p:nvCxnSpPr>
            <p:cNvPr id="3" name="直接连接符 2"/>
            <p:cNvCxnSpPr/>
            <p:nvPr/>
          </p:nvCxnSpPr>
          <p:spPr>
            <a:xfrm>
              <a:off x="3365621" y="2250266"/>
              <a:ext cx="7175244" cy="0"/>
            </a:xfrm>
            <a:prstGeom prst="line">
              <a:avLst/>
            </a:prstGeom>
            <a:ln>
              <a:solidFill>
                <a:srgbClr val="346182"/>
              </a:solidFill>
            </a:ln>
          </p:spPr>
          <p:style>
            <a:lnRef idx="1">
              <a:schemeClr val="accent1"/>
            </a:lnRef>
            <a:fillRef idx="0">
              <a:schemeClr val="accent1"/>
            </a:fillRef>
            <a:effectRef idx="0">
              <a:schemeClr val="accent1"/>
            </a:effectRef>
            <a:fontRef idx="minor">
              <a:schemeClr val="tx1"/>
            </a:fontRef>
          </p:style>
        </p:cxnSp>
        <p:grpSp>
          <p:nvGrpSpPr>
            <p:cNvPr id="16399" name="组合 3"/>
            <p:cNvGrpSpPr/>
            <p:nvPr/>
          </p:nvGrpSpPr>
          <p:grpSpPr>
            <a:xfrm>
              <a:off x="2929753" y="1778111"/>
              <a:ext cx="1675024" cy="1382590"/>
              <a:chOff x="2929753" y="1816211"/>
              <a:chExt cx="1675024" cy="1382590"/>
            </a:xfrm>
          </p:grpSpPr>
          <p:sp>
            <p:nvSpPr>
              <p:cNvPr id="5" name="平行四边形 4"/>
              <p:cNvSpPr/>
              <p:nvPr/>
            </p:nvSpPr>
            <p:spPr>
              <a:xfrm>
                <a:off x="2929753" y="1816211"/>
                <a:ext cx="590745" cy="478508"/>
              </a:xfrm>
              <a:prstGeom prst="parallelogram">
                <a:avLst/>
              </a:prstGeom>
              <a:solidFill>
                <a:srgbClr val="013B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1">
                  <a:ln>
                    <a:noFill/>
                  </a:ln>
                  <a:solidFill>
                    <a:srgbClr val="01325B"/>
                  </a:solidFill>
                  <a:effectLst/>
                  <a:uLnTx/>
                  <a:uFillTx/>
                  <a:latin typeface="+mn-lt"/>
                  <a:ea typeface="+mn-ea"/>
                  <a:cs typeface="+mn-cs"/>
                </a:endParaRPr>
              </a:p>
            </p:txBody>
          </p:sp>
          <p:sp>
            <p:nvSpPr>
              <p:cNvPr id="16401" name="文本框 5"/>
              <p:cNvSpPr txBox="1"/>
              <p:nvPr/>
            </p:nvSpPr>
            <p:spPr>
              <a:xfrm>
                <a:off x="4024564" y="2646775"/>
                <a:ext cx="580213" cy="552026"/>
              </a:xfrm>
              <a:prstGeom prst="rect">
                <a:avLst/>
              </a:prstGeom>
              <a:noFill/>
              <a:ln w="9525">
                <a:noFill/>
              </a:ln>
            </p:spPr>
            <p:txBody>
              <a:bodyPr>
                <a:spAutoFit/>
              </a:bodyPr>
              <a:p>
                <a:pPr algn="ctr"/>
                <a:r>
                  <a:rPr lang="en-US" altLang="zh-CN" sz="2100" dirty="0">
                    <a:solidFill>
                      <a:schemeClr val="bg1"/>
                    </a:solidFill>
                    <a:latin typeface="微软雅黑" panose="020B0503020204020204" pitchFamily="34" charset="-122"/>
                    <a:ea typeface="微软雅黑" panose="020B0503020204020204" pitchFamily="34" charset="-122"/>
                  </a:rPr>
                  <a:t>2</a:t>
                </a:r>
                <a:endParaRPr lang="en-US" altLang="zh-CN" sz="2100" dirty="0">
                  <a:solidFill>
                    <a:schemeClr val="bg1"/>
                  </a:solidFill>
                  <a:latin typeface="微软雅黑" panose="020B0503020204020204" pitchFamily="34" charset="-122"/>
                  <a:ea typeface="微软雅黑" panose="020B0503020204020204" pitchFamily="34" charset="-122"/>
                </a:endParaRPr>
              </a:p>
            </p:txBody>
          </p:sp>
        </p:grpSp>
      </p:grpSp>
      <p:sp>
        <p:nvSpPr>
          <p:cNvPr id="16387" name="矩形 6"/>
          <p:cNvSpPr/>
          <p:nvPr/>
        </p:nvSpPr>
        <p:spPr>
          <a:xfrm>
            <a:off x="1074738" y="561975"/>
            <a:ext cx="1570037" cy="369888"/>
          </a:xfrm>
          <a:prstGeom prst="rect">
            <a:avLst/>
          </a:prstGeom>
          <a:noFill/>
          <a:ln w="9525">
            <a:noFill/>
          </a:ln>
        </p:spPr>
        <p:txBody>
          <a:bodyPr wrap="none">
            <a:spAutoFit/>
          </a:bodyPr>
          <a:p>
            <a:r>
              <a:rPr lang="zh-CN" altLang="en-US" b="1" dirty="0">
                <a:solidFill>
                  <a:srgbClr val="01325B"/>
                </a:solidFill>
                <a:latin typeface="微软雅黑" panose="020B0503020204020204" pitchFamily="34" charset="-122"/>
                <a:ea typeface="微软雅黑" panose="020B0503020204020204" pitchFamily="34" charset="-122"/>
              </a:rPr>
              <a:t>公司经营情况</a:t>
            </a:r>
            <a:endParaRPr lang="zh-CN" altLang="en-US" b="1" dirty="0">
              <a:solidFill>
                <a:srgbClr val="01325B"/>
              </a:solidFill>
              <a:latin typeface="微软雅黑" panose="020B0503020204020204" pitchFamily="34" charset="-122"/>
              <a:ea typeface="微软雅黑" panose="020B0503020204020204" pitchFamily="34" charset="-122"/>
            </a:endParaRPr>
          </a:p>
        </p:txBody>
      </p:sp>
      <p:sp>
        <p:nvSpPr>
          <p:cNvPr id="8" name="矩形 7"/>
          <p:cNvSpPr/>
          <p:nvPr/>
        </p:nvSpPr>
        <p:spPr>
          <a:xfrm>
            <a:off x="1190625" y="1095375"/>
            <a:ext cx="3811588" cy="563563"/>
          </a:xfrm>
          <a:prstGeom prst="rect">
            <a:avLst/>
          </a:prstGeom>
          <a:solidFill>
            <a:srgbClr val="0132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1">
              <a:ln>
                <a:noFill/>
              </a:ln>
              <a:solidFill>
                <a:srgbClr val="013B6D"/>
              </a:solidFill>
              <a:effectLst/>
              <a:uLnTx/>
              <a:uFillTx/>
              <a:latin typeface="+mn-lt"/>
              <a:ea typeface="+mn-ea"/>
              <a:cs typeface="+mn-cs"/>
            </a:endParaRPr>
          </a:p>
        </p:txBody>
      </p:sp>
      <p:cxnSp>
        <p:nvCxnSpPr>
          <p:cNvPr id="9" name="直接连接符 8"/>
          <p:cNvCxnSpPr/>
          <p:nvPr/>
        </p:nvCxnSpPr>
        <p:spPr>
          <a:xfrm>
            <a:off x="771525" y="1384300"/>
            <a:ext cx="0" cy="3754438"/>
          </a:xfrm>
          <a:prstGeom prst="line">
            <a:avLst/>
          </a:prstGeom>
          <a:ln w="19050">
            <a:solidFill>
              <a:srgbClr val="346182"/>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771525" y="5127625"/>
            <a:ext cx="7381875" cy="0"/>
          </a:xfrm>
          <a:prstGeom prst="line">
            <a:avLst/>
          </a:prstGeom>
          <a:ln w="19050">
            <a:solidFill>
              <a:srgbClr val="346182"/>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5148263" y="1346200"/>
            <a:ext cx="3033713" cy="0"/>
          </a:xfrm>
          <a:prstGeom prst="line">
            <a:avLst/>
          </a:prstGeom>
          <a:ln w="285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8153400" y="1346200"/>
            <a:ext cx="0" cy="3783013"/>
          </a:xfrm>
          <a:prstGeom prst="line">
            <a:avLst/>
          </a:prstGeom>
          <a:ln w="19050">
            <a:solidFill>
              <a:srgbClr val="346182"/>
            </a:solidFill>
          </a:ln>
        </p:spPr>
        <p:style>
          <a:lnRef idx="1">
            <a:schemeClr val="accent1"/>
          </a:lnRef>
          <a:fillRef idx="0">
            <a:schemeClr val="accent1"/>
          </a:fillRef>
          <a:effectRef idx="0">
            <a:schemeClr val="accent1"/>
          </a:effectRef>
          <a:fontRef idx="minor">
            <a:schemeClr val="tx1"/>
          </a:fontRef>
        </p:style>
      </p:cxnSp>
      <p:sp>
        <p:nvSpPr>
          <p:cNvPr id="16393" name="标题 1"/>
          <p:cNvSpPr>
            <a:spLocks noGrp="1"/>
          </p:cNvSpPr>
          <p:nvPr/>
        </p:nvSpPr>
        <p:spPr>
          <a:xfrm>
            <a:off x="1263650" y="1193800"/>
            <a:ext cx="4678363" cy="398463"/>
          </a:xfrm>
          <a:prstGeom prst="rect">
            <a:avLst/>
          </a:prstGeom>
          <a:noFill/>
          <a:ln w="9525">
            <a:noFill/>
          </a:ln>
        </p:spPr>
        <p:txBody>
          <a:bodyPr/>
          <a:p>
            <a:pPr>
              <a:lnSpc>
                <a:spcPts val="2250"/>
              </a:lnSpc>
            </a:pPr>
            <a:r>
              <a:rPr lang="en-US" altLang="zh-CN" sz="20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3.2019</a:t>
            </a:r>
            <a:r>
              <a:rPr lang="zh-CN" altLang="en-US" sz="20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年生产情况</a:t>
            </a:r>
            <a:endParaRPr lang="zh-CN" altLang="en-US" sz="20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6394" name="内容占位符 2"/>
          <p:cNvSpPr>
            <a:spLocks noGrp="1"/>
          </p:cNvSpPr>
          <p:nvPr/>
        </p:nvSpPr>
        <p:spPr>
          <a:xfrm>
            <a:off x="1042988" y="1993900"/>
            <a:ext cx="6827837" cy="2720975"/>
          </a:xfrm>
          <a:prstGeom prst="rect">
            <a:avLst/>
          </a:prstGeom>
          <a:noFill/>
          <a:ln w="9525">
            <a:noFill/>
          </a:ln>
        </p:spPr>
        <p:txBody>
          <a:bodyPr/>
          <a:p>
            <a:pPr defTabSz="685800">
              <a:lnSpc>
                <a:spcPct val="150000"/>
              </a:lnSpc>
              <a:spcBef>
                <a:spcPts val="750"/>
              </a:spcBef>
              <a:buFont typeface="Arial" panose="020B0604020202020204" pitchFamily="34" charset="0"/>
            </a:pPr>
            <a:endParaRPr lang="en-US" altLang="zh-CN" sz="1400" dirty="0">
              <a:latin typeface="Calibri" panose="020F0502020204030204" pitchFamily="34" charset="0"/>
            </a:endParaRPr>
          </a:p>
          <a:p>
            <a:pPr defTabSz="685800">
              <a:lnSpc>
                <a:spcPct val="150000"/>
              </a:lnSpc>
              <a:spcBef>
                <a:spcPts val="750"/>
              </a:spcBef>
              <a:buFont typeface="Arial" panose="020B0604020202020204" pitchFamily="34" charset="0"/>
            </a:pPr>
            <a:endParaRPr lang="en-US" altLang="en-US" sz="1400" b="1" dirty="0">
              <a:solidFill>
                <a:srgbClr val="01325B"/>
              </a:solidFill>
              <a:latin typeface="Calibri" panose="020F0502020204030204" pitchFamily="34" charset="0"/>
            </a:endParaRPr>
          </a:p>
        </p:txBody>
      </p:sp>
      <p:cxnSp>
        <p:nvCxnSpPr>
          <p:cNvPr id="15" name="直接连接符 14"/>
          <p:cNvCxnSpPr/>
          <p:nvPr/>
        </p:nvCxnSpPr>
        <p:spPr>
          <a:xfrm>
            <a:off x="771525" y="1384300"/>
            <a:ext cx="274638" cy="0"/>
          </a:xfrm>
          <a:prstGeom prst="line">
            <a:avLst/>
          </a:prstGeom>
          <a:ln w="19050">
            <a:solidFill>
              <a:srgbClr val="346182"/>
            </a:solidFill>
          </a:ln>
        </p:spPr>
        <p:style>
          <a:lnRef idx="1">
            <a:schemeClr val="accent1"/>
          </a:lnRef>
          <a:fillRef idx="0">
            <a:schemeClr val="accent1"/>
          </a:fillRef>
          <a:effectRef idx="0">
            <a:schemeClr val="accent1"/>
          </a:effectRef>
          <a:fontRef idx="minor">
            <a:schemeClr val="tx1"/>
          </a:fontRef>
        </p:style>
      </p:cxnSp>
      <p:sp>
        <p:nvSpPr>
          <p:cNvPr id="16396" name="文本框 17"/>
          <p:cNvSpPr txBox="1"/>
          <p:nvPr/>
        </p:nvSpPr>
        <p:spPr>
          <a:xfrm>
            <a:off x="354013" y="538163"/>
            <a:ext cx="436562" cy="414337"/>
          </a:xfrm>
          <a:prstGeom prst="rect">
            <a:avLst/>
          </a:prstGeom>
          <a:noFill/>
          <a:ln w="9525">
            <a:noFill/>
          </a:ln>
        </p:spPr>
        <p:txBody>
          <a:bodyPr>
            <a:spAutoFit/>
          </a:bodyPr>
          <a:p>
            <a:pPr algn="ctr"/>
            <a:r>
              <a:rPr lang="en-US" altLang="zh-CN" sz="2100" dirty="0">
                <a:solidFill>
                  <a:schemeClr val="bg1"/>
                </a:solidFill>
                <a:latin typeface="微软雅黑" panose="020B0503020204020204" pitchFamily="34" charset="-122"/>
                <a:ea typeface="微软雅黑" panose="020B0503020204020204" pitchFamily="34" charset="-122"/>
              </a:rPr>
              <a:t>1</a:t>
            </a:r>
            <a:endParaRPr lang="en-US" altLang="zh-CN" sz="2100" dirty="0">
              <a:solidFill>
                <a:schemeClr val="bg1"/>
              </a:solidFill>
              <a:latin typeface="微软雅黑" panose="020B0503020204020204" pitchFamily="34" charset="-122"/>
              <a:ea typeface="微软雅黑" panose="020B0503020204020204" pitchFamily="34" charset="-122"/>
            </a:endParaRPr>
          </a:p>
        </p:txBody>
      </p:sp>
      <p:sp>
        <p:nvSpPr>
          <p:cNvPr id="16397" name="矩形 17"/>
          <p:cNvSpPr/>
          <p:nvPr/>
        </p:nvSpPr>
        <p:spPr>
          <a:xfrm>
            <a:off x="900113" y="1633538"/>
            <a:ext cx="7272337" cy="398780"/>
          </a:xfrm>
          <a:prstGeom prst="rect">
            <a:avLst/>
          </a:prstGeom>
          <a:noFill/>
          <a:ln w="9525">
            <a:noFill/>
          </a:ln>
        </p:spPr>
        <p:txBody>
          <a:bodyPr>
            <a:spAutoFit/>
          </a:bodyPr>
          <a:p>
            <a:r>
              <a:rPr lang="zh-CN" altLang="en-US" sz="2000" b="1" dirty="0">
                <a:solidFill>
                  <a:srgbClr val="013B6D"/>
                </a:solidFill>
                <a:latin typeface="微软雅黑" panose="020B0503020204020204" pitchFamily="34" charset="-122"/>
                <a:ea typeface="微软雅黑" panose="020B0503020204020204" pitchFamily="34" charset="-122"/>
                <a:sym typeface="+mn-ea"/>
              </a:rPr>
              <a:t>         </a:t>
            </a:r>
            <a:endParaRPr lang="zh-CN" altLang="en-US" sz="2000" b="1" dirty="0">
              <a:solidFill>
                <a:schemeClr val="tx2"/>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1318895" y="2222500"/>
            <a:ext cx="6287135" cy="2030095"/>
          </a:xfrm>
          <a:prstGeom prst="rect">
            <a:avLst/>
          </a:prstGeom>
          <a:noFill/>
        </p:spPr>
        <p:txBody>
          <a:bodyPr wrap="square" rtlCol="0" anchor="t">
            <a:spAutoFit/>
          </a:bodyPr>
          <a:p>
            <a:r>
              <a:rPr lang="en-US" altLang="zh-CN" b="1" dirty="0">
                <a:solidFill>
                  <a:schemeClr val="tx2"/>
                </a:solidFill>
                <a:latin typeface="微软雅黑" panose="020B0503020204020204" pitchFamily="34" charset="-122"/>
                <a:ea typeface="微软雅黑" panose="020B0503020204020204" pitchFamily="34" charset="-122"/>
                <a:sym typeface="+mn-ea"/>
              </a:rPr>
              <a:t>2018</a:t>
            </a:r>
            <a:r>
              <a:rPr lang="zh-CN" altLang="en-US" b="1" dirty="0">
                <a:solidFill>
                  <a:schemeClr val="tx2"/>
                </a:solidFill>
                <a:latin typeface="微软雅黑" panose="020B0503020204020204" pitchFamily="34" charset="-122"/>
                <a:ea typeface="微软雅黑" panose="020B0503020204020204" pitchFamily="34" charset="-122"/>
                <a:sym typeface="+mn-ea"/>
              </a:rPr>
              <a:t>年公司累计外购各类固废物料 </a:t>
            </a:r>
            <a:r>
              <a:rPr lang="en-US" altLang="zh-CN" b="1" dirty="0">
                <a:solidFill>
                  <a:schemeClr val="tx2"/>
                </a:solidFill>
                <a:latin typeface="微软雅黑" panose="020B0503020204020204" pitchFamily="34" charset="-122"/>
                <a:ea typeface="微软雅黑" panose="020B0503020204020204" pitchFamily="34" charset="-122"/>
                <a:sym typeface="+mn-ea"/>
              </a:rPr>
              <a:t>52835 </a:t>
            </a:r>
            <a:r>
              <a:rPr lang="zh-CN" altLang="en-US" b="1" dirty="0">
                <a:solidFill>
                  <a:schemeClr val="tx2"/>
                </a:solidFill>
                <a:latin typeface="微软雅黑" panose="020B0503020204020204" pitchFamily="34" charset="-122"/>
                <a:ea typeface="微软雅黑" panose="020B0503020204020204" pitchFamily="34" charset="-122"/>
                <a:sym typeface="+mn-ea"/>
              </a:rPr>
              <a:t>吨，同比下降</a:t>
            </a:r>
            <a:r>
              <a:rPr lang="en-US" altLang="zh-CN" b="1" dirty="0">
                <a:solidFill>
                  <a:schemeClr val="tx2"/>
                </a:solidFill>
                <a:latin typeface="微软雅黑" panose="020B0503020204020204" pitchFamily="34" charset="-122"/>
                <a:ea typeface="微软雅黑" panose="020B0503020204020204" pitchFamily="34" charset="-122"/>
                <a:sym typeface="+mn-ea"/>
              </a:rPr>
              <a:t>24.11%</a:t>
            </a:r>
            <a:r>
              <a:rPr lang="zh-CN" altLang="en-US" b="1" dirty="0">
                <a:solidFill>
                  <a:schemeClr val="tx2"/>
                </a:solidFill>
                <a:latin typeface="微软雅黑" panose="020B0503020204020204" pitchFamily="34" charset="-122"/>
                <a:ea typeface="微软雅黑" panose="020B0503020204020204" pitchFamily="34" charset="-122"/>
                <a:sym typeface="+mn-ea"/>
              </a:rPr>
              <a:t>，处理各类固废物料</a:t>
            </a:r>
            <a:r>
              <a:rPr lang="en-US" altLang="zh-CN" b="1" dirty="0">
                <a:solidFill>
                  <a:schemeClr val="tx2"/>
                </a:solidFill>
                <a:latin typeface="微软雅黑" panose="020B0503020204020204" pitchFamily="34" charset="-122"/>
                <a:ea typeface="微软雅黑" panose="020B0503020204020204" pitchFamily="34" charset="-122"/>
                <a:sym typeface="+mn-ea"/>
              </a:rPr>
              <a:t>52816</a:t>
            </a:r>
            <a:r>
              <a:rPr lang="zh-CN" altLang="en-US" b="1" dirty="0">
                <a:solidFill>
                  <a:schemeClr val="tx2"/>
                </a:solidFill>
                <a:latin typeface="微软雅黑" panose="020B0503020204020204" pitchFamily="34" charset="-122"/>
                <a:ea typeface="微软雅黑" panose="020B0503020204020204" pitchFamily="34" charset="-122"/>
                <a:sym typeface="+mn-ea"/>
              </a:rPr>
              <a:t>吨，同比下降</a:t>
            </a:r>
            <a:r>
              <a:rPr lang="en-US" altLang="zh-CN" b="1" dirty="0">
                <a:solidFill>
                  <a:schemeClr val="tx2"/>
                </a:solidFill>
                <a:latin typeface="微软雅黑" panose="020B0503020204020204" pitchFamily="34" charset="-122"/>
                <a:ea typeface="微软雅黑" panose="020B0503020204020204" pitchFamily="34" charset="-122"/>
                <a:sym typeface="+mn-ea"/>
              </a:rPr>
              <a:t>6.52%</a:t>
            </a:r>
            <a:r>
              <a:rPr lang="zh-CN" altLang="en-US" b="1" dirty="0">
                <a:solidFill>
                  <a:schemeClr val="tx2"/>
                </a:solidFill>
                <a:latin typeface="微软雅黑" panose="020B0503020204020204" pitchFamily="34" charset="-122"/>
                <a:ea typeface="微软雅黑" panose="020B0503020204020204" pitchFamily="34" charset="-122"/>
                <a:sym typeface="+mn-ea"/>
              </a:rPr>
              <a:t>。生产主要产品：银</a:t>
            </a:r>
            <a:r>
              <a:rPr lang="en-US" altLang="zh-CN" b="1" dirty="0">
                <a:solidFill>
                  <a:schemeClr val="tx2"/>
                </a:solidFill>
                <a:latin typeface="微软雅黑" panose="020B0503020204020204" pitchFamily="34" charset="-122"/>
                <a:ea typeface="微软雅黑" panose="020B0503020204020204" pitchFamily="34" charset="-122"/>
                <a:sym typeface="+mn-ea"/>
              </a:rPr>
              <a:t>383.59</a:t>
            </a:r>
            <a:r>
              <a:rPr lang="zh-CN" altLang="en-US" b="1" dirty="0">
                <a:solidFill>
                  <a:schemeClr val="tx2"/>
                </a:solidFill>
                <a:latin typeface="微软雅黑" panose="020B0503020204020204" pitchFamily="34" charset="-122"/>
                <a:ea typeface="微软雅黑" panose="020B0503020204020204" pitchFamily="34" charset="-122"/>
                <a:sym typeface="+mn-ea"/>
              </a:rPr>
              <a:t>吨，同比增长</a:t>
            </a:r>
            <a:r>
              <a:rPr lang="en-US" altLang="zh-CN" b="1" dirty="0">
                <a:solidFill>
                  <a:schemeClr val="tx2"/>
                </a:solidFill>
                <a:latin typeface="微软雅黑" panose="020B0503020204020204" pitchFamily="34" charset="-122"/>
                <a:ea typeface="微软雅黑" panose="020B0503020204020204" pitchFamily="34" charset="-122"/>
                <a:sym typeface="+mn-ea"/>
              </a:rPr>
              <a:t>7.81%</a:t>
            </a:r>
            <a:r>
              <a:rPr lang="zh-CN" altLang="en-US" b="1" dirty="0">
                <a:solidFill>
                  <a:schemeClr val="tx2"/>
                </a:solidFill>
                <a:latin typeface="微软雅黑" panose="020B0503020204020204" pitchFamily="34" charset="-122"/>
                <a:ea typeface="微软雅黑" panose="020B0503020204020204" pitchFamily="34" charset="-122"/>
                <a:sym typeface="+mn-ea"/>
              </a:rPr>
              <a:t>，黄金</a:t>
            </a:r>
            <a:r>
              <a:rPr lang="en-US" altLang="zh-CN" b="1" dirty="0">
                <a:solidFill>
                  <a:schemeClr val="tx2"/>
                </a:solidFill>
                <a:latin typeface="微软雅黑" panose="020B0503020204020204" pitchFamily="34" charset="-122"/>
                <a:ea typeface="微软雅黑" panose="020B0503020204020204" pitchFamily="34" charset="-122"/>
                <a:sym typeface="+mn-ea"/>
              </a:rPr>
              <a:t>402.72</a:t>
            </a:r>
            <a:r>
              <a:rPr lang="zh-CN" altLang="en-US" b="1" dirty="0">
                <a:solidFill>
                  <a:schemeClr val="tx2"/>
                </a:solidFill>
                <a:latin typeface="微软雅黑" panose="020B0503020204020204" pitchFamily="34" charset="-122"/>
                <a:ea typeface="微软雅黑" panose="020B0503020204020204" pitchFamily="34" charset="-122"/>
                <a:sym typeface="+mn-ea"/>
              </a:rPr>
              <a:t>公斤，同比下降</a:t>
            </a:r>
            <a:r>
              <a:rPr lang="en-US" altLang="zh-CN" b="1" dirty="0">
                <a:solidFill>
                  <a:schemeClr val="tx2"/>
                </a:solidFill>
                <a:latin typeface="微软雅黑" panose="020B0503020204020204" pitchFamily="34" charset="-122"/>
                <a:ea typeface="微软雅黑" panose="020B0503020204020204" pitchFamily="34" charset="-122"/>
                <a:sym typeface="+mn-ea"/>
              </a:rPr>
              <a:t>72.09%</a:t>
            </a:r>
            <a:r>
              <a:rPr lang="zh-CN" altLang="en-US" b="1" dirty="0">
                <a:solidFill>
                  <a:schemeClr val="tx2"/>
                </a:solidFill>
                <a:latin typeface="微软雅黑" panose="020B0503020204020204" pitchFamily="34" charset="-122"/>
                <a:ea typeface="微软雅黑" panose="020B0503020204020204" pitchFamily="34" charset="-122"/>
                <a:sym typeface="+mn-ea"/>
              </a:rPr>
              <a:t>，钯、铂</a:t>
            </a:r>
            <a:r>
              <a:rPr lang="en-US" altLang="zh-CN" b="1" dirty="0">
                <a:solidFill>
                  <a:schemeClr val="tx2"/>
                </a:solidFill>
                <a:latin typeface="微软雅黑" panose="020B0503020204020204" pitchFamily="34" charset="-122"/>
                <a:ea typeface="微软雅黑" panose="020B0503020204020204" pitchFamily="34" charset="-122"/>
                <a:sym typeface="+mn-ea"/>
              </a:rPr>
              <a:t>87.45</a:t>
            </a:r>
            <a:r>
              <a:rPr lang="zh-CN" altLang="en-US" b="1" dirty="0">
                <a:solidFill>
                  <a:schemeClr val="tx2"/>
                </a:solidFill>
                <a:latin typeface="微软雅黑" panose="020B0503020204020204" pitchFamily="34" charset="-122"/>
                <a:ea typeface="微软雅黑" panose="020B0503020204020204" pitchFamily="34" charset="-122"/>
                <a:sym typeface="+mn-ea"/>
              </a:rPr>
              <a:t>公斤，同比增长</a:t>
            </a:r>
            <a:r>
              <a:rPr lang="en-US" altLang="zh-CN" b="1" dirty="0">
                <a:solidFill>
                  <a:schemeClr val="tx2"/>
                </a:solidFill>
                <a:latin typeface="微软雅黑" panose="020B0503020204020204" pitchFamily="34" charset="-122"/>
                <a:ea typeface="微软雅黑" panose="020B0503020204020204" pitchFamily="34" charset="-122"/>
                <a:sym typeface="+mn-ea"/>
              </a:rPr>
              <a:t>100%</a:t>
            </a:r>
            <a:r>
              <a:rPr lang="zh-CN" altLang="en-US" b="1" dirty="0">
                <a:solidFill>
                  <a:schemeClr val="tx2"/>
                </a:solidFill>
                <a:latin typeface="微软雅黑" panose="020B0503020204020204" pitchFamily="34" charset="-122"/>
                <a:ea typeface="微软雅黑" panose="020B0503020204020204" pitchFamily="34" charset="-122"/>
                <a:sym typeface="+mn-ea"/>
              </a:rPr>
              <a:t>，新增二氧化锗</a:t>
            </a:r>
            <a:r>
              <a:rPr lang="en-US" altLang="zh-CN" b="1" dirty="0">
                <a:solidFill>
                  <a:schemeClr val="tx2"/>
                </a:solidFill>
                <a:latin typeface="微软雅黑" panose="020B0503020204020204" pitchFamily="34" charset="-122"/>
                <a:ea typeface="微软雅黑" panose="020B0503020204020204" pitchFamily="34" charset="-122"/>
                <a:sym typeface="+mn-ea"/>
              </a:rPr>
              <a:t>9.62</a:t>
            </a:r>
            <a:r>
              <a:rPr lang="zh-CN" altLang="en-US" b="1" dirty="0">
                <a:solidFill>
                  <a:schemeClr val="tx2"/>
                </a:solidFill>
                <a:latin typeface="微软雅黑" panose="020B0503020204020204" pitchFamily="34" charset="-122"/>
                <a:ea typeface="微软雅黑" panose="020B0503020204020204" pitchFamily="34" charset="-122"/>
                <a:sym typeface="+mn-ea"/>
              </a:rPr>
              <a:t>公斤，铋</a:t>
            </a:r>
            <a:r>
              <a:rPr lang="en-US" altLang="zh-CN" b="1" dirty="0">
                <a:solidFill>
                  <a:schemeClr val="tx2"/>
                </a:solidFill>
                <a:latin typeface="微软雅黑" panose="020B0503020204020204" pitchFamily="34" charset="-122"/>
                <a:ea typeface="微软雅黑" panose="020B0503020204020204" pitchFamily="34" charset="-122"/>
                <a:sym typeface="+mn-ea"/>
              </a:rPr>
              <a:t>1139.4</a:t>
            </a:r>
            <a:r>
              <a:rPr lang="zh-CN" altLang="en-US" b="1" dirty="0">
                <a:solidFill>
                  <a:schemeClr val="tx2"/>
                </a:solidFill>
                <a:latin typeface="微软雅黑" panose="020B0503020204020204" pitchFamily="34" charset="-122"/>
                <a:ea typeface="微软雅黑" panose="020B0503020204020204" pitchFamily="34" charset="-122"/>
                <a:sym typeface="+mn-ea"/>
              </a:rPr>
              <a:t>吨，同比增长</a:t>
            </a:r>
            <a:r>
              <a:rPr lang="en-US" altLang="zh-CN" b="1" dirty="0">
                <a:solidFill>
                  <a:schemeClr val="tx2"/>
                </a:solidFill>
                <a:latin typeface="微软雅黑" panose="020B0503020204020204" pitchFamily="34" charset="-122"/>
                <a:ea typeface="微软雅黑" panose="020B0503020204020204" pitchFamily="34" charset="-122"/>
                <a:sym typeface="+mn-ea"/>
              </a:rPr>
              <a:t>68.13%</a:t>
            </a:r>
            <a:r>
              <a:rPr lang="zh-CN" altLang="en-US" b="1" dirty="0">
                <a:solidFill>
                  <a:schemeClr val="tx2"/>
                </a:solidFill>
                <a:latin typeface="微软雅黑" panose="020B0503020204020204" pitchFamily="34" charset="-122"/>
                <a:ea typeface="微软雅黑" panose="020B0503020204020204" pitchFamily="34" charset="-122"/>
                <a:sym typeface="+mn-ea"/>
              </a:rPr>
              <a:t>，铅</a:t>
            </a:r>
            <a:r>
              <a:rPr lang="en-US" altLang="zh-CN" b="1" dirty="0">
                <a:solidFill>
                  <a:schemeClr val="tx2"/>
                </a:solidFill>
                <a:latin typeface="微软雅黑" panose="020B0503020204020204" pitchFamily="34" charset="-122"/>
                <a:ea typeface="微软雅黑" panose="020B0503020204020204" pitchFamily="34" charset="-122"/>
                <a:sym typeface="+mn-ea"/>
              </a:rPr>
              <a:t>9680.21</a:t>
            </a:r>
            <a:r>
              <a:rPr lang="zh-CN" altLang="en-US" b="1" dirty="0">
                <a:solidFill>
                  <a:schemeClr val="tx2"/>
                </a:solidFill>
                <a:latin typeface="微软雅黑" panose="020B0503020204020204" pitchFamily="34" charset="-122"/>
                <a:ea typeface="微软雅黑" panose="020B0503020204020204" pitchFamily="34" charset="-122"/>
                <a:sym typeface="+mn-ea"/>
              </a:rPr>
              <a:t>吨，同比下降</a:t>
            </a:r>
            <a:r>
              <a:rPr lang="en-US" altLang="zh-CN" b="1" dirty="0">
                <a:solidFill>
                  <a:schemeClr val="tx2"/>
                </a:solidFill>
                <a:latin typeface="微软雅黑" panose="020B0503020204020204" pitchFamily="34" charset="-122"/>
                <a:ea typeface="微软雅黑" panose="020B0503020204020204" pitchFamily="34" charset="-122"/>
                <a:sym typeface="+mn-ea"/>
              </a:rPr>
              <a:t>65.51%</a:t>
            </a:r>
            <a:r>
              <a:rPr lang="zh-CN" altLang="en-US" b="1" dirty="0">
                <a:solidFill>
                  <a:schemeClr val="tx2"/>
                </a:solidFill>
                <a:latin typeface="微软雅黑" panose="020B0503020204020204" pitchFamily="34" charset="-122"/>
                <a:ea typeface="微软雅黑" panose="020B0503020204020204" pitchFamily="34" charset="-122"/>
                <a:sym typeface="+mn-ea"/>
              </a:rPr>
              <a:t>；产品销售收入</a:t>
            </a:r>
            <a:r>
              <a:rPr lang="en-US" altLang="zh-CN" b="1" dirty="0">
                <a:solidFill>
                  <a:schemeClr val="tx2"/>
                </a:solidFill>
                <a:latin typeface="微软雅黑" panose="020B0503020204020204" pitchFamily="34" charset="-122"/>
                <a:ea typeface="微软雅黑" panose="020B0503020204020204" pitchFamily="34" charset="-122"/>
                <a:sym typeface="+mn-ea"/>
              </a:rPr>
              <a:t>159665.18</a:t>
            </a:r>
            <a:r>
              <a:rPr lang="zh-CN" altLang="en-US" b="1" dirty="0">
                <a:solidFill>
                  <a:schemeClr val="tx2"/>
                </a:solidFill>
                <a:latin typeface="微软雅黑" panose="020B0503020204020204" pitchFamily="34" charset="-122"/>
                <a:ea typeface="微软雅黑" panose="020B0503020204020204" pitchFamily="34" charset="-122"/>
                <a:sym typeface="+mn-ea"/>
              </a:rPr>
              <a:t>万元，净利润</a:t>
            </a:r>
            <a:r>
              <a:rPr lang="en-US" altLang="zh-CN" b="1" dirty="0">
                <a:solidFill>
                  <a:schemeClr val="tx2"/>
                </a:solidFill>
                <a:latin typeface="微软雅黑" panose="020B0503020204020204" pitchFamily="34" charset="-122"/>
                <a:ea typeface="微软雅黑" panose="020B0503020204020204" pitchFamily="34" charset="-122"/>
                <a:sym typeface="+mn-ea"/>
              </a:rPr>
              <a:t>10124.4</a:t>
            </a:r>
            <a:r>
              <a:rPr lang="zh-CN" altLang="en-US" b="1" dirty="0">
                <a:solidFill>
                  <a:schemeClr val="tx2"/>
                </a:solidFill>
                <a:latin typeface="微软雅黑" panose="020B0503020204020204" pitchFamily="34" charset="-122"/>
                <a:ea typeface="微软雅黑" panose="020B0503020204020204" pitchFamily="34" charset="-122"/>
                <a:sym typeface="+mn-ea"/>
              </a:rPr>
              <a:t>万元。</a:t>
            </a:r>
            <a:endParaRPr lang="zh-CN" altLang="en-US" b="1" dirty="0">
              <a:solidFill>
                <a:schemeClr val="tx2"/>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advClick="0" advTm="1200">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7410" name="组合 1"/>
          <p:cNvGrpSpPr/>
          <p:nvPr/>
        </p:nvGrpSpPr>
        <p:grpSpPr>
          <a:xfrm>
            <a:off x="360363" y="547688"/>
            <a:ext cx="5461000" cy="1036637"/>
            <a:chOff x="2929753" y="1778111"/>
            <a:chExt cx="7611112" cy="1382590"/>
          </a:xfrm>
        </p:grpSpPr>
        <p:cxnSp>
          <p:nvCxnSpPr>
            <p:cNvPr id="3" name="直接连接符 2"/>
            <p:cNvCxnSpPr/>
            <p:nvPr/>
          </p:nvCxnSpPr>
          <p:spPr>
            <a:xfrm>
              <a:off x="3365621" y="2250266"/>
              <a:ext cx="7175244" cy="0"/>
            </a:xfrm>
            <a:prstGeom prst="line">
              <a:avLst/>
            </a:prstGeom>
            <a:ln>
              <a:solidFill>
                <a:srgbClr val="346182"/>
              </a:solidFill>
            </a:ln>
          </p:spPr>
          <p:style>
            <a:lnRef idx="1">
              <a:schemeClr val="accent1"/>
            </a:lnRef>
            <a:fillRef idx="0">
              <a:schemeClr val="accent1"/>
            </a:fillRef>
            <a:effectRef idx="0">
              <a:schemeClr val="accent1"/>
            </a:effectRef>
            <a:fontRef idx="minor">
              <a:schemeClr val="tx1"/>
            </a:fontRef>
          </p:style>
        </p:cxnSp>
        <p:grpSp>
          <p:nvGrpSpPr>
            <p:cNvPr id="17423" name="组合 3"/>
            <p:cNvGrpSpPr/>
            <p:nvPr/>
          </p:nvGrpSpPr>
          <p:grpSpPr>
            <a:xfrm>
              <a:off x="2929753" y="1778111"/>
              <a:ext cx="1675024" cy="1382590"/>
              <a:chOff x="2929753" y="1816211"/>
              <a:chExt cx="1675024" cy="1382590"/>
            </a:xfrm>
          </p:grpSpPr>
          <p:sp>
            <p:nvSpPr>
              <p:cNvPr id="5" name="平行四边形 4"/>
              <p:cNvSpPr/>
              <p:nvPr/>
            </p:nvSpPr>
            <p:spPr>
              <a:xfrm>
                <a:off x="2929753" y="1816211"/>
                <a:ext cx="590745" cy="478508"/>
              </a:xfrm>
              <a:prstGeom prst="parallelogram">
                <a:avLst/>
              </a:prstGeom>
              <a:solidFill>
                <a:srgbClr val="013B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1">
                  <a:ln>
                    <a:noFill/>
                  </a:ln>
                  <a:solidFill>
                    <a:srgbClr val="01325B"/>
                  </a:solidFill>
                  <a:effectLst/>
                  <a:uLnTx/>
                  <a:uFillTx/>
                  <a:latin typeface="+mn-lt"/>
                  <a:ea typeface="+mn-ea"/>
                  <a:cs typeface="+mn-cs"/>
                </a:endParaRPr>
              </a:p>
            </p:txBody>
          </p:sp>
          <p:sp>
            <p:nvSpPr>
              <p:cNvPr id="17425" name="文本框 5"/>
              <p:cNvSpPr txBox="1"/>
              <p:nvPr/>
            </p:nvSpPr>
            <p:spPr>
              <a:xfrm>
                <a:off x="4024564" y="2646775"/>
                <a:ext cx="580213" cy="552026"/>
              </a:xfrm>
              <a:prstGeom prst="rect">
                <a:avLst/>
              </a:prstGeom>
              <a:noFill/>
              <a:ln w="9525">
                <a:noFill/>
              </a:ln>
            </p:spPr>
            <p:txBody>
              <a:bodyPr>
                <a:spAutoFit/>
              </a:bodyPr>
              <a:p>
                <a:pPr algn="ctr"/>
                <a:r>
                  <a:rPr lang="en-US" altLang="zh-CN" sz="2100" dirty="0">
                    <a:solidFill>
                      <a:schemeClr val="bg1"/>
                    </a:solidFill>
                    <a:latin typeface="微软雅黑" panose="020B0503020204020204" pitchFamily="34" charset="-122"/>
                    <a:ea typeface="微软雅黑" panose="020B0503020204020204" pitchFamily="34" charset="-122"/>
                  </a:rPr>
                  <a:t>2</a:t>
                </a:r>
                <a:endParaRPr lang="en-US" altLang="zh-CN" sz="2100" dirty="0">
                  <a:solidFill>
                    <a:schemeClr val="bg1"/>
                  </a:solidFill>
                  <a:latin typeface="微软雅黑" panose="020B0503020204020204" pitchFamily="34" charset="-122"/>
                  <a:ea typeface="微软雅黑" panose="020B0503020204020204" pitchFamily="34" charset="-122"/>
                </a:endParaRPr>
              </a:p>
            </p:txBody>
          </p:sp>
        </p:grpSp>
      </p:grpSp>
      <p:sp>
        <p:nvSpPr>
          <p:cNvPr id="17411" name="矩形 6"/>
          <p:cNvSpPr/>
          <p:nvPr/>
        </p:nvSpPr>
        <p:spPr>
          <a:xfrm>
            <a:off x="1074738" y="561975"/>
            <a:ext cx="1447800" cy="369888"/>
          </a:xfrm>
          <a:prstGeom prst="rect">
            <a:avLst/>
          </a:prstGeom>
          <a:noFill/>
          <a:ln w="9525">
            <a:noFill/>
          </a:ln>
        </p:spPr>
        <p:txBody>
          <a:bodyPr wrap="none">
            <a:spAutoFit/>
          </a:bodyPr>
          <a:p>
            <a:r>
              <a:rPr lang="en-US" altLang="zh-CN" b="1" dirty="0">
                <a:solidFill>
                  <a:srgbClr val="01325B"/>
                </a:solidFill>
                <a:latin typeface="微软雅黑" panose="020B0503020204020204" pitchFamily="34" charset="-122"/>
                <a:ea typeface="微软雅黑" panose="020B0503020204020204" pitchFamily="34" charset="-122"/>
              </a:rPr>
              <a:t>2019</a:t>
            </a:r>
            <a:r>
              <a:rPr lang="zh-CN" altLang="en-US" b="1" dirty="0">
                <a:solidFill>
                  <a:srgbClr val="01325B"/>
                </a:solidFill>
                <a:latin typeface="微软雅黑" panose="020B0503020204020204" pitchFamily="34" charset="-122"/>
                <a:ea typeface="微软雅黑" panose="020B0503020204020204" pitchFamily="34" charset="-122"/>
              </a:rPr>
              <a:t>年计划</a:t>
            </a:r>
            <a:endParaRPr lang="zh-CN" altLang="en-US" b="1" dirty="0">
              <a:solidFill>
                <a:srgbClr val="01325B"/>
              </a:solidFill>
              <a:latin typeface="微软雅黑" panose="020B0503020204020204" pitchFamily="34" charset="-122"/>
              <a:ea typeface="微软雅黑" panose="020B0503020204020204" pitchFamily="34" charset="-122"/>
            </a:endParaRPr>
          </a:p>
        </p:txBody>
      </p:sp>
      <p:sp>
        <p:nvSpPr>
          <p:cNvPr id="8" name="矩形 7"/>
          <p:cNvSpPr/>
          <p:nvPr/>
        </p:nvSpPr>
        <p:spPr>
          <a:xfrm>
            <a:off x="1190625" y="1095375"/>
            <a:ext cx="3811588" cy="563563"/>
          </a:xfrm>
          <a:prstGeom prst="rect">
            <a:avLst/>
          </a:prstGeom>
          <a:solidFill>
            <a:srgbClr val="0132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1">
              <a:ln>
                <a:noFill/>
              </a:ln>
              <a:solidFill>
                <a:srgbClr val="013B6D"/>
              </a:solidFill>
              <a:effectLst/>
              <a:uLnTx/>
              <a:uFillTx/>
              <a:latin typeface="+mn-lt"/>
              <a:ea typeface="+mn-ea"/>
              <a:cs typeface="+mn-cs"/>
            </a:endParaRPr>
          </a:p>
        </p:txBody>
      </p:sp>
      <p:cxnSp>
        <p:nvCxnSpPr>
          <p:cNvPr id="9" name="直接连接符 8"/>
          <p:cNvCxnSpPr/>
          <p:nvPr/>
        </p:nvCxnSpPr>
        <p:spPr>
          <a:xfrm>
            <a:off x="771525" y="1384300"/>
            <a:ext cx="0" cy="3754438"/>
          </a:xfrm>
          <a:prstGeom prst="line">
            <a:avLst/>
          </a:prstGeom>
          <a:ln w="19050">
            <a:solidFill>
              <a:srgbClr val="346182"/>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771525" y="5127625"/>
            <a:ext cx="7381875" cy="0"/>
          </a:xfrm>
          <a:prstGeom prst="line">
            <a:avLst/>
          </a:prstGeom>
          <a:ln w="19050">
            <a:solidFill>
              <a:srgbClr val="346182"/>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5148263" y="1346200"/>
            <a:ext cx="3033713" cy="0"/>
          </a:xfrm>
          <a:prstGeom prst="line">
            <a:avLst/>
          </a:prstGeom>
          <a:ln w="285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8153400" y="1346200"/>
            <a:ext cx="0" cy="3783013"/>
          </a:xfrm>
          <a:prstGeom prst="line">
            <a:avLst/>
          </a:prstGeom>
          <a:ln w="19050">
            <a:solidFill>
              <a:srgbClr val="346182"/>
            </a:solidFill>
          </a:ln>
        </p:spPr>
        <p:style>
          <a:lnRef idx="1">
            <a:schemeClr val="accent1"/>
          </a:lnRef>
          <a:fillRef idx="0">
            <a:schemeClr val="accent1"/>
          </a:fillRef>
          <a:effectRef idx="0">
            <a:schemeClr val="accent1"/>
          </a:effectRef>
          <a:fontRef idx="minor">
            <a:schemeClr val="tx1"/>
          </a:fontRef>
        </p:style>
      </p:cxnSp>
      <p:sp>
        <p:nvSpPr>
          <p:cNvPr id="17417" name="标题 1"/>
          <p:cNvSpPr>
            <a:spLocks noGrp="1"/>
          </p:cNvSpPr>
          <p:nvPr/>
        </p:nvSpPr>
        <p:spPr>
          <a:xfrm>
            <a:off x="1263650" y="1193800"/>
            <a:ext cx="4678363" cy="398463"/>
          </a:xfrm>
          <a:prstGeom prst="rect">
            <a:avLst/>
          </a:prstGeom>
          <a:noFill/>
          <a:ln w="9525">
            <a:noFill/>
          </a:ln>
        </p:spPr>
        <p:txBody>
          <a:bodyPr/>
          <a:p>
            <a:pPr>
              <a:lnSpc>
                <a:spcPts val="2250"/>
              </a:lnSpc>
            </a:pPr>
            <a:r>
              <a:rPr lang="zh-CN" altLang="en-US" sz="20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年度计划 </a:t>
            </a:r>
            <a:endParaRPr lang="zh-CN" altLang="en-US" sz="20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7418" name="内容占位符 2"/>
          <p:cNvSpPr>
            <a:spLocks noGrp="1"/>
          </p:cNvSpPr>
          <p:nvPr/>
        </p:nvSpPr>
        <p:spPr>
          <a:xfrm>
            <a:off x="912813" y="1674813"/>
            <a:ext cx="6827837" cy="2720975"/>
          </a:xfrm>
          <a:prstGeom prst="rect">
            <a:avLst/>
          </a:prstGeom>
          <a:noFill/>
          <a:ln w="9525">
            <a:noFill/>
          </a:ln>
        </p:spPr>
        <p:txBody>
          <a:bodyPr/>
          <a:p>
            <a:pPr defTabSz="685800">
              <a:lnSpc>
                <a:spcPct val="150000"/>
              </a:lnSpc>
              <a:spcBef>
                <a:spcPts val="750"/>
              </a:spcBef>
              <a:buFont typeface="Arial" panose="020B0604020202020204" pitchFamily="34" charset="0"/>
            </a:pPr>
            <a:endParaRPr lang="en-US" altLang="zh-CN" sz="1400" dirty="0">
              <a:latin typeface="Calibri" panose="020F0502020204030204" pitchFamily="34" charset="0"/>
            </a:endParaRPr>
          </a:p>
          <a:p>
            <a:pPr defTabSz="685800">
              <a:lnSpc>
                <a:spcPct val="150000"/>
              </a:lnSpc>
              <a:spcBef>
                <a:spcPts val="750"/>
              </a:spcBef>
              <a:buFont typeface="Arial" panose="020B0604020202020204" pitchFamily="34" charset="0"/>
            </a:pPr>
            <a:endParaRPr lang="en-US" altLang="en-US" sz="1400" b="1" dirty="0">
              <a:solidFill>
                <a:srgbClr val="01325B"/>
              </a:solidFill>
              <a:latin typeface="Calibri" panose="020F0502020204030204" pitchFamily="34" charset="0"/>
            </a:endParaRPr>
          </a:p>
        </p:txBody>
      </p:sp>
      <p:cxnSp>
        <p:nvCxnSpPr>
          <p:cNvPr id="15" name="直接连接符 14"/>
          <p:cNvCxnSpPr/>
          <p:nvPr/>
        </p:nvCxnSpPr>
        <p:spPr>
          <a:xfrm>
            <a:off x="771525" y="1384300"/>
            <a:ext cx="274638" cy="0"/>
          </a:xfrm>
          <a:prstGeom prst="line">
            <a:avLst/>
          </a:prstGeom>
          <a:ln w="19050">
            <a:solidFill>
              <a:srgbClr val="346182"/>
            </a:solidFill>
          </a:ln>
        </p:spPr>
        <p:style>
          <a:lnRef idx="1">
            <a:schemeClr val="accent1"/>
          </a:lnRef>
          <a:fillRef idx="0">
            <a:schemeClr val="accent1"/>
          </a:fillRef>
          <a:effectRef idx="0">
            <a:schemeClr val="accent1"/>
          </a:effectRef>
          <a:fontRef idx="minor">
            <a:schemeClr val="tx1"/>
          </a:fontRef>
        </p:style>
      </p:cxnSp>
      <p:sp>
        <p:nvSpPr>
          <p:cNvPr id="17420" name="文本框 17"/>
          <p:cNvSpPr txBox="1"/>
          <p:nvPr/>
        </p:nvSpPr>
        <p:spPr>
          <a:xfrm>
            <a:off x="354013" y="538163"/>
            <a:ext cx="436562" cy="414337"/>
          </a:xfrm>
          <a:prstGeom prst="rect">
            <a:avLst/>
          </a:prstGeom>
          <a:noFill/>
          <a:ln w="9525">
            <a:noFill/>
          </a:ln>
        </p:spPr>
        <p:txBody>
          <a:bodyPr>
            <a:spAutoFit/>
          </a:bodyPr>
          <a:p>
            <a:pPr algn="ctr"/>
            <a:r>
              <a:rPr lang="en-US" altLang="zh-CN" sz="2100" dirty="0">
                <a:solidFill>
                  <a:schemeClr val="bg1"/>
                </a:solidFill>
                <a:latin typeface="微软雅黑" panose="020B0503020204020204" pitchFamily="34" charset="-122"/>
                <a:ea typeface="微软雅黑" panose="020B0503020204020204" pitchFamily="34" charset="-122"/>
              </a:rPr>
              <a:t>2</a:t>
            </a:r>
            <a:endParaRPr lang="en-US" altLang="zh-CN" sz="2100" dirty="0">
              <a:solidFill>
                <a:schemeClr val="bg1"/>
              </a:solidFill>
              <a:latin typeface="微软雅黑" panose="020B0503020204020204" pitchFamily="34" charset="-122"/>
              <a:ea typeface="微软雅黑" panose="020B0503020204020204" pitchFamily="34" charset="-122"/>
            </a:endParaRPr>
          </a:p>
        </p:txBody>
      </p:sp>
      <p:sp>
        <p:nvSpPr>
          <p:cNvPr id="17421" name="矩形 17"/>
          <p:cNvSpPr/>
          <p:nvPr/>
        </p:nvSpPr>
        <p:spPr>
          <a:xfrm>
            <a:off x="900113" y="2065338"/>
            <a:ext cx="7200900" cy="2399665"/>
          </a:xfrm>
          <a:prstGeom prst="rect">
            <a:avLst/>
          </a:prstGeom>
          <a:noFill/>
          <a:ln w="9525">
            <a:noFill/>
          </a:ln>
        </p:spPr>
        <p:txBody>
          <a:bodyPr>
            <a:spAutoFit/>
          </a:bodyPr>
          <a:p>
            <a:pPr>
              <a:lnSpc>
                <a:spcPts val="3000"/>
              </a:lnSpc>
            </a:pPr>
            <a:r>
              <a:rPr lang="en-US" altLang="zh-CN" sz="2000" b="1" dirty="0">
                <a:solidFill>
                  <a:srgbClr val="013B6D"/>
                </a:solidFill>
                <a:latin typeface="微软雅黑" panose="020B0503020204020204" pitchFamily="34" charset="-122"/>
                <a:ea typeface="微软雅黑" panose="020B0503020204020204" pitchFamily="34" charset="-122"/>
              </a:rPr>
              <a:t>1</a:t>
            </a:r>
            <a:r>
              <a:rPr lang="zh-CN" altLang="en-US" sz="2000" b="1" dirty="0">
                <a:solidFill>
                  <a:srgbClr val="013B6D"/>
                </a:solidFill>
                <a:latin typeface="微软雅黑" panose="020B0503020204020204" pitchFamily="34" charset="-122"/>
                <a:ea typeface="微软雅黑" panose="020B0503020204020204" pitchFamily="34" charset="-122"/>
              </a:rPr>
              <a:t>、</a:t>
            </a:r>
            <a:r>
              <a:rPr lang="en-US" altLang="zh-CN" sz="2000" b="1" dirty="0">
                <a:solidFill>
                  <a:srgbClr val="013B6D"/>
                </a:solidFill>
                <a:latin typeface="微软雅黑" panose="020B0503020204020204" pitchFamily="34" charset="-122"/>
                <a:ea typeface="微软雅黑" panose="020B0503020204020204" pitchFamily="34" charset="-122"/>
              </a:rPr>
              <a:t>2019</a:t>
            </a:r>
            <a:r>
              <a:rPr lang="zh-CN" altLang="en-US" sz="2000" b="1" dirty="0">
                <a:solidFill>
                  <a:srgbClr val="013B6D"/>
                </a:solidFill>
                <a:latin typeface="微软雅黑" panose="020B0503020204020204" pitchFamily="34" charset="-122"/>
                <a:ea typeface="微软雅黑" panose="020B0503020204020204" pitchFamily="34" charset="-122"/>
              </a:rPr>
              <a:t>年预计年处理渣料量</a:t>
            </a:r>
            <a:r>
              <a:rPr lang="en-US" altLang="zh-CN" sz="2000" b="1" dirty="0">
                <a:solidFill>
                  <a:srgbClr val="013B6D"/>
                </a:solidFill>
                <a:latin typeface="微软雅黑" panose="020B0503020204020204" pitchFamily="34" charset="-122"/>
                <a:ea typeface="微软雅黑" panose="020B0503020204020204" pitchFamily="34" charset="-122"/>
              </a:rPr>
              <a:t>6</a:t>
            </a:r>
            <a:r>
              <a:rPr lang="en-US" altLang="zh-CN" sz="2000" b="1" dirty="0">
                <a:solidFill>
                  <a:schemeClr val="tx2"/>
                </a:solidFill>
                <a:latin typeface="微软雅黑" panose="020B0503020204020204" pitchFamily="34" charset="-122"/>
                <a:ea typeface="微软雅黑" panose="020B0503020204020204" pitchFamily="34" charset="-122"/>
              </a:rPr>
              <a:t>2500</a:t>
            </a:r>
            <a:r>
              <a:rPr lang="zh-CN" altLang="en-US" sz="2000" b="1" dirty="0">
                <a:solidFill>
                  <a:schemeClr val="tx2"/>
                </a:solidFill>
                <a:latin typeface="微软雅黑" panose="020B0503020204020204" pitchFamily="34" charset="-122"/>
                <a:ea typeface="微软雅黑" panose="020B0503020204020204" pitchFamily="34" charset="-122"/>
              </a:rPr>
              <a:t>吨；</a:t>
            </a:r>
            <a:endParaRPr lang="zh-CN" altLang="en-US" sz="2000" b="1" dirty="0">
              <a:solidFill>
                <a:srgbClr val="013B6D"/>
              </a:solidFill>
              <a:latin typeface="微软雅黑" panose="020B0503020204020204" pitchFamily="34" charset="-122"/>
              <a:ea typeface="微软雅黑" panose="020B0503020204020204" pitchFamily="34" charset="-122"/>
            </a:endParaRPr>
          </a:p>
          <a:p>
            <a:pPr>
              <a:lnSpc>
                <a:spcPts val="3000"/>
              </a:lnSpc>
            </a:pPr>
            <a:r>
              <a:rPr lang="en-US" altLang="zh-CN" sz="2000" b="1" dirty="0">
                <a:solidFill>
                  <a:srgbClr val="013B6D"/>
                </a:solidFill>
                <a:latin typeface="微软雅黑" panose="020B0503020204020204" pitchFamily="34" charset="-122"/>
                <a:ea typeface="微软雅黑" panose="020B0503020204020204" pitchFamily="34" charset="-122"/>
              </a:rPr>
              <a:t>2</a:t>
            </a:r>
            <a:r>
              <a:rPr lang="zh-CN" altLang="en-US" sz="2000" b="1" dirty="0">
                <a:solidFill>
                  <a:srgbClr val="013B6D"/>
                </a:solidFill>
                <a:latin typeface="微软雅黑" panose="020B0503020204020204" pitchFamily="34" charset="-122"/>
                <a:ea typeface="微软雅黑" panose="020B0503020204020204" pitchFamily="34" charset="-122"/>
              </a:rPr>
              <a:t>、总产量： </a:t>
            </a:r>
            <a:r>
              <a:rPr lang="en-US" altLang="zh-CN" sz="2000" b="1" dirty="0">
                <a:solidFill>
                  <a:srgbClr val="013B6D"/>
                </a:solidFill>
                <a:latin typeface="微软雅黑" panose="020B0503020204020204" pitchFamily="34" charset="-122"/>
                <a:ea typeface="微软雅黑" panose="020B0503020204020204" pitchFamily="34" charset="-122"/>
              </a:rPr>
              <a:t>35668 </a:t>
            </a:r>
            <a:r>
              <a:rPr lang="zh-CN" altLang="en-US" sz="2000" b="1" dirty="0">
                <a:solidFill>
                  <a:srgbClr val="013B6D"/>
                </a:solidFill>
                <a:latin typeface="微软雅黑" panose="020B0503020204020204" pitchFamily="34" charset="-122"/>
                <a:ea typeface="微软雅黑" panose="020B0503020204020204" pitchFamily="34" charset="-122"/>
              </a:rPr>
              <a:t>吨，其中铋 </a:t>
            </a:r>
            <a:r>
              <a:rPr lang="en-US" altLang="zh-CN" sz="2000" b="1" dirty="0">
                <a:solidFill>
                  <a:srgbClr val="013B6D"/>
                </a:solidFill>
                <a:latin typeface="微软雅黑" panose="020B0503020204020204" pitchFamily="34" charset="-122"/>
                <a:ea typeface="微软雅黑" panose="020B0503020204020204" pitchFamily="34" charset="-122"/>
              </a:rPr>
              <a:t>1800 </a:t>
            </a:r>
            <a:r>
              <a:rPr lang="zh-CN" altLang="en-US" sz="2000" b="1" dirty="0">
                <a:solidFill>
                  <a:srgbClr val="013B6D"/>
                </a:solidFill>
                <a:latin typeface="微软雅黑" panose="020B0503020204020204" pitchFamily="34" charset="-122"/>
                <a:ea typeface="微软雅黑" panose="020B0503020204020204" pitchFamily="34" charset="-122"/>
              </a:rPr>
              <a:t>吨，银  </a:t>
            </a:r>
            <a:r>
              <a:rPr lang="en-US" altLang="zh-CN" sz="2000" b="1" dirty="0">
                <a:solidFill>
                  <a:srgbClr val="013B6D"/>
                </a:solidFill>
                <a:latin typeface="微软雅黑" panose="020B0503020204020204" pitchFamily="34" charset="-122"/>
                <a:ea typeface="微软雅黑" panose="020B0503020204020204" pitchFamily="34" charset="-122"/>
              </a:rPr>
              <a:t>620 </a:t>
            </a:r>
            <a:r>
              <a:rPr lang="zh-CN" altLang="en-US" sz="2000" b="1" dirty="0">
                <a:solidFill>
                  <a:srgbClr val="013B6D"/>
                </a:solidFill>
                <a:latin typeface="微软雅黑" panose="020B0503020204020204" pitchFamily="34" charset="-122"/>
                <a:ea typeface="微软雅黑" panose="020B0503020204020204" pitchFamily="34" charset="-122"/>
              </a:rPr>
              <a:t>吨，          铅</a:t>
            </a:r>
            <a:r>
              <a:rPr lang="en-US" altLang="zh-CN" sz="2000" b="1" dirty="0">
                <a:solidFill>
                  <a:srgbClr val="013B6D"/>
                </a:solidFill>
                <a:latin typeface="微软雅黑" panose="020B0503020204020204" pitchFamily="34" charset="-122"/>
                <a:ea typeface="微软雅黑" panose="020B0503020204020204" pitchFamily="34" charset="-122"/>
              </a:rPr>
              <a:t>23100 </a:t>
            </a:r>
            <a:r>
              <a:rPr lang="zh-CN" altLang="en-US" sz="2000" b="1" dirty="0">
                <a:solidFill>
                  <a:srgbClr val="013B6D"/>
                </a:solidFill>
                <a:latin typeface="微软雅黑" panose="020B0503020204020204" pitchFamily="34" charset="-122"/>
                <a:ea typeface="微软雅黑" panose="020B0503020204020204" pitchFamily="34" charset="-122"/>
              </a:rPr>
              <a:t>吨，金锭 </a:t>
            </a:r>
            <a:r>
              <a:rPr lang="en-US" altLang="zh-CN" sz="2000" b="1" dirty="0">
                <a:solidFill>
                  <a:srgbClr val="013B6D"/>
                </a:solidFill>
                <a:latin typeface="微软雅黑" panose="020B0503020204020204" pitchFamily="34" charset="-122"/>
                <a:ea typeface="微软雅黑" panose="020B0503020204020204" pitchFamily="34" charset="-122"/>
              </a:rPr>
              <a:t>1.2 </a:t>
            </a:r>
            <a:r>
              <a:rPr lang="zh-CN" altLang="en-US" sz="2000" b="1" dirty="0">
                <a:solidFill>
                  <a:srgbClr val="013B6D"/>
                </a:solidFill>
                <a:latin typeface="微软雅黑" panose="020B0503020204020204" pitchFamily="34" charset="-122"/>
                <a:ea typeface="微软雅黑" panose="020B0503020204020204" pitchFamily="34" charset="-122"/>
              </a:rPr>
              <a:t>吨，锗 </a:t>
            </a:r>
            <a:r>
              <a:rPr lang="en-US" altLang="zh-CN" sz="2000" b="1" dirty="0">
                <a:solidFill>
                  <a:srgbClr val="013B6D"/>
                </a:solidFill>
                <a:latin typeface="微软雅黑" panose="020B0503020204020204" pitchFamily="34" charset="-122"/>
                <a:ea typeface="微软雅黑" panose="020B0503020204020204" pitchFamily="34" charset="-122"/>
              </a:rPr>
              <a:t>45 </a:t>
            </a:r>
            <a:r>
              <a:rPr lang="zh-CN" altLang="en-US" sz="2000" b="1" dirty="0">
                <a:solidFill>
                  <a:srgbClr val="013B6D"/>
                </a:solidFill>
                <a:latin typeface="微软雅黑" panose="020B0503020204020204" pitchFamily="34" charset="-122"/>
                <a:ea typeface="微软雅黑" panose="020B0503020204020204" pitchFamily="34" charset="-122"/>
              </a:rPr>
              <a:t>吨，钯、铂</a:t>
            </a:r>
            <a:r>
              <a:rPr lang="en-US" altLang="zh-CN" sz="2000" b="1" dirty="0">
                <a:solidFill>
                  <a:srgbClr val="013B6D"/>
                </a:solidFill>
                <a:latin typeface="微软雅黑" panose="020B0503020204020204" pitchFamily="34" charset="-122"/>
                <a:ea typeface="微软雅黑" panose="020B0503020204020204" pitchFamily="34" charset="-122"/>
              </a:rPr>
              <a:t>5</a:t>
            </a:r>
            <a:r>
              <a:rPr lang="zh-CN" altLang="en-US" sz="2000" b="1" dirty="0">
                <a:solidFill>
                  <a:srgbClr val="013B6D"/>
                </a:solidFill>
                <a:latin typeface="微软雅黑" panose="020B0503020204020204" pitchFamily="34" charset="-122"/>
                <a:ea typeface="微软雅黑" panose="020B0503020204020204" pitchFamily="34" charset="-122"/>
              </a:rPr>
              <a:t>吨，其它有色金属 </a:t>
            </a:r>
            <a:r>
              <a:rPr lang="en-US" altLang="zh-CN" sz="2000" b="1" dirty="0">
                <a:solidFill>
                  <a:srgbClr val="013B6D"/>
                </a:solidFill>
                <a:latin typeface="微软雅黑" panose="020B0503020204020204" pitchFamily="34" charset="-122"/>
                <a:ea typeface="微软雅黑" panose="020B0503020204020204" pitchFamily="34" charset="-122"/>
              </a:rPr>
              <a:t>10099.2 </a:t>
            </a:r>
            <a:r>
              <a:rPr lang="zh-CN" altLang="en-US" sz="2000" b="1" dirty="0">
                <a:solidFill>
                  <a:srgbClr val="013B6D"/>
                </a:solidFill>
                <a:latin typeface="微软雅黑" panose="020B0503020204020204" pitchFamily="34" charset="-122"/>
                <a:ea typeface="微软雅黑" panose="020B0503020204020204" pitchFamily="34" charset="-122"/>
              </a:rPr>
              <a:t>吨；</a:t>
            </a:r>
            <a:endParaRPr lang="zh-CN" altLang="en-US" sz="2000" b="1" dirty="0">
              <a:solidFill>
                <a:srgbClr val="013B6D"/>
              </a:solidFill>
              <a:latin typeface="微软雅黑" panose="020B0503020204020204" pitchFamily="34" charset="-122"/>
              <a:ea typeface="微软雅黑" panose="020B0503020204020204" pitchFamily="34" charset="-122"/>
            </a:endParaRPr>
          </a:p>
          <a:p>
            <a:pPr>
              <a:lnSpc>
                <a:spcPts val="3000"/>
              </a:lnSpc>
            </a:pPr>
            <a:r>
              <a:rPr lang="en-US" altLang="zh-CN" sz="2000" b="1" dirty="0">
                <a:solidFill>
                  <a:srgbClr val="013B6D"/>
                </a:solidFill>
                <a:latin typeface="微软雅黑" panose="020B0503020204020204" pitchFamily="34" charset="-122"/>
                <a:ea typeface="微软雅黑" panose="020B0503020204020204" pitchFamily="34" charset="-122"/>
              </a:rPr>
              <a:t>3</a:t>
            </a:r>
            <a:r>
              <a:rPr lang="zh-CN" altLang="en-US" sz="2000" b="1" dirty="0">
                <a:solidFill>
                  <a:srgbClr val="013B6D"/>
                </a:solidFill>
                <a:latin typeface="微软雅黑" panose="020B0503020204020204" pitchFamily="34" charset="-122"/>
                <a:ea typeface="微软雅黑" panose="020B0503020204020204" pitchFamily="34" charset="-122"/>
              </a:rPr>
              <a:t>、销售收入：</a:t>
            </a:r>
            <a:r>
              <a:rPr lang="en-US" altLang="zh-CN" sz="2000" b="1" dirty="0">
                <a:solidFill>
                  <a:srgbClr val="013B6D"/>
                </a:solidFill>
                <a:latin typeface="微软雅黑" panose="020B0503020204020204" pitchFamily="34" charset="-122"/>
                <a:ea typeface="微软雅黑" panose="020B0503020204020204" pitchFamily="34" charset="-122"/>
              </a:rPr>
              <a:t>3</a:t>
            </a:r>
            <a:r>
              <a:rPr lang="en-US" altLang="zh-CN" sz="2000" b="1" dirty="0">
                <a:solidFill>
                  <a:srgbClr val="013B6D"/>
                </a:solidFill>
                <a:latin typeface="微软雅黑" panose="020B0503020204020204" pitchFamily="34" charset="-122"/>
                <a:ea typeface="微软雅黑" panose="020B0503020204020204" pitchFamily="34" charset="-122"/>
              </a:rPr>
              <a:t>0</a:t>
            </a:r>
            <a:r>
              <a:rPr lang="zh-CN" altLang="en-US" sz="2000" b="1" dirty="0">
                <a:solidFill>
                  <a:srgbClr val="013B6D"/>
                </a:solidFill>
                <a:latin typeface="微软雅黑" panose="020B0503020204020204" pitchFamily="34" charset="-122"/>
                <a:ea typeface="微软雅黑" panose="020B0503020204020204" pitchFamily="34" charset="-122"/>
              </a:rPr>
              <a:t>亿元；</a:t>
            </a:r>
            <a:endParaRPr lang="zh-CN" altLang="en-US" sz="2000" b="1" dirty="0">
              <a:solidFill>
                <a:srgbClr val="013B6D"/>
              </a:solidFill>
              <a:latin typeface="微软雅黑" panose="020B0503020204020204" pitchFamily="34" charset="-122"/>
              <a:ea typeface="微软雅黑" panose="020B0503020204020204" pitchFamily="34" charset="-122"/>
            </a:endParaRPr>
          </a:p>
          <a:p>
            <a:pPr>
              <a:lnSpc>
                <a:spcPts val="3000"/>
              </a:lnSpc>
            </a:pPr>
            <a:r>
              <a:rPr lang="en-US" altLang="zh-CN" sz="2000" b="1" dirty="0">
                <a:solidFill>
                  <a:srgbClr val="013B6D"/>
                </a:solidFill>
                <a:latin typeface="微软雅黑" panose="020B0503020204020204" pitchFamily="34" charset="-122"/>
                <a:ea typeface="微软雅黑" panose="020B0503020204020204" pitchFamily="34" charset="-122"/>
              </a:rPr>
              <a:t>4</a:t>
            </a:r>
            <a:r>
              <a:rPr lang="zh-CN" altLang="en-US" sz="2000" b="1" dirty="0">
                <a:solidFill>
                  <a:srgbClr val="013B6D"/>
                </a:solidFill>
                <a:latin typeface="微软雅黑" panose="020B0503020204020204" pitchFamily="34" charset="-122"/>
                <a:ea typeface="微软雅黑" panose="020B0503020204020204" pitchFamily="34" charset="-122"/>
              </a:rPr>
              <a:t>、净利润： </a:t>
            </a:r>
            <a:r>
              <a:rPr lang="en-US" altLang="zh-CN" sz="2000" b="1" dirty="0">
                <a:solidFill>
                  <a:srgbClr val="013B6D"/>
                </a:solidFill>
                <a:latin typeface="微软雅黑" panose="020B0503020204020204" pitchFamily="34" charset="-122"/>
                <a:ea typeface="微软雅黑" panose="020B0503020204020204" pitchFamily="34" charset="-122"/>
              </a:rPr>
              <a:t>3600</a:t>
            </a:r>
            <a:r>
              <a:rPr lang="zh-CN" altLang="en-US" sz="2000" b="1" dirty="0">
                <a:solidFill>
                  <a:srgbClr val="013B6D"/>
                </a:solidFill>
                <a:latin typeface="微软雅黑" panose="020B0503020204020204" pitchFamily="34" charset="-122"/>
                <a:ea typeface="微软雅黑" panose="020B0503020204020204" pitchFamily="34" charset="-122"/>
              </a:rPr>
              <a:t>万元。</a:t>
            </a:r>
            <a:endParaRPr lang="zh-CN" altLang="en-US" sz="2000" b="1" dirty="0">
              <a:solidFill>
                <a:srgbClr val="013B6D"/>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1200">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8434" name="组合 11"/>
          <p:cNvGrpSpPr/>
          <p:nvPr/>
        </p:nvGrpSpPr>
        <p:grpSpPr>
          <a:xfrm>
            <a:off x="360363" y="547688"/>
            <a:ext cx="5461000" cy="1036637"/>
            <a:chOff x="2929753" y="1778111"/>
            <a:chExt cx="7611112" cy="1382590"/>
          </a:xfrm>
        </p:grpSpPr>
        <p:cxnSp>
          <p:nvCxnSpPr>
            <p:cNvPr id="13" name="直接连接符 12"/>
            <p:cNvCxnSpPr/>
            <p:nvPr/>
          </p:nvCxnSpPr>
          <p:spPr>
            <a:xfrm>
              <a:off x="3365621" y="2250266"/>
              <a:ext cx="7175244" cy="0"/>
            </a:xfrm>
            <a:prstGeom prst="line">
              <a:avLst/>
            </a:prstGeom>
            <a:ln>
              <a:solidFill>
                <a:srgbClr val="346182"/>
              </a:solidFill>
            </a:ln>
          </p:spPr>
          <p:style>
            <a:lnRef idx="1">
              <a:schemeClr val="accent1"/>
            </a:lnRef>
            <a:fillRef idx="0">
              <a:schemeClr val="accent1"/>
            </a:fillRef>
            <a:effectRef idx="0">
              <a:schemeClr val="accent1"/>
            </a:effectRef>
            <a:fontRef idx="minor">
              <a:schemeClr val="tx1"/>
            </a:fontRef>
          </p:style>
        </p:cxnSp>
        <p:grpSp>
          <p:nvGrpSpPr>
            <p:cNvPr id="18474" name="组合 13"/>
            <p:cNvGrpSpPr/>
            <p:nvPr/>
          </p:nvGrpSpPr>
          <p:grpSpPr>
            <a:xfrm>
              <a:off x="2929753" y="1778111"/>
              <a:ext cx="1675024" cy="1382590"/>
              <a:chOff x="2929753" y="1816211"/>
              <a:chExt cx="1675024" cy="1382590"/>
            </a:xfrm>
          </p:grpSpPr>
          <p:sp>
            <p:nvSpPr>
              <p:cNvPr id="15" name="平行四边形 14"/>
              <p:cNvSpPr/>
              <p:nvPr/>
            </p:nvSpPr>
            <p:spPr>
              <a:xfrm>
                <a:off x="2929753" y="1816211"/>
                <a:ext cx="590745" cy="478508"/>
              </a:xfrm>
              <a:prstGeom prst="parallelogram">
                <a:avLst/>
              </a:prstGeom>
              <a:solidFill>
                <a:srgbClr val="013B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1">
                  <a:ln>
                    <a:noFill/>
                  </a:ln>
                  <a:solidFill>
                    <a:srgbClr val="01325B"/>
                  </a:solidFill>
                  <a:effectLst/>
                  <a:uLnTx/>
                  <a:uFillTx/>
                  <a:latin typeface="+mn-lt"/>
                  <a:ea typeface="+mn-ea"/>
                  <a:cs typeface="+mn-cs"/>
                </a:endParaRPr>
              </a:p>
            </p:txBody>
          </p:sp>
          <p:sp>
            <p:nvSpPr>
              <p:cNvPr id="18476" name="文本框 5"/>
              <p:cNvSpPr txBox="1"/>
              <p:nvPr/>
            </p:nvSpPr>
            <p:spPr>
              <a:xfrm>
                <a:off x="4024564" y="2646775"/>
                <a:ext cx="580213" cy="552026"/>
              </a:xfrm>
              <a:prstGeom prst="rect">
                <a:avLst/>
              </a:prstGeom>
              <a:noFill/>
              <a:ln w="9525">
                <a:noFill/>
              </a:ln>
            </p:spPr>
            <p:txBody>
              <a:bodyPr>
                <a:spAutoFit/>
              </a:bodyPr>
              <a:p>
                <a:pPr algn="ctr"/>
                <a:r>
                  <a:rPr lang="en-US" altLang="zh-CN" sz="2100" dirty="0">
                    <a:solidFill>
                      <a:schemeClr val="bg1"/>
                    </a:solidFill>
                    <a:latin typeface="微软雅黑" panose="020B0503020204020204" pitchFamily="34" charset="-122"/>
                    <a:ea typeface="微软雅黑" panose="020B0503020204020204" pitchFamily="34" charset="-122"/>
                  </a:rPr>
                  <a:t>2</a:t>
                </a:r>
                <a:endParaRPr lang="en-US" altLang="zh-CN" sz="2100" dirty="0">
                  <a:solidFill>
                    <a:schemeClr val="bg1"/>
                  </a:solidFill>
                  <a:latin typeface="微软雅黑" panose="020B0503020204020204" pitchFamily="34" charset="-122"/>
                  <a:ea typeface="微软雅黑" panose="020B0503020204020204" pitchFamily="34" charset="-122"/>
                </a:endParaRPr>
              </a:p>
            </p:txBody>
          </p:sp>
        </p:grpSp>
      </p:grpSp>
      <p:sp>
        <p:nvSpPr>
          <p:cNvPr id="18435" name="矩形 16"/>
          <p:cNvSpPr/>
          <p:nvPr/>
        </p:nvSpPr>
        <p:spPr>
          <a:xfrm>
            <a:off x="1074738" y="561975"/>
            <a:ext cx="2096135" cy="368300"/>
          </a:xfrm>
          <a:prstGeom prst="rect">
            <a:avLst/>
          </a:prstGeom>
          <a:noFill/>
          <a:ln w="9525">
            <a:noFill/>
          </a:ln>
        </p:spPr>
        <p:txBody>
          <a:bodyPr wrap="none">
            <a:spAutoFit/>
          </a:bodyPr>
          <a:p>
            <a:r>
              <a:rPr lang="en-US" altLang="zh-CN" b="1" dirty="0">
                <a:solidFill>
                  <a:srgbClr val="01325B"/>
                </a:solidFill>
                <a:latin typeface="微软雅黑" panose="020B0503020204020204" pitchFamily="34" charset="-122"/>
                <a:ea typeface="微软雅黑" panose="020B0503020204020204" pitchFamily="34" charset="-122"/>
              </a:rPr>
              <a:t>2020-2022</a:t>
            </a:r>
            <a:r>
              <a:rPr lang="zh-CN" altLang="en-US" b="1" dirty="0">
                <a:solidFill>
                  <a:srgbClr val="01325B"/>
                </a:solidFill>
                <a:latin typeface="微软雅黑" panose="020B0503020204020204" pitchFamily="34" charset="-122"/>
                <a:ea typeface="微软雅黑" panose="020B0503020204020204" pitchFamily="34" charset="-122"/>
              </a:rPr>
              <a:t>年规划</a:t>
            </a:r>
            <a:endParaRPr lang="zh-CN" altLang="en-US" b="1" dirty="0">
              <a:solidFill>
                <a:srgbClr val="01325B"/>
              </a:solidFill>
              <a:latin typeface="微软雅黑" panose="020B0503020204020204" pitchFamily="34" charset="-122"/>
              <a:ea typeface="微软雅黑" panose="020B0503020204020204" pitchFamily="34" charset="-122"/>
            </a:endParaRPr>
          </a:p>
        </p:txBody>
      </p:sp>
      <p:sp>
        <p:nvSpPr>
          <p:cNvPr id="18" name="矩形 17"/>
          <p:cNvSpPr/>
          <p:nvPr/>
        </p:nvSpPr>
        <p:spPr>
          <a:xfrm>
            <a:off x="1190625" y="1095375"/>
            <a:ext cx="3811588" cy="563563"/>
          </a:xfrm>
          <a:prstGeom prst="rect">
            <a:avLst/>
          </a:prstGeom>
          <a:solidFill>
            <a:srgbClr val="0132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1">
              <a:ln>
                <a:noFill/>
              </a:ln>
              <a:solidFill>
                <a:srgbClr val="013B6D"/>
              </a:solidFill>
              <a:effectLst/>
              <a:uLnTx/>
              <a:uFillTx/>
              <a:latin typeface="+mn-lt"/>
              <a:ea typeface="+mn-ea"/>
              <a:cs typeface="+mn-cs"/>
            </a:endParaRPr>
          </a:p>
        </p:txBody>
      </p:sp>
      <p:cxnSp>
        <p:nvCxnSpPr>
          <p:cNvPr id="19" name="直接连接符 18"/>
          <p:cNvCxnSpPr/>
          <p:nvPr/>
        </p:nvCxnSpPr>
        <p:spPr>
          <a:xfrm>
            <a:off x="771525" y="1384300"/>
            <a:ext cx="0" cy="3754438"/>
          </a:xfrm>
          <a:prstGeom prst="line">
            <a:avLst/>
          </a:prstGeom>
          <a:ln w="19050">
            <a:solidFill>
              <a:srgbClr val="346182"/>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771525" y="5127625"/>
            <a:ext cx="7381875" cy="0"/>
          </a:xfrm>
          <a:prstGeom prst="line">
            <a:avLst/>
          </a:prstGeom>
          <a:ln w="19050">
            <a:solidFill>
              <a:srgbClr val="346182"/>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5148263" y="1346200"/>
            <a:ext cx="3033713" cy="0"/>
          </a:xfrm>
          <a:prstGeom prst="line">
            <a:avLst/>
          </a:prstGeom>
          <a:ln w="285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8153400" y="1346200"/>
            <a:ext cx="0" cy="3783013"/>
          </a:xfrm>
          <a:prstGeom prst="line">
            <a:avLst/>
          </a:prstGeom>
          <a:ln w="19050">
            <a:solidFill>
              <a:srgbClr val="346182"/>
            </a:solidFill>
          </a:ln>
        </p:spPr>
        <p:style>
          <a:lnRef idx="1">
            <a:schemeClr val="accent1"/>
          </a:lnRef>
          <a:fillRef idx="0">
            <a:schemeClr val="accent1"/>
          </a:fillRef>
          <a:effectRef idx="0">
            <a:schemeClr val="accent1"/>
          </a:effectRef>
          <a:fontRef idx="minor">
            <a:schemeClr val="tx1"/>
          </a:fontRef>
        </p:style>
      </p:cxnSp>
      <p:sp>
        <p:nvSpPr>
          <p:cNvPr id="18441" name="标题 1"/>
          <p:cNvSpPr>
            <a:spLocks noGrp="1"/>
          </p:cNvSpPr>
          <p:nvPr/>
        </p:nvSpPr>
        <p:spPr>
          <a:xfrm>
            <a:off x="1263650" y="1193800"/>
            <a:ext cx="4678363" cy="398463"/>
          </a:xfrm>
          <a:prstGeom prst="rect">
            <a:avLst/>
          </a:prstGeom>
          <a:noFill/>
          <a:ln w="9525">
            <a:noFill/>
          </a:ln>
        </p:spPr>
        <p:txBody>
          <a:bodyPr/>
          <a:p>
            <a:pPr>
              <a:lnSpc>
                <a:spcPts val="2250"/>
              </a:lnSpc>
            </a:pPr>
            <a:r>
              <a:rPr lang="zh-CN" altLang="en-US" sz="20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中长期规划</a:t>
            </a:r>
            <a:endParaRPr lang="zh-CN" altLang="en-US" sz="20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8442" name="内容占位符 2"/>
          <p:cNvSpPr>
            <a:spLocks noGrp="1"/>
          </p:cNvSpPr>
          <p:nvPr/>
        </p:nvSpPr>
        <p:spPr>
          <a:xfrm>
            <a:off x="1042988" y="1993900"/>
            <a:ext cx="6827837" cy="2720975"/>
          </a:xfrm>
          <a:prstGeom prst="rect">
            <a:avLst/>
          </a:prstGeom>
          <a:noFill/>
          <a:ln w="9525">
            <a:noFill/>
          </a:ln>
        </p:spPr>
        <p:txBody>
          <a:bodyPr/>
          <a:p>
            <a:pPr defTabSz="685800">
              <a:lnSpc>
                <a:spcPct val="150000"/>
              </a:lnSpc>
              <a:spcBef>
                <a:spcPts val="750"/>
              </a:spcBef>
              <a:buFont typeface="Arial" panose="020B0604020202020204" pitchFamily="34" charset="0"/>
            </a:pPr>
            <a:endParaRPr lang="en-US" altLang="zh-CN" sz="1400" dirty="0">
              <a:latin typeface="Arial" panose="020B0604020202020204" pitchFamily="34" charset="0"/>
              <a:ea typeface="黑体" panose="02010609060101010101" pitchFamily="49" charset="-122"/>
            </a:endParaRPr>
          </a:p>
          <a:p>
            <a:pPr defTabSz="685800">
              <a:lnSpc>
                <a:spcPct val="150000"/>
              </a:lnSpc>
              <a:spcBef>
                <a:spcPts val="750"/>
              </a:spcBef>
              <a:buFont typeface="Arial" panose="020B0604020202020204" pitchFamily="34" charset="0"/>
            </a:pPr>
            <a:endParaRPr lang="en-US" altLang="en-US" sz="1400" b="1" dirty="0">
              <a:solidFill>
                <a:srgbClr val="01325B"/>
              </a:solidFill>
              <a:latin typeface="Arial" panose="020B0604020202020204" pitchFamily="34" charset="0"/>
              <a:ea typeface="黑体" panose="02010609060101010101" pitchFamily="49" charset="-122"/>
            </a:endParaRPr>
          </a:p>
        </p:txBody>
      </p:sp>
      <p:cxnSp>
        <p:nvCxnSpPr>
          <p:cNvPr id="25" name="直接连接符 24"/>
          <p:cNvCxnSpPr/>
          <p:nvPr/>
        </p:nvCxnSpPr>
        <p:spPr>
          <a:xfrm>
            <a:off x="771525" y="1384300"/>
            <a:ext cx="274638" cy="0"/>
          </a:xfrm>
          <a:prstGeom prst="line">
            <a:avLst/>
          </a:prstGeom>
          <a:ln w="19050">
            <a:solidFill>
              <a:srgbClr val="346182"/>
            </a:solidFill>
          </a:ln>
        </p:spPr>
        <p:style>
          <a:lnRef idx="1">
            <a:schemeClr val="accent1"/>
          </a:lnRef>
          <a:fillRef idx="0">
            <a:schemeClr val="accent1"/>
          </a:fillRef>
          <a:effectRef idx="0">
            <a:schemeClr val="accent1"/>
          </a:effectRef>
          <a:fontRef idx="minor">
            <a:schemeClr val="tx1"/>
          </a:fontRef>
        </p:style>
      </p:cxnSp>
      <p:sp>
        <p:nvSpPr>
          <p:cNvPr id="18444" name="文本框 17"/>
          <p:cNvSpPr txBox="1"/>
          <p:nvPr/>
        </p:nvSpPr>
        <p:spPr>
          <a:xfrm>
            <a:off x="354013" y="538163"/>
            <a:ext cx="436562" cy="414337"/>
          </a:xfrm>
          <a:prstGeom prst="rect">
            <a:avLst/>
          </a:prstGeom>
          <a:noFill/>
          <a:ln w="9525">
            <a:noFill/>
          </a:ln>
        </p:spPr>
        <p:txBody>
          <a:bodyPr>
            <a:spAutoFit/>
          </a:bodyPr>
          <a:p>
            <a:pPr algn="ctr"/>
            <a:r>
              <a:rPr lang="en-US" altLang="zh-CN" sz="2100" dirty="0">
                <a:solidFill>
                  <a:schemeClr val="bg1"/>
                </a:solidFill>
                <a:latin typeface="微软雅黑" panose="020B0503020204020204" pitchFamily="34" charset="-122"/>
                <a:ea typeface="微软雅黑" panose="020B0503020204020204" pitchFamily="34" charset="-122"/>
              </a:rPr>
              <a:t>3</a:t>
            </a:r>
            <a:endParaRPr lang="en-US" altLang="zh-CN" sz="2100" dirty="0">
              <a:solidFill>
                <a:schemeClr val="bg1"/>
              </a:solidFill>
              <a:latin typeface="微软雅黑" panose="020B0503020204020204" pitchFamily="34" charset="-122"/>
              <a:ea typeface="微软雅黑" panose="020B0503020204020204" pitchFamily="34" charset="-122"/>
            </a:endParaRPr>
          </a:p>
        </p:txBody>
      </p:sp>
      <p:graphicFrame>
        <p:nvGraphicFramePr>
          <p:cNvPr id="28" name="表格 27"/>
          <p:cNvGraphicFramePr>
            <a:graphicFrameLocks noGrp="1"/>
          </p:cNvGraphicFramePr>
          <p:nvPr>
            <p:custDataLst>
              <p:tags r:id="rId1"/>
            </p:custDataLst>
          </p:nvPr>
        </p:nvGraphicFramePr>
        <p:xfrm>
          <a:off x="1187450" y="2857500"/>
          <a:ext cx="6553200" cy="1714500"/>
        </p:xfrm>
        <a:graphic>
          <a:graphicData uri="http://schemas.openxmlformats.org/drawingml/2006/table">
            <a:tbl>
              <a:tblPr/>
              <a:tblGrid>
                <a:gridCol w="1559585"/>
                <a:gridCol w="1654039"/>
                <a:gridCol w="1669416"/>
                <a:gridCol w="1669416"/>
              </a:tblGrid>
              <a:tr h="0">
                <a:tc>
                  <a:txBody>
                    <a:bodyPr/>
                    <a:lstStyle/>
                    <a:p>
                      <a:pPr indent="177800" algn="just">
                        <a:lnSpc>
                          <a:spcPct val="125000"/>
                        </a:lnSpc>
                        <a:spcAft>
                          <a:spcPts val="0"/>
                        </a:spcAft>
                      </a:pPr>
                      <a:r>
                        <a:rPr lang="zh-CN" sz="1800" b="1" kern="100" dirty="0">
                          <a:solidFill>
                            <a:srgbClr val="013B6D"/>
                          </a:solidFill>
                          <a:latin typeface="微软雅黑" panose="020B0503020204020204" pitchFamily="34" charset="-122"/>
                          <a:ea typeface="微软雅黑" panose="020B0503020204020204" pitchFamily="34" charset="-122"/>
                        </a:rPr>
                        <a:t>年度目标</a:t>
                      </a:r>
                      <a:endParaRPr lang="zh-CN" sz="1800" b="1" kern="100" dirty="0">
                        <a:solidFill>
                          <a:srgbClr val="013B6D"/>
                        </a:solidFill>
                        <a:latin typeface="微软雅黑" panose="020B0503020204020204" pitchFamily="34" charset="-122"/>
                        <a:ea typeface="微软雅黑" panose="020B0503020204020204"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zh-CN" sz="1800" b="1" kern="100">
                          <a:solidFill>
                            <a:srgbClr val="013B6D"/>
                          </a:solidFill>
                          <a:latin typeface="微软雅黑" panose="020B0503020204020204" pitchFamily="34" charset="-122"/>
                          <a:ea typeface="微软雅黑" panose="020B0503020204020204" pitchFamily="34" charset="-122"/>
                        </a:rPr>
                        <a:t>处理渣料量（吨）</a:t>
                      </a:r>
                      <a:endParaRPr lang="zh-CN" sz="1800" b="1" kern="100">
                        <a:solidFill>
                          <a:srgbClr val="013B6D"/>
                        </a:solidFill>
                        <a:latin typeface="微软雅黑" panose="020B0503020204020204" pitchFamily="34" charset="-122"/>
                        <a:ea typeface="微软雅黑" panose="020B0503020204020204"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zh-CN" sz="1800" b="1" kern="100">
                          <a:solidFill>
                            <a:srgbClr val="013B6D"/>
                          </a:solidFill>
                          <a:latin typeface="微软雅黑" panose="020B0503020204020204" pitchFamily="34" charset="-122"/>
                          <a:ea typeface="微软雅黑" panose="020B0503020204020204" pitchFamily="34" charset="-122"/>
                        </a:rPr>
                        <a:t>年销售额（万元）</a:t>
                      </a:r>
                      <a:endParaRPr lang="zh-CN" sz="1800" b="1" kern="100">
                        <a:solidFill>
                          <a:srgbClr val="013B6D"/>
                        </a:solidFill>
                        <a:latin typeface="微软雅黑" panose="020B0503020204020204" pitchFamily="34" charset="-122"/>
                        <a:ea typeface="微软雅黑" panose="020B0503020204020204"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zh-CN" sz="1800" b="1" kern="100">
                          <a:solidFill>
                            <a:srgbClr val="013B6D"/>
                          </a:solidFill>
                          <a:latin typeface="微软雅黑" panose="020B0503020204020204" pitchFamily="34" charset="-122"/>
                          <a:ea typeface="微软雅黑" panose="020B0503020204020204" pitchFamily="34" charset="-122"/>
                        </a:rPr>
                        <a:t>年利润（万元）</a:t>
                      </a:r>
                      <a:endParaRPr lang="zh-CN" sz="1800" b="1" kern="100">
                        <a:solidFill>
                          <a:srgbClr val="013B6D"/>
                        </a:solidFill>
                        <a:latin typeface="微软雅黑" panose="020B0503020204020204" pitchFamily="34" charset="-122"/>
                        <a:ea typeface="微软雅黑" panose="020B0503020204020204"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900">
                <a:tc>
                  <a:txBody>
                    <a:bodyPr/>
                    <a:lstStyle/>
                    <a:p>
                      <a:pPr indent="355600" algn="just">
                        <a:lnSpc>
                          <a:spcPct val="125000"/>
                        </a:lnSpc>
                        <a:spcAft>
                          <a:spcPts val="0"/>
                        </a:spcAft>
                      </a:pPr>
                      <a:r>
                        <a:rPr lang="en-US" sz="1800" b="1" kern="100">
                          <a:solidFill>
                            <a:srgbClr val="013B6D"/>
                          </a:solidFill>
                          <a:latin typeface="微软雅黑" panose="020B0503020204020204" pitchFamily="34" charset="-122"/>
                          <a:ea typeface="微软雅黑" panose="020B0503020204020204" pitchFamily="34" charset="-122"/>
                        </a:rPr>
                        <a:t>2020</a:t>
                      </a:r>
                      <a:r>
                        <a:rPr lang="zh-CN" sz="1800" b="1" kern="100">
                          <a:solidFill>
                            <a:srgbClr val="013B6D"/>
                          </a:solidFill>
                          <a:latin typeface="微软雅黑" panose="020B0503020204020204" pitchFamily="34" charset="-122"/>
                          <a:ea typeface="微软雅黑" panose="020B0503020204020204" pitchFamily="34" charset="-122"/>
                        </a:rPr>
                        <a:t>年</a:t>
                      </a:r>
                      <a:endParaRPr lang="zh-CN" sz="1800" b="1" kern="100">
                        <a:solidFill>
                          <a:srgbClr val="013B6D"/>
                        </a:solidFill>
                        <a:latin typeface="微软雅黑" panose="020B0503020204020204" pitchFamily="34" charset="-122"/>
                        <a:ea typeface="微软雅黑" panose="020B0503020204020204"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55600" algn="just">
                        <a:lnSpc>
                          <a:spcPct val="125000"/>
                        </a:lnSpc>
                        <a:spcAft>
                          <a:spcPts val="0"/>
                        </a:spcAft>
                      </a:pPr>
                      <a:r>
                        <a:rPr lang="en-US" sz="1800" b="1" kern="100" dirty="0">
                          <a:solidFill>
                            <a:schemeClr val="tx2"/>
                          </a:solidFill>
                          <a:latin typeface="微软雅黑" panose="020B0503020204020204" pitchFamily="34" charset="-122"/>
                          <a:ea typeface="微软雅黑" panose="020B0503020204020204" pitchFamily="34" charset="-122"/>
                        </a:rPr>
                        <a:t>10,0000</a:t>
                      </a:r>
                      <a:endParaRPr lang="en-US" sz="1800" b="1" kern="100" dirty="0">
                        <a:solidFill>
                          <a:schemeClr val="tx2"/>
                        </a:solidFill>
                        <a:latin typeface="微软雅黑" panose="020B0503020204020204" pitchFamily="34" charset="-122"/>
                        <a:ea typeface="微软雅黑" panose="020B0503020204020204"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55600" algn="just">
                        <a:lnSpc>
                          <a:spcPct val="125000"/>
                        </a:lnSpc>
                        <a:spcAft>
                          <a:spcPts val="0"/>
                        </a:spcAft>
                      </a:pPr>
                      <a:r>
                        <a:rPr lang="en-US" sz="1800" b="1" kern="100" dirty="0">
                          <a:solidFill>
                            <a:srgbClr val="013B6D"/>
                          </a:solidFill>
                          <a:latin typeface="微软雅黑" panose="020B0503020204020204" pitchFamily="34" charset="-122"/>
                          <a:ea typeface="微软雅黑" panose="020B0503020204020204" pitchFamily="34" charset="-122"/>
                        </a:rPr>
                        <a:t>400000</a:t>
                      </a:r>
                      <a:endParaRPr lang="zh-CN" sz="1800" b="1" kern="100" dirty="0">
                        <a:solidFill>
                          <a:srgbClr val="013B6D"/>
                        </a:solidFill>
                        <a:latin typeface="微软雅黑" panose="020B0503020204020204" pitchFamily="34" charset="-122"/>
                        <a:ea typeface="微软雅黑" panose="020B0503020204020204"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55600" algn="just">
                        <a:lnSpc>
                          <a:spcPct val="125000"/>
                        </a:lnSpc>
                        <a:spcAft>
                          <a:spcPts val="0"/>
                        </a:spcAft>
                      </a:pPr>
                      <a:r>
                        <a:rPr lang="en-US" sz="1800" b="1" kern="100">
                          <a:solidFill>
                            <a:srgbClr val="013B6D"/>
                          </a:solidFill>
                          <a:latin typeface="微软雅黑" panose="020B0503020204020204" pitchFamily="34" charset="-122"/>
                          <a:ea typeface="微软雅黑" panose="020B0503020204020204" pitchFamily="34" charset="-122"/>
                        </a:rPr>
                        <a:t>8000</a:t>
                      </a:r>
                      <a:endParaRPr lang="zh-CN" sz="1800" b="1" kern="100">
                        <a:solidFill>
                          <a:srgbClr val="013B6D"/>
                        </a:solidFill>
                        <a:latin typeface="微软雅黑" panose="020B0503020204020204" pitchFamily="34" charset="-122"/>
                        <a:ea typeface="微软雅黑" panose="020B0503020204020204"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355600" algn="just">
                        <a:lnSpc>
                          <a:spcPct val="125000"/>
                        </a:lnSpc>
                        <a:spcAft>
                          <a:spcPts val="0"/>
                        </a:spcAft>
                      </a:pPr>
                      <a:r>
                        <a:rPr lang="en-US" sz="1800" b="1" kern="100">
                          <a:solidFill>
                            <a:srgbClr val="013B6D"/>
                          </a:solidFill>
                          <a:latin typeface="微软雅黑" panose="020B0503020204020204" pitchFamily="34" charset="-122"/>
                          <a:ea typeface="微软雅黑" panose="020B0503020204020204" pitchFamily="34" charset="-122"/>
                        </a:rPr>
                        <a:t>2021</a:t>
                      </a:r>
                      <a:r>
                        <a:rPr lang="zh-CN" sz="1800" b="1" kern="100">
                          <a:solidFill>
                            <a:srgbClr val="013B6D"/>
                          </a:solidFill>
                          <a:latin typeface="微软雅黑" panose="020B0503020204020204" pitchFamily="34" charset="-122"/>
                          <a:ea typeface="微软雅黑" panose="020B0503020204020204" pitchFamily="34" charset="-122"/>
                        </a:rPr>
                        <a:t>年</a:t>
                      </a:r>
                      <a:endParaRPr lang="zh-CN" sz="1800" b="1" kern="100">
                        <a:solidFill>
                          <a:srgbClr val="013B6D"/>
                        </a:solidFill>
                        <a:latin typeface="微软雅黑" panose="020B0503020204020204" pitchFamily="34" charset="-122"/>
                        <a:ea typeface="微软雅黑" panose="020B0503020204020204"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55600" algn="just">
                        <a:lnSpc>
                          <a:spcPct val="125000"/>
                        </a:lnSpc>
                        <a:spcAft>
                          <a:spcPts val="0"/>
                        </a:spcAft>
                      </a:pPr>
                      <a:r>
                        <a:rPr lang="en-US" sz="1800" b="1" kern="100" dirty="0">
                          <a:solidFill>
                            <a:schemeClr val="tx2"/>
                          </a:solidFill>
                          <a:latin typeface="微软雅黑" panose="020B0503020204020204" pitchFamily="34" charset="-122"/>
                          <a:ea typeface="微软雅黑" panose="020B0503020204020204" pitchFamily="34" charset="-122"/>
                        </a:rPr>
                        <a:t>13,0000</a:t>
                      </a:r>
                      <a:endParaRPr lang="en-US" sz="1800" b="1" kern="100" dirty="0">
                        <a:solidFill>
                          <a:schemeClr val="tx2"/>
                        </a:solidFill>
                        <a:latin typeface="微软雅黑" panose="020B0503020204020204" pitchFamily="34" charset="-122"/>
                        <a:ea typeface="微软雅黑" panose="020B0503020204020204"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55600" algn="just">
                        <a:lnSpc>
                          <a:spcPct val="125000"/>
                        </a:lnSpc>
                        <a:spcAft>
                          <a:spcPts val="0"/>
                        </a:spcAft>
                      </a:pPr>
                      <a:r>
                        <a:rPr lang="en-US" sz="1800" b="1" kern="100">
                          <a:solidFill>
                            <a:srgbClr val="013B6D"/>
                          </a:solidFill>
                          <a:latin typeface="微软雅黑" panose="020B0503020204020204" pitchFamily="34" charset="-122"/>
                          <a:ea typeface="微软雅黑" panose="020B0503020204020204" pitchFamily="34" charset="-122"/>
                        </a:rPr>
                        <a:t>800000</a:t>
                      </a:r>
                      <a:endParaRPr lang="zh-CN" sz="1800" b="1" kern="100">
                        <a:solidFill>
                          <a:srgbClr val="013B6D"/>
                        </a:solidFill>
                        <a:latin typeface="微软雅黑" panose="020B0503020204020204" pitchFamily="34" charset="-122"/>
                        <a:ea typeface="微软雅黑" panose="020B0503020204020204"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55600" algn="just">
                        <a:lnSpc>
                          <a:spcPct val="125000"/>
                        </a:lnSpc>
                        <a:spcAft>
                          <a:spcPts val="0"/>
                        </a:spcAft>
                      </a:pPr>
                      <a:r>
                        <a:rPr lang="en-US" sz="1800" b="1" kern="100">
                          <a:solidFill>
                            <a:srgbClr val="013B6D"/>
                          </a:solidFill>
                          <a:latin typeface="微软雅黑" panose="020B0503020204020204" pitchFamily="34" charset="-122"/>
                          <a:ea typeface="微软雅黑" panose="020B0503020204020204" pitchFamily="34" charset="-122"/>
                        </a:rPr>
                        <a:t>10000</a:t>
                      </a:r>
                      <a:endParaRPr lang="zh-CN" sz="1800" b="1" kern="100">
                        <a:solidFill>
                          <a:srgbClr val="013B6D"/>
                        </a:solidFill>
                        <a:latin typeface="微软雅黑" panose="020B0503020204020204" pitchFamily="34" charset="-122"/>
                        <a:ea typeface="微软雅黑" panose="020B0503020204020204"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355600" algn="just">
                        <a:lnSpc>
                          <a:spcPct val="125000"/>
                        </a:lnSpc>
                        <a:spcAft>
                          <a:spcPts val="0"/>
                        </a:spcAft>
                      </a:pPr>
                      <a:r>
                        <a:rPr lang="en-US" sz="1800" b="1" kern="100">
                          <a:solidFill>
                            <a:srgbClr val="013B6D"/>
                          </a:solidFill>
                          <a:latin typeface="微软雅黑" panose="020B0503020204020204" pitchFamily="34" charset="-122"/>
                          <a:ea typeface="微软雅黑" panose="020B0503020204020204" pitchFamily="34" charset="-122"/>
                        </a:rPr>
                        <a:t>2022</a:t>
                      </a:r>
                      <a:r>
                        <a:rPr lang="zh-CN" sz="1800" b="1" kern="100">
                          <a:solidFill>
                            <a:srgbClr val="013B6D"/>
                          </a:solidFill>
                          <a:latin typeface="微软雅黑" panose="020B0503020204020204" pitchFamily="34" charset="-122"/>
                          <a:ea typeface="微软雅黑" panose="020B0503020204020204" pitchFamily="34" charset="-122"/>
                        </a:rPr>
                        <a:t>年</a:t>
                      </a:r>
                      <a:endParaRPr lang="zh-CN" sz="1800" b="1" kern="100">
                        <a:solidFill>
                          <a:srgbClr val="013B6D"/>
                        </a:solidFill>
                        <a:latin typeface="微软雅黑" panose="020B0503020204020204" pitchFamily="34" charset="-122"/>
                        <a:ea typeface="微软雅黑" panose="020B0503020204020204"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55600" algn="just">
                        <a:lnSpc>
                          <a:spcPct val="125000"/>
                        </a:lnSpc>
                        <a:spcAft>
                          <a:spcPts val="0"/>
                        </a:spcAft>
                      </a:pPr>
                      <a:r>
                        <a:rPr lang="en-US" sz="1800" b="1" kern="100" dirty="0">
                          <a:solidFill>
                            <a:schemeClr val="tx2"/>
                          </a:solidFill>
                          <a:latin typeface="微软雅黑" panose="020B0503020204020204" pitchFamily="34" charset="-122"/>
                          <a:ea typeface="微软雅黑" panose="020B0503020204020204" pitchFamily="34" charset="-122"/>
                        </a:rPr>
                        <a:t>20,0000</a:t>
                      </a:r>
                      <a:endParaRPr lang="en-US" sz="1800" b="1" kern="100" dirty="0">
                        <a:solidFill>
                          <a:schemeClr val="tx2"/>
                        </a:solidFill>
                        <a:latin typeface="微软雅黑" panose="020B0503020204020204" pitchFamily="34" charset="-122"/>
                        <a:ea typeface="微软雅黑" panose="020B0503020204020204"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55600" algn="just">
                        <a:lnSpc>
                          <a:spcPct val="125000"/>
                        </a:lnSpc>
                        <a:spcAft>
                          <a:spcPts val="0"/>
                        </a:spcAft>
                      </a:pPr>
                      <a:r>
                        <a:rPr lang="en-US" sz="1800" b="1" kern="100">
                          <a:solidFill>
                            <a:srgbClr val="013B6D"/>
                          </a:solidFill>
                          <a:latin typeface="微软雅黑" panose="020B0503020204020204" pitchFamily="34" charset="-122"/>
                          <a:ea typeface="微软雅黑" panose="020B0503020204020204" pitchFamily="34" charset="-122"/>
                        </a:rPr>
                        <a:t>1000000</a:t>
                      </a:r>
                      <a:endParaRPr lang="zh-CN" sz="1800" b="1" kern="100">
                        <a:solidFill>
                          <a:srgbClr val="013B6D"/>
                        </a:solidFill>
                        <a:latin typeface="微软雅黑" panose="020B0503020204020204" pitchFamily="34" charset="-122"/>
                        <a:ea typeface="微软雅黑" panose="020B0503020204020204"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55600" algn="just">
                        <a:lnSpc>
                          <a:spcPct val="125000"/>
                        </a:lnSpc>
                        <a:spcAft>
                          <a:spcPts val="0"/>
                        </a:spcAft>
                      </a:pPr>
                      <a:r>
                        <a:rPr lang="en-US" sz="1800" b="1" kern="100" dirty="0">
                          <a:solidFill>
                            <a:srgbClr val="013B6D"/>
                          </a:solidFill>
                          <a:latin typeface="微软雅黑" panose="020B0503020204020204" pitchFamily="34" charset="-122"/>
                          <a:ea typeface="微软雅黑" panose="020B0503020204020204" pitchFamily="34" charset="-122"/>
                        </a:rPr>
                        <a:t>12000</a:t>
                      </a:r>
                      <a:endParaRPr lang="zh-CN" sz="1800" b="1" kern="100" dirty="0">
                        <a:solidFill>
                          <a:srgbClr val="013B6D"/>
                        </a:solidFill>
                        <a:latin typeface="微软雅黑" panose="020B0503020204020204" pitchFamily="34" charset="-122"/>
                        <a:ea typeface="微软雅黑" panose="020B0503020204020204"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8472" name="Rectangle 1"/>
          <p:cNvSpPr/>
          <p:nvPr/>
        </p:nvSpPr>
        <p:spPr>
          <a:xfrm>
            <a:off x="827088" y="2060575"/>
            <a:ext cx="7129462" cy="585788"/>
          </a:xfrm>
          <a:prstGeom prst="rect">
            <a:avLst/>
          </a:prstGeom>
          <a:noFill/>
          <a:ln w="9525">
            <a:noFill/>
          </a:ln>
        </p:spPr>
        <p:txBody>
          <a:bodyPr anchor="ctr">
            <a:spAutoFit/>
          </a:bodyPr>
          <a:p>
            <a:pPr indent="355600" eaLnBrk="0" hangingPunct="0"/>
            <a:r>
              <a:rPr lang="en-US" altLang="zh-CN" sz="1600" b="1" dirty="0">
                <a:solidFill>
                  <a:srgbClr val="013B6D"/>
                </a:solidFill>
                <a:latin typeface="微软雅黑" panose="020B0503020204020204" pitchFamily="34" charset="-122"/>
                <a:ea typeface="微软雅黑" panose="020B0503020204020204" pitchFamily="34" charset="-122"/>
              </a:rPr>
              <a:t>2020</a:t>
            </a:r>
            <a:r>
              <a:rPr lang="zh-CN" altLang="en-US" sz="1600" b="1" dirty="0">
                <a:solidFill>
                  <a:srgbClr val="013B6D"/>
                </a:solidFill>
                <a:latin typeface="微软雅黑" panose="020B0503020204020204" pitchFamily="34" charset="-122"/>
                <a:ea typeface="微软雅黑" panose="020B0503020204020204" pitchFamily="34" charset="-122"/>
              </a:rPr>
              <a:t>年起，随着新区工厂生产线逐步达产，公司设备技术水平的进一步提高，公司产能规模日趋扩大，预计</a:t>
            </a:r>
            <a:r>
              <a:rPr lang="en-US" altLang="zh-CN" sz="1600" b="1" dirty="0">
                <a:solidFill>
                  <a:srgbClr val="013B6D"/>
                </a:solidFill>
                <a:latin typeface="微软雅黑" panose="020B0503020204020204" pitchFamily="34" charset="-122"/>
                <a:ea typeface="微软雅黑" panose="020B0503020204020204" pitchFamily="34" charset="-122"/>
              </a:rPr>
              <a:t>2010</a:t>
            </a:r>
            <a:r>
              <a:rPr lang="zh-CN" altLang="en-US" sz="1600" b="1" dirty="0">
                <a:solidFill>
                  <a:srgbClr val="013B6D"/>
                </a:solidFill>
                <a:latin typeface="微软雅黑" panose="020B0503020204020204" pitchFamily="34" charset="-122"/>
                <a:ea typeface="微软雅黑" panose="020B0503020204020204" pitchFamily="34" charset="-122"/>
              </a:rPr>
              <a:t>年至</a:t>
            </a:r>
            <a:r>
              <a:rPr lang="en-US" altLang="zh-CN" sz="1600" b="1" dirty="0">
                <a:solidFill>
                  <a:srgbClr val="013B6D"/>
                </a:solidFill>
                <a:latin typeface="微软雅黑" panose="020B0503020204020204" pitchFamily="34" charset="-122"/>
                <a:ea typeface="微软雅黑" panose="020B0503020204020204" pitchFamily="34" charset="-122"/>
              </a:rPr>
              <a:t>2012</a:t>
            </a:r>
            <a:r>
              <a:rPr lang="zh-CN" altLang="en-US" sz="1600" b="1" dirty="0">
                <a:solidFill>
                  <a:srgbClr val="013B6D"/>
                </a:solidFill>
                <a:latin typeface="微软雅黑" panose="020B0503020204020204" pitchFamily="34" charset="-122"/>
                <a:ea typeface="微软雅黑" panose="020B0503020204020204" pitchFamily="34" charset="-122"/>
              </a:rPr>
              <a:t>年主要经营目标如下：</a:t>
            </a:r>
            <a:endParaRPr lang="zh-CN" altLang="en-US" sz="1600" b="1" dirty="0">
              <a:solidFill>
                <a:srgbClr val="013B6D"/>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2000">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rot="2791015">
            <a:off x="3168650" y="-1439862"/>
            <a:ext cx="2806700" cy="2965450"/>
          </a:xfrm>
          <a:prstGeom prst="rect">
            <a:avLst/>
          </a:prstGeom>
          <a:solidFill>
            <a:srgbClr val="013B6D"/>
          </a:solidFill>
          <a:ln>
            <a:solidFill>
              <a:schemeClr val="bg1"/>
            </a:solid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9459" name="文本框 12"/>
          <p:cNvSpPr txBox="1"/>
          <p:nvPr/>
        </p:nvSpPr>
        <p:spPr>
          <a:xfrm>
            <a:off x="1835150" y="2713038"/>
            <a:ext cx="5864225" cy="708025"/>
          </a:xfrm>
          <a:prstGeom prst="rect">
            <a:avLst/>
          </a:prstGeom>
          <a:noFill/>
          <a:ln w="9525">
            <a:noFill/>
          </a:ln>
        </p:spPr>
        <p:txBody>
          <a:bodyPr>
            <a:spAutoFit/>
          </a:bodyPr>
          <a:p>
            <a:pPr algn="ctr"/>
            <a:r>
              <a:rPr lang="zh-CN" altLang="en-US" sz="4000" b="1" dirty="0">
                <a:latin typeface="微软雅黑" panose="020B0503020204020204" pitchFamily="34" charset="-122"/>
                <a:ea typeface="微软雅黑" panose="020B0503020204020204" pitchFamily="34" charset="-122"/>
                <a:sym typeface="宋体" panose="02010600030101010101" pitchFamily="2" charset="-122"/>
              </a:rPr>
              <a:t>项目建设及背景意义</a:t>
            </a:r>
            <a:endParaRPr lang="zh-CN" altLang="zh-CN" sz="4000" b="1" dirty="0">
              <a:latin typeface="微软雅黑" panose="020B0503020204020204" pitchFamily="34" charset="-122"/>
              <a:ea typeface="微软雅黑" panose="020B0503020204020204" pitchFamily="34" charset="-122"/>
              <a:sym typeface="宋体" panose="02010600030101010101" pitchFamily="2" charset="-122"/>
            </a:endParaRPr>
          </a:p>
        </p:txBody>
      </p:sp>
      <p:sp>
        <p:nvSpPr>
          <p:cNvPr id="19460" name="文本框 11"/>
          <p:cNvSpPr txBox="1"/>
          <p:nvPr/>
        </p:nvSpPr>
        <p:spPr>
          <a:xfrm>
            <a:off x="1187450" y="3649663"/>
            <a:ext cx="6934200" cy="552450"/>
          </a:xfrm>
          <a:prstGeom prst="rect">
            <a:avLst/>
          </a:prstGeom>
          <a:noFill/>
          <a:ln w="9525">
            <a:noFill/>
          </a:ln>
        </p:spPr>
        <p:txBody>
          <a:bodyPr>
            <a:spAutoFit/>
          </a:bodyPr>
          <a:p>
            <a:pPr algn="ctr"/>
            <a:r>
              <a:rPr lang="zh-CN" altLang="en-US" sz="1500" dirty="0">
                <a:solidFill>
                  <a:schemeClr val="tx2"/>
                </a:solidFill>
                <a:latin typeface="微软雅黑" panose="020B0503020204020204" pitchFamily="34" charset="-122"/>
                <a:ea typeface="微软雅黑" panose="020B0503020204020204" pitchFamily="34" charset="-122"/>
              </a:rPr>
              <a:t>项目建设情况</a:t>
            </a:r>
            <a:r>
              <a:rPr lang="en-US" altLang="zh-CN" sz="1500" dirty="0">
                <a:solidFill>
                  <a:schemeClr val="tx2"/>
                </a:solidFill>
                <a:latin typeface="微软雅黑" panose="020B0503020204020204" pitchFamily="34" charset="-122"/>
                <a:ea typeface="微软雅黑" panose="020B0503020204020204" pitchFamily="34" charset="-122"/>
              </a:rPr>
              <a:t>/</a:t>
            </a:r>
            <a:r>
              <a:rPr lang="zh-CN" altLang="en-US" sz="1500" dirty="0">
                <a:solidFill>
                  <a:schemeClr val="tx2"/>
                </a:solidFill>
                <a:latin typeface="微软雅黑" panose="020B0503020204020204" pitchFamily="34" charset="-122"/>
                <a:ea typeface="微软雅黑" panose="020B0503020204020204" pitchFamily="34" charset="-122"/>
              </a:rPr>
              <a:t>项目背景 </a:t>
            </a:r>
            <a:r>
              <a:rPr lang="en-US" altLang="zh-CN" sz="1500" dirty="0">
                <a:solidFill>
                  <a:schemeClr val="tx2"/>
                </a:solidFill>
                <a:latin typeface="微软雅黑" panose="020B0503020204020204" pitchFamily="34" charset="-122"/>
                <a:ea typeface="微软雅黑" panose="020B0503020204020204" pitchFamily="34" charset="-122"/>
              </a:rPr>
              <a:t>/</a:t>
            </a:r>
            <a:r>
              <a:rPr lang="zh-CN" altLang="en-US" sz="1500" dirty="0">
                <a:solidFill>
                  <a:schemeClr val="tx2"/>
                </a:solidFill>
                <a:latin typeface="微软雅黑" panose="020B0503020204020204" pitchFamily="34" charset="-122"/>
                <a:ea typeface="微软雅黑" panose="020B0503020204020204" pitchFamily="34" charset="-122"/>
              </a:rPr>
              <a:t>项目意义</a:t>
            </a:r>
            <a:endParaRPr lang="zh-CN" altLang="en-US" sz="1500" b="1" dirty="0">
              <a:solidFill>
                <a:srgbClr val="333333"/>
              </a:solidFill>
              <a:latin typeface="微软雅黑" panose="020B0503020204020204" pitchFamily="34" charset="-122"/>
              <a:ea typeface="微软雅黑" panose="020B0503020204020204" pitchFamily="34" charset="-122"/>
            </a:endParaRPr>
          </a:p>
          <a:p>
            <a:pPr algn="ctr"/>
            <a:endParaRPr lang="zh-CN" altLang="en-US" sz="1500" dirty="0">
              <a:solidFill>
                <a:schemeClr val="tx2"/>
              </a:solidFill>
              <a:latin typeface="微软雅黑" panose="020B0503020204020204" pitchFamily="34" charset="-122"/>
              <a:ea typeface="微软雅黑" panose="020B0503020204020204" pitchFamily="34" charset="-122"/>
            </a:endParaRPr>
          </a:p>
        </p:txBody>
      </p:sp>
      <p:sp>
        <p:nvSpPr>
          <p:cNvPr id="19461" name="文本框 12"/>
          <p:cNvSpPr txBox="1"/>
          <p:nvPr/>
        </p:nvSpPr>
        <p:spPr>
          <a:xfrm>
            <a:off x="4056063" y="-22225"/>
            <a:ext cx="1006475" cy="1476375"/>
          </a:xfrm>
          <a:prstGeom prst="rect">
            <a:avLst/>
          </a:prstGeom>
          <a:noFill/>
          <a:ln w="9525">
            <a:noFill/>
          </a:ln>
        </p:spPr>
        <p:txBody>
          <a:bodyPr>
            <a:spAutoFit/>
          </a:bodyPr>
          <a:p>
            <a:pPr algn="ctr"/>
            <a:r>
              <a:rPr lang="en-US" altLang="zh-CN" sz="9000" b="1" dirty="0">
                <a:solidFill>
                  <a:schemeClr val="bg1"/>
                </a:solidFill>
                <a:latin typeface="AgencyFB" pitchFamily="2" charset="0"/>
                <a:ea typeface="微软雅黑" panose="020B0503020204020204" pitchFamily="34" charset="-122"/>
              </a:rPr>
              <a:t>4</a:t>
            </a:r>
            <a:endParaRPr lang="en-US" altLang="zh-CN" sz="9000" b="1" dirty="0">
              <a:solidFill>
                <a:schemeClr val="bg1"/>
              </a:solidFill>
              <a:latin typeface="AgencyFB" pitchFamily="2" charset="0"/>
              <a:ea typeface="微软雅黑" panose="020B0503020204020204" pitchFamily="34" charset="-122"/>
            </a:endParaRPr>
          </a:p>
        </p:txBody>
      </p:sp>
      <p:sp>
        <p:nvSpPr>
          <p:cNvPr id="6" name="文本框 14"/>
          <p:cNvSpPr txBox="1">
            <a:spLocks noChangeArrowheads="1"/>
          </p:cNvSpPr>
          <p:nvPr/>
        </p:nvSpPr>
        <p:spPr bwMode="auto">
          <a:xfrm>
            <a:off x="3827463" y="1268413"/>
            <a:ext cx="1379538" cy="298450"/>
          </a:xfrm>
          <a:prstGeom prst="rect">
            <a:avLst/>
          </a:prstGeom>
          <a:noFill/>
          <a:ln>
            <a:noFill/>
          </a:ln>
        </p:spPr>
        <p:txBody>
          <a:bodyPr>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350" b="0"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rPr>
              <a:t>PART FOUR</a:t>
            </a:r>
            <a:endParaRPr kumimoji="0" lang="zh-CN" altLang="en-US" sz="1350" b="0"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slow" advClick="0" advTm="1200">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任意多边形 1"/>
          <p:cNvSpPr/>
          <p:nvPr/>
        </p:nvSpPr>
        <p:spPr>
          <a:xfrm>
            <a:off x="919163" y="1273175"/>
            <a:ext cx="8024813" cy="3606800"/>
          </a:xfrm>
          <a:custGeom>
            <a:avLst/>
            <a:gdLst>
              <a:gd name="connsiteX0" fmla="*/ 0 w 4068548"/>
              <a:gd name="connsiteY0" fmla="*/ 0 h 1463497"/>
              <a:gd name="connsiteX1" fmla="*/ 4068548 w 4068548"/>
              <a:gd name="connsiteY1" fmla="*/ 0 h 1463497"/>
              <a:gd name="connsiteX2" fmla="*/ 4068548 w 4068548"/>
              <a:gd name="connsiteY2" fmla="*/ 1463497 h 1463497"/>
              <a:gd name="connsiteX3" fmla="*/ 0 w 4068548"/>
              <a:gd name="connsiteY3" fmla="*/ 1463497 h 1463497"/>
            </a:gdLst>
            <a:ahLst/>
            <a:cxnLst>
              <a:cxn ang="0">
                <a:pos x="connsiteX0" y="connsiteY0"/>
              </a:cxn>
              <a:cxn ang="0">
                <a:pos x="connsiteX1" y="connsiteY1"/>
              </a:cxn>
              <a:cxn ang="0">
                <a:pos x="connsiteX2" y="connsiteY2"/>
              </a:cxn>
              <a:cxn ang="0">
                <a:pos x="connsiteX3" y="connsiteY3"/>
              </a:cxn>
            </a:cxnLst>
            <a:rect l="l" t="t" r="r" b="b"/>
            <a:pathLst>
              <a:path w="4068548" h="1463497">
                <a:moveTo>
                  <a:pt x="0" y="0"/>
                </a:moveTo>
                <a:lnTo>
                  <a:pt x="4068548" y="0"/>
                </a:lnTo>
                <a:lnTo>
                  <a:pt x="4068548" y="1463497"/>
                </a:lnTo>
                <a:lnTo>
                  <a:pt x="0" y="146349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tIns="46800" rIns="90000" bIns="46800" anchor="ctr"/>
          <a:lstStyle/>
          <a:p>
            <a:pPr marL="285750" marR="0" lvl="0" indent="-285750" algn="just" defTabSz="914400" rtl="0" eaLnBrk="1" fontAlgn="auto" latinLnBrk="0" hangingPunct="1">
              <a:lnSpc>
                <a:spcPct val="150000"/>
              </a:lnSpc>
              <a:spcBef>
                <a:spcPct val="0"/>
              </a:spcBef>
              <a:spcAft>
                <a:spcPct val="0"/>
              </a:spcAft>
              <a:buClrTx/>
              <a:buSzTx/>
              <a:buFont typeface="Arial" panose="020B0604020202020204" pitchFamily="34" charset="0"/>
              <a:buChar char="•"/>
              <a:defRPr/>
            </a:pPr>
            <a:r>
              <a:rPr kumimoji="0" lang="zh-CN" altLang="en-US" sz="1800" b="1" i="0" u="none" strike="noStrike" kern="1200" cap="none" spc="0" normalizeH="0" baseline="0" noProof="0" dirty="0">
                <a:ln>
                  <a:noFill/>
                </a:ln>
                <a:solidFill>
                  <a:srgbClr val="013B6D"/>
                </a:solidFill>
                <a:effectLst/>
                <a:uLnTx/>
                <a:uFillTx/>
                <a:latin typeface="微软雅黑" panose="020B0503020204020204" pitchFamily="34" charset="-122"/>
                <a:ea typeface="微软雅黑" panose="020B0503020204020204" pitchFamily="34" charset="-122"/>
                <a:cs typeface="+mn-cs"/>
              </a:rPr>
              <a:t>项目名称：低品位复杂物料稀贵金属清洁高效回收项目</a:t>
            </a:r>
            <a:r>
              <a:rPr kumimoji="0" lang="zh-CN" altLang="zh-CN" sz="1800" b="1" i="0" u="none" strike="noStrike" kern="1200" cap="none" spc="0" normalizeH="0" baseline="0" noProof="1">
                <a:ln>
                  <a:noFill/>
                </a:ln>
                <a:solidFill>
                  <a:srgbClr val="013B6D"/>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endParaRPr kumimoji="0" lang="zh-CN" altLang="zh-CN" sz="1800" b="1" i="0" u="none" strike="noStrike" kern="1200" cap="none" spc="0" normalizeH="0" baseline="0" noProof="1">
              <a:ln>
                <a:noFill/>
              </a:ln>
              <a:solidFill>
                <a:srgbClr val="013B6D"/>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marR="0" lvl="0" indent="-285750" algn="just" defTabSz="914400" rtl="0" eaLnBrk="1" fontAlgn="auto" latinLnBrk="0" hangingPunct="1">
              <a:lnSpc>
                <a:spcPct val="150000"/>
              </a:lnSpc>
              <a:spcBef>
                <a:spcPct val="0"/>
              </a:spcBef>
              <a:spcAft>
                <a:spcPct val="0"/>
              </a:spcAft>
              <a:buClrTx/>
              <a:buSzTx/>
              <a:buFont typeface="Arial" panose="020B0604020202020204" pitchFamily="34" charset="0"/>
              <a:buChar char="•"/>
              <a:defRPr/>
            </a:pPr>
            <a:r>
              <a:rPr kumimoji="0" lang="zh-CN" altLang="en-US" sz="1800" b="1" i="0" u="none" strike="noStrike" kern="1200" cap="none" spc="0" normalizeH="0" baseline="0" noProof="0" dirty="0">
                <a:ln>
                  <a:noFill/>
                </a:ln>
                <a:solidFill>
                  <a:srgbClr val="013B6D"/>
                </a:solidFill>
                <a:effectLst/>
                <a:uLnTx/>
                <a:uFillTx/>
                <a:latin typeface="微软雅黑" panose="020B0503020204020204" pitchFamily="34" charset="-122"/>
                <a:ea typeface="微软雅黑" panose="020B0503020204020204" pitchFamily="34" charset="-122"/>
                <a:cs typeface="+mn-cs"/>
              </a:rPr>
              <a:t>建设与生产情况：累计投资约</a:t>
            </a:r>
            <a:r>
              <a:rPr kumimoji="0" lang="en-US" altLang="zh-CN" sz="1800" b="1" i="0" u="none" strike="noStrike" kern="1200" cap="none" spc="0" normalizeH="0" baseline="0" noProof="0" dirty="0">
                <a:ln>
                  <a:noFill/>
                </a:ln>
                <a:solidFill>
                  <a:srgbClr val="013B6D"/>
                </a:solidFill>
                <a:effectLst/>
                <a:uLnTx/>
                <a:uFillTx/>
                <a:latin typeface="微软雅黑" panose="020B0503020204020204" pitchFamily="34" charset="-122"/>
                <a:ea typeface="微软雅黑" panose="020B0503020204020204" pitchFamily="34" charset="-122"/>
                <a:cs typeface="+mn-cs"/>
              </a:rPr>
              <a:t>7.8</a:t>
            </a:r>
            <a:r>
              <a:rPr kumimoji="0" lang="zh-CN" altLang="en-US" sz="1800" b="1" i="0" u="none" strike="noStrike" kern="1200" cap="none" spc="0" normalizeH="0" baseline="0" noProof="0" dirty="0">
                <a:ln>
                  <a:noFill/>
                </a:ln>
                <a:solidFill>
                  <a:srgbClr val="013B6D"/>
                </a:solidFill>
                <a:effectLst/>
                <a:uLnTx/>
                <a:uFillTx/>
                <a:latin typeface="微软雅黑" panose="020B0503020204020204" pitchFamily="34" charset="-122"/>
                <a:ea typeface="微软雅黑" panose="020B0503020204020204" pitchFamily="34" charset="-122"/>
                <a:cs typeface="+mn-cs"/>
              </a:rPr>
              <a:t>亿多元，一期</a:t>
            </a:r>
            <a:r>
              <a:rPr kumimoji="0" lang="en-US" altLang="zh-CN" sz="1800" b="1" i="0" u="none" strike="noStrike" kern="1200" cap="none" spc="0" normalizeH="0" baseline="0" noProof="0" dirty="0">
                <a:ln>
                  <a:noFill/>
                </a:ln>
                <a:solidFill>
                  <a:srgbClr val="013B6D"/>
                </a:solidFill>
                <a:effectLst/>
                <a:uLnTx/>
                <a:uFillTx/>
                <a:latin typeface="微软雅黑" panose="020B0503020204020204" pitchFamily="34" charset="-122"/>
                <a:ea typeface="微软雅黑" panose="020B0503020204020204" pitchFamily="34" charset="-122"/>
                <a:cs typeface="+mn-cs"/>
              </a:rPr>
              <a:t>13</a:t>
            </a:r>
            <a:r>
              <a:rPr kumimoji="0" lang="zh-CN" altLang="en-US" sz="1800" b="1" i="0" u="none" strike="noStrike" kern="1200" cap="none" spc="0" normalizeH="0" baseline="0" noProof="0" dirty="0">
                <a:ln>
                  <a:noFill/>
                </a:ln>
                <a:solidFill>
                  <a:srgbClr val="013B6D"/>
                </a:solidFill>
                <a:effectLst/>
                <a:uLnTx/>
                <a:uFillTx/>
                <a:latin typeface="微软雅黑" panose="020B0503020204020204" pitchFamily="34" charset="-122"/>
                <a:ea typeface="微软雅黑" panose="020B0503020204020204" pitchFamily="34" charset="-122"/>
                <a:cs typeface="+mn-cs"/>
              </a:rPr>
              <a:t>万吨项目全部完成。目前各项生产指标、工艺参数等达到设计要求</a:t>
            </a:r>
            <a:r>
              <a:rPr kumimoji="0" lang="zh-CN" altLang="en-US" sz="1800" b="1" i="0" u="none" strike="noStrike" kern="1200" cap="none" spc="0" normalizeH="0" baseline="0" noProof="1">
                <a:ln>
                  <a:noFill/>
                </a:ln>
                <a:solidFill>
                  <a:srgbClr val="013B6D"/>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endParaRPr kumimoji="0" lang="zh-CN" altLang="en-US" sz="1800" b="1" i="0" u="none" strike="noStrike" kern="1200" cap="none" spc="0" normalizeH="0" baseline="0" noProof="1">
              <a:ln>
                <a:noFill/>
              </a:ln>
              <a:solidFill>
                <a:srgbClr val="013B6D"/>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marR="0" lvl="0" indent="-285750" algn="just" defTabSz="914400" rtl="0" eaLnBrk="1" fontAlgn="auto" latinLnBrk="0" hangingPunct="1">
              <a:lnSpc>
                <a:spcPct val="150000"/>
              </a:lnSpc>
              <a:spcBef>
                <a:spcPct val="0"/>
              </a:spcBef>
              <a:spcAft>
                <a:spcPct val="0"/>
              </a:spcAft>
              <a:buClrTx/>
              <a:buSzTx/>
              <a:buFont typeface="Arial" panose="020B0604020202020204" pitchFamily="34" charset="0"/>
              <a:buChar char="•"/>
              <a:defRPr/>
            </a:pPr>
            <a:r>
              <a:rPr kumimoji="0" lang="zh-CN" altLang="en-US" sz="1800" b="1" i="0" u="none" strike="noStrike" kern="1200" cap="none" spc="0" normalizeH="0" baseline="0" noProof="1">
                <a:ln>
                  <a:noFill/>
                </a:ln>
                <a:solidFill>
                  <a:srgbClr val="013B6D"/>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后续</a:t>
            </a:r>
            <a:r>
              <a:rPr kumimoji="0" lang="en-US" altLang="zh-CN" sz="1800" b="1" i="0" u="none" strike="noStrike" kern="1200" cap="none" spc="0" normalizeH="0" baseline="0" noProof="1">
                <a:ln>
                  <a:noFill/>
                </a:ln>
                <a:solidFill>
                  <a:srgbClr val="013B6D"/>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7</a:t>
            </a:r>
            <a:r>
              <a:rPr kumimoji="0" lang="zh-CN" altLang="en-US" sz="1800" b="1" i="0" u="none" strike="noStrike" kern="1200" cap="none" spc="0" normalizeH="0" baseline="0" noProof="1">
                <a:ln>
                  <a:noFill/>
                </a:ln>
                <a:solidFill>
                  <a:srgbClr val="013B6D"/>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万吨“底</a:t>
            </a:r>
            <a:r>
              <a:rPr kumimoji="0" lang="en-US" altLang="zh-CN" sz="1800" b="1" i="0" u="none" strike="noStrike" kern="1200" cap="none" spc="0" normalizeH="0" baseline="0" noProof="1">
                <a:ln>
                  <a:noFill/>
                </a:ln>
                <a:solidFill>
                  <a:srgbClr val="013B6D"/>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0" lang="zh-CN" altLang="en-US" sz="1800" b="1" i="0" u="none" strike="noStrike" kern="1200" cap="none" spc="0" normalizeH="0" baseline="0" noProof="1">
                <a:ln>
                  <a:noFill/>
                </a:ln>
                <a:solidFill>
                  <a:srgbClr val="013B6D"/>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侧吹炉系统”，预算总投资</a:t>
            </a:r>
            <a:r>
              <a:rPr kumimoji="0" lang="en-US" altLang="zh-CN" sz="1800" b="1" i="0" u="none" strike="noStrike" kern="1200" cap="none" spc="0" normalizeH="0" baseline="0" noProof="1">
                <a:ln>
                  <a:noFill/>
                </a:ln>
                <a:solidFill>
                  <a:srgbClr val="013B6D"/>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3.8</a:t>
            </a:r>
            <a:r>
              <a:rPr kumimoji="0" lang="zh-CN" altLang="en-US" sz="1800" b="1" i="0" u="none" strike="noStrike" kern="1200" cap="none" spc="0" normalizeH="0" baseline="0" noProof="1">
                <a:ln>
                  <a:noFill/>
                </a:ln>
                <a:solidFill>
                  <a:srgbClr val="013B6D"/>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亿元。该项目为公司与中南大学、湖南环境科学院、长沙有色院  ”产学研”</a:t>
            </a:r>
            <a:r>
              <a:rPr kumimoji="0" lang="en-US" altLang="zh-CN" sz="1800" b="1" i="0" u="none" strike="noStrike" kern="1200" cap="none" spc="0" normalizeH="0" baseline="0" noProof="1">
                <a:ln>
                  <a:noFill/>
                </a:ln>
                <a:solidFill>
                  <a:srgbClr val="013B6D"/>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kumimoji="0" lang="zh-CN" altLang="en-US" sz="1800" b="1" i="0" u="none" strike="noStrike" kern="1200" cap="none" spc="0" normalizeH="0" baseline="0" noProof="1">
                <a:ln>
                  <a:noFill/>
                </a:ln>
                <a:solidFill>
                  <a:srgbClr val="013B6D"/>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合作开发项目。已完成整体项目规划设计。该项目对工业固废处理适用性强、自动化程度高、节能环保、是目前处理工业固 废技术领先的高科技装备</a:t>
            </a:r>
            <a:endParaRPr kumimoji="0" lang="zh-CN" altLang="en-US" sz="1800" b="1" i="0" u="none" strike="noStrike" kern="1200" cap="none" spc="0" normalizeH="0" baseline="0" noProof="1">
              <a:ln>
                <a:noFill/>
              </a:ln>
              <a:solidFill>
                <a:srgbClr val="013B6D"/>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20483" name="组合 8"/>
          <p:cNvGrpSpPr/>
          <p:nvPr/>
        </p:nvGrpSpPr>
        <p:grpSpPr>
          <a:xfrm>
            <a:off x="374650" y="1489075"/>
            <a:ext cx="1103313" cy="2676525"/>
            <a:chOff x="687324" y="1489349"/>
            <a:chExt cx="981075" cy="1809131"/>
          </a:xfrm>
        </p:grpSpPr>
        <p:sp>
          <p:nvSpPr>
            <p:cNvPr id="4" name="矩形 4"/>
            <p:cNvSpPr/>
            <p:nvPr/>
          </p:nvSpPr>
          <p:spPr>
            <a:xfrm rot="5400000">
              <a:off x="421681" y="1959678"/>
              <a:ext cx="1255447" cy="314790"/>
            </a:xfrm>
            <a:custGeom>
              <a:avLst/>
              <a:gdLst>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1" fmla="*/ 0 w 1728192"/>
                <a:gd name="connsiteY0-2" fmla="*/ 0 h 432048"/>
                <a:gd name="connsiteX1-3" fmla="*/ 1728192 w 1728192"/>
                <a:gd name="connsiteY1-4" fmla="*/ 0 h 432048"/>
                <a:gd name="connsiteX2-5" fmla="*/ 1728192 w 1728192"/>
                <a:gd name="connsiteY2-6" fmla="*/ 432048 h 432048"/>
                <a:gd name="connsiteX3-7" fmla="*/ 316992 w 1728192"/>
                <a:gd name="connsiteY3-8" fmla="*/ 419856 h 432048"/>
                <a:gd name="connsiteX4-9" fmla="*/ 0 w 1728192"/>
                <a:gd name="connsiteY4-10" fmla="*/ 0 h 4320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28192" h="432048">
                  <a:moveTo>
                    <a:pt x="0" y="0"/>
                  </a:moveTo>
                  <a:lnTo>
                    <a:pt x="1728192" y="0"/>
                  </a:lnTo>
                  <a:lnTo>
                    <a:pt x="1728192" y="432048"/>
                  </a:lnTo>
                  <a:lnTo>
                    <a:pt x="316992" y="419856"/>
                  </a:lnTo>
                  <a:lnTo>
                    <a:pt x="0" y="0"/>
                  </a:lnTo>
                  <a:close/>
                </a:path>
              </a:pathLst>
            </a:custGeom>
            <a:solidFill>
              <a:srgbClr val="013B6D"/>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1">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5" name="任意多边形 4"/>
            <p:cNvSpPr/>
            <p:nvPr/>
          </p:nvSpPr>
          <p:spPr>
            <a:xfrm>
              <a:off x="687324" y="1834865"/>
              <a:ext cx="981075" cy="1463615"/>
            </a:xfrm>
            <a:custGeom>
              <a:avLst/>
              <a:gdLst>
                <a:gd name="connsiteX0" fmla="*/ 0 w 980606"/>
                <a:gd name="connsiteY0" fmla="*/ 0 h 1463497"/>
                <a:gd name="connsiteX1" fmla="*/ 980606 w 980606"/>
                <a:gd name="connsiteY1" fmla="*/ 407085 h 1463497"/>
                <a:gd name="connsiteX2" fmla="*/ 772648 w 980606"/>
                <a:gd name="connsiteY2" fmla="*/ 1454647 h 1463497"/>
                <a:gd name="connsiteX3" fmla="*/ 0 w 980606"/>
                <a:gd name="connsiteY3" fmla="*/ 1463497 h 1463497"/>
              </a:gdLst>
              <a:ahLst/>
              <a:cxnLst>
                <a:cxn ang="0">
                  <a:pos x="connsiteX0" y="connsiteY0"/>
                </a:cxn>
                <a:cxn ang="0">
                  <a:pos x="connsiteX1" y="connsiteY1"/>
                </a:cxn>
                <a:cxn ang="0">
                  <a:pos x="connsiteX2" y="connsiteY2"/>
                </a:cxn>
                <a:cxn ang="0">
                  <a:pos x="connsiteX3" y="connsiteY3"/>
                </a:cxn>
              </a:cxnLst>
              <a:rect l="l" t="t" r="r" b="b"/>
              <a:pathLst>
                <a:path w="980606" h="1463497">
                  <a:moveTo>
                    <a:pt x="0" y="0"/>
                  </a:moveTo>
                  <a:lnTo>
                    <a:pt x="980606" y="407085"/>
                  </a:lnTo>
                  <a:lnTo>
                    <a:pt x="772648" y="1454647"/>
                  </a:lnTo>
                  <a:lnTo>
                    <a:pt x="0" y="1463497"/>
                  </a:lnTo>
                  <a:close/>
                </a:path>
              </a:pathLst>
            </a:custGeom>
            <a:solidFill>
              <a:srgbClr val="013B6D"/>
            </a:solidFill>
            <a:ln>
              <a:noFill/>
            </a:ln>
          </p:spPr>
          <p:style>
            <a:lnRef idx="2">
              <a:schemeClr val="accent1">
                <a:shade val="50000"/>
              </a:schemeClr>
            </a:lnRef>
            <a:fillRef idx="1">
              <a:schemeClr val="accent1"/>
            </a:fillRef>
            <a:effectRef idx="0">
              <a:schemeClr val="accent1"/>
            </a:effectRef>
            <a:fontRef idx="minor">
              <a:schemeClr val="lt1"/>
            </a:fontRef>
          </p:style>
          <p:txBody>
            <a:bodyPr rIns="14400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1">
                <a:ln>
                  <a:noFill/>
                </a:ln>
                <a:solidFill>
                  <a:schemeClr val="lt1"/>
                </a:solidFill>
                <a:effectLst/>
                <a:uLnTx/>
                <a:uFillTx/>
                <a:latin typeface="+mn-lt"/>
                <a:ea typeface="+mn-ea"/>
                <a:cs typeface="+mn-cs"/>
                <a:sym typeface="+mn-ea"/>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1">
                  <a:ln>
                    <a:noFill/>
                  </a:ln>
                  <a:solidFill>
                    <a:schemeClr val="lt1"/>
                  </a:solidFill>
                  <a:effectLst/>
                  <a:uLnTx/>
                  <a:uFillTx/>
                  <a:latin typeface="+mn-lt"/>
                  <a:ea typeface="+mn-ea"/>
                  <a:cs typeface="+mn-cs"/>
                  <a:sym typeface="+mn-ea"/>
                </a:rPr>
                <a:t>项</a:t>
              </a:r>
              <a:endParaRPr kumimoji="0" lang="zh-CN" altLang="en-US" sz="1800" b="1" i="0" u="none" strike="noStrike" kern="1200" cap="none" spc="0" normalizeH="0" baseline="0" noProof="1">
                <a:ln>
                  <a:noFill/>
                </a:ln>
                <a:solidFill>
                  <a:schemeClr val="lt1"/>
                </a:solidFill>
                <a:effectLst/>
                <a:uLnTx/>
                <a:uFillTx/>
                <a:latin typeface="+mn-lt"/>
                <a:ea typeface="+mn-ea"/>
                <a:cs typeface="+mn-cs"/>
                <a:sym typeface="+mn-ea"/>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1">
                  <a:ln>
                    <a:noFill/>
                  </a:ln>
                  <a:solidFill>
                    <a:schemeClr val="lt1"/>
                  </a:solidFill>
                  <a:effectLst/>
                  <a:uLnTx/>
                  <a:uFillTx/>
                  <a:latin typeface="+mn-lt"/>
                  <a:ea typeface="+mn-ea"/>
                  <a:cs typeface="+mn-cs"/>
                  <a:sym typeface="+mn-ea"/>
                </a:rPr>
                <a:t>目</a:t>
              </a:r>
              <a:endParaRPr kumimoji="0" lang="zh-CN" altLang="en-US" sz="1800" b="1" i="0" u="none" strike="noStrike" kern="1200" cap="none" spc="0" normalizeH="0" baseline="0" noProof="1">
                <a:ln>
                  <a:noFill/>
                </a:ln>
                <a:solidFill>
                  <a:schemeClr val="lt1"/>
                </a:solidFill>
                <a:effectLst/>
                <a:uLnTx/>
                <a:uFillTx/>
                <a:latin typeface="+mn-lt"/>
                <a:ea typeface="+mn-ea"/>
                <a:cs typeface="+mn-cs"/>
                <a:sym typeface="+mn-ea"/>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1">
                  <a:ln>
                    <a:noFill/>
                  </a:ln>
                  <a:solidFill>
                    <a:schemeClr val="lt1"/>
                  </a:solidFill>
                  <a:effectLst/>
                  <a:uLnTx/>
                  <a:uFillTx/>
                  <a:latin typeface="+mn-lt"/>
                  <a:ea typeface="+mn-ea"/>
                  <a:cs typeface="+mn-cs"/>
                  <a:sym typeface="+mn-ea"/>
                </a:rPr>
                <a:t>建</a:t>
              </a:r>
              <a:endParaRPr kumimoji="0" lang="en-US" altLang="zh-CN" sz="1800" b="1" i="0" u="none" strike="noStrike" kern="1200" cap="none" spc="0" normalizeH="0" baseline="0" noProof="1">
                <a:ln>
                  <a:noFill/>
                </a:ln>
                <a:solidFill>
                  <a:schemeClr val="lt1"/>
                </a:solidFill>
                <a:effectLst/>
                <a:uLnTx/>
                <a:uFillTx/>
                <a:latin typeface="+mn-lt"/>
                <a:ea typeface="+mn-ea"/>
                <a:cs typeface="+mn-cs"/>
                <a:sym typeface="+mn-ea"/>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1">
                  <a:ln>
                    <a:noFill/>
                  </a:ln>
                  <a:solidFill>
                    <a:schemeClr val="lt1"/>
                  </a:solidFill>
                  <a:effectLst/>
                  <a:uLnTx/>
                  <a:uFillTx/>
                  <a:latin typeface="+mn-lt"/>
                  <a:ea typeface="+mn-ea"/>
                  <a:cs typeface="+mn-cs"/>
                  <a:sym typeface="+mn-ea"/>
                </a:rPr>
                <a:t>设</a:t>
              </a:r>
              <a:endParaRPr kumimoji="0" lang="en-US" altLang="zh-CN" sz="1800" b="1" i="0" u="none" strike="noStrike" kern="1200" cap="none" spc="0" normalizeH="0" baseline="0" noProof="1">
                <a:ln>
                  <a:noFill/>
                </a:ln>
                <a:solidFill>
                  <a:schemeClr val="lt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grpSp>
        <p:nvGrpSpPr>
          <p:cNvPr id="20484" name="组合 34"/>
          <p:cNvGrpSpPr/>
          <p:nvPr/>
        </p:nvGrpSpPr>
        <p:grpSpPr>
          <a:xfrm>
            <a:off x="336550" y="385763"/>
            <a:ext cx="3097213" cy="333375"/>
            <a:chOff x="2929753" y="1778111"/>
            <a:chExt cx="4130975" cy="479165"/>
          </a:xfrm>
        </p:grpSpPr>
        <p:cxnSp>
          <p:nvCxnSpPr>
            <p:cNvPr id="7" name="直接连接符 6"/>
            <p:cNvCxnSpPr/>
            <p:nvPr/>
          </p:nvCxnSpPr>
          <p:spPr>
            <a:xfrm>
              <a:off x="3363813" y="2250430"/>
              <a:ext cx="3696915" cy="0"/>
            </a:xfrm>
            <a:prstGeom prst="line">
              <a:avLst/>
            </a:prstGeom>
            <a:ln>
              <a:solidFill>
                <a:srgbClr val="01325B"/>
              </a:solidFill>
            </a:ln>
          </p:spPr>
          <p:style>
            <a:lnRef idx="1">
              <a:schemeClr val="accent1"/>
            </a:lnRef>
            <a:fillRef idx="0">
              <a:schemeClr val="accent1"/>
            </a:fillRef>
            <a:effectRef idx="0">
              <a:schemeClr val="accent1"/>
            </a:effectRef>
            <a:fontRef idx="minor">
              <a:schemeClr val="tx1"/>
            </a:fontRef>
          </p:style>
        </p:cxnSp>
        <p:sp>
          <p:nvSpPr>
            <p:cNvPr id="8" name="平行四边形 7"/>
            <p:cNvSpPr/>
            <p:nvPr/>
          </p:nvSpPr>
          <p:spPr>
            <a:xfrm>
              <a:off x="2929753" y="1778111"/>
              <a:ext cx="590745" cy="479165"/>
            </a:xfrm>
            <a:prstGeom prst="parallelogram">
              <a:avLst/>
            </a:prstGeom>
            <a:solidFill>
              <a:srgbClr val="0132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1">
                <a:ln>
                  <a:noFill/>
                </a:ln>
                <a:solidFill>
                  <a:schemeClr val="bg1"/>
                </a:solidFill>
                <a:effectLst/>
                <a:uLnTx/>
                <a:uFillTx/>
                <a:latin typeface="+mn-lt"/>
                <a:ea typeface="+mn-ea"/>
                <a:cs typeface="+mn-cs"/>
              </a:endParaRPr>
            </a:p>
          </p:txBody>
        </p:sp>
      </p:grpSp>
      <p:sp>
        <p:nvSpPr>
          <p:cNvPr id="20485" name="矩形 37"/>
          <p:cNvSpPr/>
          <p:nvPr/>
        </p:nvSpPr>
        <p:spPr>
          <a:xfrm>
            <a:off x="1155700" y="384175"/>
            <a:ext cx="1570038" cy="369888"/>
          </a:xfrm>
          <a:prstGeom prst="rect">
            <a:avLst/>
          </a:prstGeom>
          <a:noFill/>
          <a:ln w="9525">
            <a:noFill/>
          </a:ln>
        </p:spPr>
        <p:txBody>
          <a:bodyPr wrap="none">
            <a:spAutoFit/>
          </a:bodyPr>
          <a:p>
            <a:r>
              <a:rPr lang="zh-CN" altLang="en-US" b="1" dirty="0">
                <a:solidFill>
                  <a:srgbClr val="01325B"/>
                </a:solidFill>
                <a:latin typeface="微软雅黑" panose="020B0503020204020204" pitchFamily="34" charset="-122"/>
                <a:ea typeface="微软雅黑" panose="020B0503020204020204" pitchFamily="34" charset="-122"/>
              </a:rPr>
              <a:t>项目建设情况</a:t>
            </a:r>
            <a:endParaRPr lang="zh-CN" altLang="en-US" b="1" dirty="0">
              <a:solidFill>
                <a:srgbClr val="01325B"/>
              </a:solidFill>
              <a:latin typeface="微软雅黑" panose="020B0503020204020204" pitchFamily="34" charset="-122"/>
              <a:ea typeface="微软雅黑" panose="020B0503020204020204" pitchFamily="34" charset="-122"/>
            </a:endParaRPr>
          </a:p>
        </p:txBody>
      </p:sp>
      <p:sp>
        <p:nvSpPr>
          <p:cNvPr id="20486" name="文本框 38"/>
          <p:cNvSpPr txBox="1"/>
          <p:nvPr/>
        </p:nvSpPr>
        <p:spPr>
          <a:xfrm>
            <a:off x="315913" y="357188"/>
            <a:ext cx="434975" cy="414337"/>
          </a:xfrm>
          <a:prstGeom prst="rect">
            <a:avLst/>
          </a:prstGeom>
          <a:noFill/>
          <a:ln w="9525">
            <a:noFill/>
          </a:ln>
        </p:spPr>
        <p:txBody>
          <a:bodyPr>
            <a:spAutoFit/>
          </a:bodyPr>
          <a:p>
            <a:pPr algn="ctr"/>
            <a:r>
              <a:rPr lang="en-US" altLang="zh-CN" sz="2100" dirty="0">
                <a:solidFill>
                  <a:schemeClr val="bg1"/>
                </a:solidFill>
                <a:latin typeface="微软雅黑" panose="020B0503020204020204" pitchFamily="34" charset="-122"/>
                <a:ea typeface="微软雅黑" panose="020B0503020204020204" pitchFamily="34" charset="-122"/>
              </a:rPr>
              <a:t>1</a:t>
            </a:r>
            <a:endParaRPr lang="en-US" altLang="zh-CN" sz="21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1200">
    <p:random/>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4" name="圆角矩形 23"/>
          <p:cNvSpPr/>
          <p:nvPr/>
        </p:nvSpPr>
        <p:spPr>
          <a:xfrm>
            <a:off x="984250" y="1099185"/>
            <a:ext cx="2341880" cy="1456690"/>
          </a:xfrm>
          <a:prstGeom prst="roundRect">
            <a:avLst/>
          </a:prstGeom>
          <a:solidFill>
            <a:srgbClr val="013B6D"/>
          </a:solidFill>
          <a:ln w="25400">
            <a:gradFill flip="none" rotWithShape="1">
              <a:gsLst>
                <a:gs pos="0">
                  <a:schemeClr val="bg1">
                    <a:lumMod val="100000"/>
                  </a:schemeClr>
                </a:gs>
                <a:gs pos="100000">
                  <a:schemeClr val="bg1">
                    <a:lumMod val="85000"/>
                  </a:schemeClr>
                </a:gs>
              </a:gsLst>
              <a:lin ang="2700000" scaled="1"/>
              <a:tileRect/>
            </a:gradFill>
          </a:ln>
          <a:effectLst>
            <a:outerShdw blurRad="2032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050" b="0" i="0" u="none" strike="noStrike" kern="1200" cap="none" spc="0" normalizeH="0" baseline="0" noProof="1">
              <a:ln>
                <a:noFill/>
              </a:ln>
              <a:solidFill>
                <a:schemeClr val="lt1"/>
              </a:solidFill>
              <a:effectLst/>
              <a:uLnTx/>
              <a:uFillTx/>
              <a:latin typeface="+mn-lt"/>
              <a:ea typeface="+mn-ea"/>
              <a:cs typeface="+mn-cs"/>
            </a:endParaRPr>
          </a:p>
        </p:txBody>
      </p:sp>
      <p:sp>
        <p:nvSpPr>
          <p:cNvPr id="33" name="圆角矩形 32"/>
          <p:cNvSpPr/>
          <p:nvPr/>
        </p:nvSpPr>
        <p:spPr>
          <a:xfrm>
            <a:off x="1002030" y="3183885"/>
            <a:ext cx="2341245" cy="1418590"/>
          </a:xfrm>
          <a:prstGeom prst="roundRect">
            <a:avLst/>
          </a:prstGeom>
          <a:solidFill>
            <a:srgbClr val="013B6D"/>
          </a:solidFill>
          <a:ln w="25400">
            <a:gradFill flip="none" rotWithShape="1">
              <a:gsLst>
                <a:gs pos="0">
                  <a:schemeClr val="bg1">
                    <a:lumMod val="100000"/>
                  </a:schemeClr>
                </a:gs>
                <a:gs pos="100000">
                  <a:schemeClr val="bg1">
                    <a:lumMod val="85000"/>
                  </a:schemeClr>
                </a:gs>
              </a:gsLst>
              <a:lin ang="2700000" scaled="1"/>
              <a:tileRect/>
            </a:gradFill>
          </a:ln>
          <a:effectLst>
            <a:outerShdw blurRad="2032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050" b="0" i="0" u="none" strike="noStrike" kern="1200" cap="none" spc="0" normalizeH="0" baseline="0" noProof="1">
              <a:ln>
                <a:noFill/>
              </a:ln>
              <a:solidFill>
                <a:schemeClr val="lt1"/>
              </a:solidFill>
              <a:effectLst/>
              <a:uLnTx/>
              <a:uFillTx/>
              <a:latin typeface="+mn-lt"/>
              <a:ea typeface="+mn-ea"/>
              <a:cs typeface="+mn-cs"/>
            </a:endParaRPr>
          </a:p>
        </p:txBody>
      </p:sp>
      <p:sp>
        <p:nvSpPr>
          <p:cNvPr id="36" name="圆角矩形 35"/>
          <p:cNvSpPr/>
          <p:nvPr/>
        </p:nvSpPr>
        <p:spPr>
          <a:xfrm>
            <a:off x="5817870" y="1099185"/>
            <a:ext cx="2345690" cy="1447165"/>
          </a:xfrm>
          <a:prstGeom prst="roundRect">
            <a:avLst/>
          </a:prstGeom>
          <a:solidFill>
            <a:srgbClr val="013B6D"/>
          </a:solidFill>
          <a:ln w="25400">
            <a:gradFill flip="none" rotWithShape="1">
              <a:gsLst>
                <a:gs pos="0">
                  <a:schemeClr val="bg1">
                    <a:lumMod val="100000"/>
                  </a:schemeClr>
                </a:gs>
                <a:gs pos="100000">
                  <a:schemeClr val="bg1">
                    <a:lumMod val="85000"/>
                  </a:schemeClr>
                </a:gs>
              </a:gsLst>
              <a:lin ang="2700000" scaled="1"/>
              <a:tileRect/>
            </a:gradFill>
          </a:ln>
          <a:effectLst>
            <a:outerShdw blurRad="2032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050" b="0" i="0" u="none" strike="noStrike" kern="1200" cap="none" spc="0" normalizeH="0" baseline="0" noProof="1">
              <a:ln>
                <a:noFill/>
              </a:ln>
              <a:solidFill>
                <a:schemeClr val="lt1"/>
              </a:solidFill>
              <a:effectLst/>
              <a:uLnTx/>
              <a:uFillTx/>
              <a:latin typeface="+mn-lt"/>
              <a:ea typeface="+mn-ea"/>
              <a:cs typeface="+mn-cs"/>
            </a:endParaRPr>
          </a:p>
        </p:txBody>
      </p:sp>
      <p:sp>
        <p:nvSpPr>
          <p:cNvPr id="39" name="圆角矩形 38"/>
          <p:cNvSpPr/>
          <p:nvPr/>
        </p:nvSpPr>
        <p:spPr>
          <a:xfrm>
            <a:off x="5817870" y="3206750"/>
            <a:ext cx="2348865" cy="1395730"/>
          </a:xfrm>
          <a:prstGeom prst="roundRect">
            <a:avLst/>
          </a:prstGeom>
          <a:solidFill>
            <a:srgbClr val="013B6D"/>
          </a:solidFill>
          <a:ln w="25400">
            <a:gradFill flip="none" rotWithShape="1">
              <a:gsLst>
                <a:gs pos="0">
                  <a:schemeClr val="bg1">
                    <a:lumMod val="100000"/>
                  </a:schemeClr>
                </a:gs>
                <a:gs pos="100000">
                  <a:schemeClr val="bg1">
                    <a:lumMod val="85000"/>
                  </a:schemeClr>
                </a:gs>
              </a:gsLst>
              <a:lin ang="2700000" scaled="1"/>
              <a:tileRect/>
            </a:gradFill>
          </a:ln>
          <a:effectLst>
            <a:outerShdw blurRad="2032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050" b="0" i="0" u="none" strike="noStrike" kern="1200" cap="none" spc="0" normalizeH="0" baseline="0" noProof="1">
              <a:ln>
                <a:noFill/>
              </a:ln>
              <a:solidFill>
                <a:schemeClr val="lt1"/>
              </a:solidFill>
              <a:effectLst/>
              <a:uLnTx/>
              <a:uFillTx/>
              <a:latin typeface="+mn-lt"/>
              <a:ea typeface="+mn-ea"/>
              <a:cs typeface="+mn-cs"/>
            </a:endParaRPr>
          </a:p>
        </p:txBody>
      </p:sp>
      <p:sp>
        <p:nvSpPr>
          <p:cNvPr id="21518" name="矩形 40"/>
          <p:cNvSpPr/>
          <p:nvPr/>
        </p:nvSpPr>
        <p:spPr>
          <a:xfrm>
            <a:off x="992188" y="1492250"/>
            <a:ext cx="2343150" cy="922338"/>
          </a:xfrm>
          <a:prstGeom prst="rect">
            <a:avLst/>
          </a:prstGeom>
          <a:noFill/>
          <a:ln w="9525">
            <a:noFill/>
          </a:ln>
        </p:spPr>
        <p:txBody>
          <a:bodyPr>
            <a:spAutoFit/>
          </a:bodyPr>
          <a:p>
            <a:pPr algn="ctr"/>
            <a:r>
              <a:rPr lang="zh-CN" altLang="en-US" b="1" dirty="0">
                <a:solidFill>
                  <a:schemeClr val="bg1"/>
                </a:solidFill>
                <a:latin typeface="微软雅黑" panose="020B0503020204020204" pitchFamily="34" charset="-122"/>
                <a:ea typeface="微软雅黑" panose="020B0503020204020204" pitchFamily="34" charset="-122"/>
              </a:rPr>
              <a:t>经济转型发展客观要求重视资源节约和环境保护</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1519" name="矩形 47"/>
          <p:cNvSpPr/>
          <p:nvPr/>
        </p:nvSpPr>
        <p:spPr>
          <a:xfrm>
            <a:off x="1011238" y="3432175"/>
            <a:ext cx="2324100" cy="922338"/>
          </a:xfrm>
          <a:prstGeom prst="rect">
            <a:avLst/>
          </a:prstGeom>
          <a:noFill/>
          <a:ln w="9525">
            <a:noFill/>
          </a:ln>
        </p:spPr>
        <p:txBody>
          <a:bodyPr>
            <a:spAutoFit/>
          </a:bodyPr>
          <a:p>
            <a:pPr algn="ctr"/>
            <a:r>
              <a:rPr lang="zh-CN" altLang="en-US" b="1" dirty="0">
                <a:solidFill>
                  <a:schemeClr val="bg1"/>
                </a:solidFill>
                <a:latin typeface="微软雅黑" panose="020B0503020204020204" pitchFamily="34" charset="-122"/>
                <a:ea typeface="微软雅黑" panose="020B0503020204020204" pitchFamily="34" charset="-122"/>
              </a:rPr>
              <a:t>发展再生有色金属已成为提升中国竞争力的关键</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1520" name="矩形 48"/>
          <p:cNvSpPr/>
          <p:nvPr/>
        </p:nvSpPr>
        <p:spPr>
          <a:xfrm>
            <a:off x="5818188" y="1463675"/>
            <a:ext cx="2276475" cy="646113"/>
          </a:xfrm>
          <a:prstGeom prst="rect">
            <a:avLst/>
          </a:prstGeom>
          <a:noFill/>
          <a:ln w="9525">
            <a:noFill/>
          </a:ln>
        </p:spPr>
        <p:txBody>
          <a:bodyPr>
            <a:spAutoFit/>
          </a:bodyPr>
          <a:p>
            <a:pPr algn="ctr"/>
            <a:r>
              <a:rPr lang="zh-CN" altLang="en-US" b="1" dirty="0">
                <a:solidFill>
                  <a:schemeClr val="bg1"/>
                </a:solidFill>
                <a:latin typeface="微软雅黑" panose="020B0503020204020204" pitchFamily="34" charset="-122"/>
                <a:ea typeface="微软雅黑" panose="020B0503020204020204" pitchFamily="34" charset="-122"/>
              </a:rPr>
              <a:t>金属资源循环综合利用行业政策背景利好</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1521" name="矩形 49"/>
          <p:cNvSpPr/>
          <p:nvPr/>
        </p:nvSpPr>
        <p:spPr>
          <a:xfrm>
            <a:off x="5815013" y="3590925"/>
            <a:ext cx="2347912" cy="644525"/>
          </a:xfrm>
          <a:prstGeom prst="rect">
            <a:avLst/>
          </a:prstGeom>
          <a:noFill/>
          <a:ln w="9525">
            <a:noFill/>
          </a:ln>
        </p:spPr>
        <p:txBody>
          <a:bodyPr>
            <a:spAutoFit/>
          </a:bodyPr>
          <a:p>
            <a:pPr algn="ctr"/>
            <a:r>
              <a:rPr lang="zh-CN" altLang="en-US" b="1" dirty="0">
                <a:solidFill>
                  <a:schemeClr val="bg1"/>
                </a:solidFill>
                <a:latin typeface="微软雅黑" panose="020B0503020204020204" pitchFamily="34" charset="-122"/>
                <a:ea typeface="微软雅黑" panose="020B0503020204020204" pitchFamily="34" charset="-122"/>
              </a:rPr>
              <a:t>再生有色金属行业发展迅速发展空间巨大</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9" name="椭圆 18"/>
          <p:cNvSpPr/>
          <p:nvPr/>
        </p:nvSpPr>
        <p:spPr>
          <a:xfrm>
            <a:off x="3754746" y="2109769"/>
            <a:ext cx="1634510" cy="1634510"/>
          </a:xfrm>
          <a:prstGeom prst="ellipse">
            <a:avLst/>
          </a:prstGeom>
          <a:gradFill flip="none" rotWithShape="1">
            <a:gsLst>
              <a:gs pos="0">
                <a:schemeClr val="bg1"/>
              </a:gs>
              <a:gs pos="100000">
                <a:schemeClr val="bg1">
                  <a:lumMod val="7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2032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050" b="0" i="0" u="none" strike="noStrike" kern="1200" cap="none" spc="0" normalizeH="0" baseline="0" noProof="1">
              <a:ln>
                <a:noFill/>
              </a:ln>
              <a:solidFill>
                <a:schemeClr val="lt1"/>
              </a:solidFill>
              <a:effectLst/>
              <a:uLnTx/>
              <a:uFillTx/>
              <a:latin typeface="+mn-lt"/>
              <a:ea typeface="+mn-ea"/>
              <a:cs typeface="+mn-cs"/>
            </a:endParaRPr>
          </a:p>
        </p:txBody>
      </p:sp>
      <p:cxnSp>
        <p:nvCxnSpPr>
          <p:cNvPr id="53" name="直接连接符 52"/>
          <p:cNvCxnSpPr>
            <a:endCxn id="0" idx="1"/>
          </p:cNvCxnSpPr>
          <p:nvPr/>
        </p:nvCxnSpPr>
        <p:spPr>
          <a:xfrm>
            <a:off x="3419475" y="1849438"/>
            <a:ext cx="574675" cy="500063"/>
          </a:xfrm>
          <a:prstGeom prst="line">
            <a:avLst/>
          </a:prstGeom>
          <a:noFill/>
          <a:ln w="12700">
            <a:solidFill>
              <a:srgbClr val="093B5C"/>
            </a:solidFill>
          </a:ln>
        </p:spPr>
        <p:style>
          <a:lnRef idx="2">
            <a:schemeClr val="accent1">
              <a:shade val="50000"/>
            </a:schemeClr>
          </a:lnRef>
          <a:fillRef idx="1">
            <a:schemeClr val="accent1"/>
          </a:fillRef>
          <a:effectRef idx="0">
            <a:schemeClr val="accent1"/>
          </a:effectRef>
          <a:fontRef idx="minor">
            <a:schemeClr val="lt1"/>
          </a:fontRef>
        </p:style>
      </p:cxnSp>
      <p:cxnSp>
        <p:nvCxnSpPr>
          <p:cNvPr id="54" name="直接连接符 53"/>
          <p:cNvCxnSpPr>
            <a:endCxn id="0" idx="1"/>
          </p:cNvCxnSpPr>
          <p:nvPr/>
        </p:nvCxnSpPr>
        <p:spPr>
          <a:xfrm flipH="1" flipV="1">
            <a:off x="5149850" y="3576638"/>
            <a:ext cx="646113" cy="576263"/>
          </a:xfrm>
          <a:prstGeom prst="line">
            <a:avLst/>
          </a:prstGeom>
          <a:noFill/>
          <a:ln w="12700">
            <a:solidFill>
              <a:srgbClr val="093B5C"/>
            </a:solidFill>
          </a:ln>
        </p:spPr>
        <p:style>
          <a:lnRef idx="2">
            <a:schemeClr val="accent1">
              <a:shade val="50000"/>
            </a:schemeClr>
          </a:lnRef>
          <a:fillRef idx="1">
            <a:schemeClr val="accent1"/>
          </a:fillRef>
          <a:effectRef idx="0">
            <a:schemeClr val="accent1"/>
          </a:effectRef>
          <a:fontRef idx="minor">
            <a:schemeClr val="lt1"/>
          </a:fontRef>
        </p:style>
      </p:cxnSp>
      <p:cxnSp>
        <p:nvCxnSpPr>
          <p:cNvPr id="57" name="直接连接符 56"/>
          <p:cNvCxnSpPr>
            <a:endCxn id="0" idx="3"/>
          </p:cNvCxnSpPr>
          <p:nvPr/>
        </p:nvCxnSpPr>
        <p:spPr>
          <a:xfrm flipV="1">
            <a:off x="3419475" y="3505200"/>
            <a:ext cx="574675" cy="504825"/>
          </a:xfrm>
          <a:prstGeom prst="line">
            <a:avLst/>
          </a:prstGeom>
          <a:noFill/>
          <a:ln w="12700">
            <a:solidFill>
              <a:srgbClr val="093B5C"/>
            </a:solidFill>
          </a:ln>
        </p:spPr>
        <p:style>
          <a:lnRef idx="2">
            <a:schemeClr val="accent1">
              <a:shade val="50000"/>
            </a:schemeClr>
          </a:lnRef>
          <a:fillRef idx="1">
            <a:schemeClr val="accent1"/>
          </a:fillRef>
          <a:effectRef idx="0">
            <a:schemeClr val="accent1"/>
          </a:effectRef>
          <a:fontRef idx="minor">
            <a:schemeClr val="lt1"/>
          </a:fontRef>
        </p:style>
      </p:cxnSp>
      <p:cxnSp>
        <p:nvCxnSpPr>
          <p:cNvPr id="58" name="直接连接符 57"/>
          <p:cNvCxnSpPr>
            <a:endCxn id="0" idx="3"/>
          </p:cNvCxnSpPr>
          <p:nvPr/>
        </p:nvCxnSpPr>
        <p:spPr>
          <a:xfrm flipH="1">
            <a:off x="5235575" y="1920875"/>
            <a:ext cx="560388" cy="493713"/>
          </a:xfrm>
          <a:prstGeom prst="line">
            <a:avLst/>
          </a:prstGeom>
          <a:noFill/>
          <a:ln w="12700">
            <a:solidFill>
              <a:srgbClr val="093B5C"/>
            </a:solidFill>
          </a:ln>
        </p:spPr>
        <p:style>
          <a:lnRef idx="2">
            <a:schemeClr val="accent1">
              <a:shade val="50000"/>
            </a:schemeClr>
          </a:lnRef>
          <a:fillRef idx="1">
            <a:schemeClr val="accent1"/>
          </a:fillRef>
          <a:effectRef idx="0">
            <a:schemeClr val="accent1"/>
          </a:effectRef>
          <a:fontRef idx="minor">
            <a:schemeClr val="lt1"/>
          </a:fontRef>
        </p:style>
      </p:cxnSp>
      <p:sp>
        <p:nvSpPr>
          <p:cNvPr id="21529" name="TextBox 6"/>
          <p:cNvSpPr txBox="1"/>
          <p:nvPr/>
        </p:nvSpPr>
        <p:spPr>
          <a:xfrm>
            <a:off x="3924300" y="2765425"/>
            <a:ext cx="1295400" cy="322263"/>
          </a:xfrm>
          <a:prstGeom prst="rect">
            <a:avLst/>
          </a:prstGeom>
          <a:noFill/>
          <a:ln w="9525">
            <a:noFill/>
          </a:ln>
        </p:spPr>
        <p:txBody>
          <a:bodyPr lIns="0" tIns="0" rIns="0" bIns="0" anchor="ctr">
            <a:spAutoFit/>
          </a:bodyPr>
          <a:p>
            <a:pPr algn="ctr"/>
            <a:r>
              <a:rPr lang="zh-CN" altLang="zh-CN" sz="2100" b="1" dirty="0">
                <a:solidFill>
                  <a:srgbClr val="01325B"/>
                </a:solidFill>
                <a:latin typeface="微软雅黑" panose="020B0503020204020204" pitchFamily="34" charset="-122"/>
                <a:ea typeface="微软雅黑" panose="020B0503020204020204" pitchFamily="34" charset="-122"/>
              </a:rPr>
              <a:t>项目背景</a:t>
            </a:r>
            <a:endParaRPr lang="zh-CN" altLang="zh-CN" sz="2100" b="1" dirty="0">
              <a:solidFill>
                <a:srgbClr val="01325B"/>
              </a:solidFill>
              <a:latin typeface="微软雅黑" panose="020B0503020204020204" pitchFamily="34" charset="-122"/>
              <a:ea typeface="微软雅黑" panose="020B0503020204020204" pitchFamily="34" charset="-122"/>
            </a:endParaRPr>
          </a:p>
        </p:txBody>
      </p:sp>
      <p:grpSp>
        <p:nvGrpSpPr>
          <p:cNvPr id="21530" name="组合 6"/>
          <p:cNvGrpSpPr/>
          <p:nvPr/>
        </p:nvGrpSpPr>
        <p:grpSpPr>
          <a:xfrm>
            <a:off x="336550" y="385763"/>
            <a:ext cx="3097213" cy="333375"/>
            <a:chOff x="2929753" y="1778111"/>
            <a:chExt cx="4130975" cy="479165"/>
          </a:xfrm>
        </p:grpSpPr>
        <p:cxnSp>
          <p:nvCxnSpPr>
            <p:cNvPr id="8" name="直接连接符 7"/>
            <p:cNvCxnSpPr>
              <a:endCxn id="0" idx="3"/>
            </p:cNvCxnSpPr>
            <p:nvPr/>
          </p:nvCxnSpPr>
          <p:spPr>
            <a:xfrm>
              <a:off x="3363813" y="2250430"/>
              <a:ext cx="3696915" cy="0"/>
            </a:xfrm>
            <a:prstGeom prst="line">
              <a:avLst/>
            </a:prstGeom>
            <a:ln>
              <a:solidFill>
                <a:srgbClr val="01325B"/>
              </a:solidFill>
            </a:ln>
          </p:spPr>
          <p:style>
            <a:lnRef idx="1">
              <a:schemeClr val="accent1"/>
            </a:lnRef>
            <a:fillRef idx="0">
              <a:schemeClr val="accent1"/>
            </a:fillRef>
            <a:effectRef idx="0">
              <a:schemeClr val="accent1"/>
            </a:effectRef>
            <a:fontRef idx="minor">
              <a:schemeClr val="tx1"/>
            </a:fontRef>
          </p:style>
        </p:cxnSp>
        <p:sp>
          <p:nvSpPr>
            <p:cNvPr id="9" name="平行四边形 8"/>
            <p:cNvSpPr/>
            <p:nvPr/>
          </p:nvSpPr>
          <p:spPr>
            <a:xfrm>
              <a:off x="2929753" y="1778111"/>
              <a:ext cx="590745" cy="479165"/>
            </a:xfrm>
            <a:prstGeom prst="parallelogram">
              <a:avLst/>
            </a:prstGeom>
            <a:solidFill>
              <a:srgbClr val="0132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1">
                <a:ln>
                  <a:noFill/>
                </a:ln>
                <a:solidFill>
                  <a:schemeClr val="bg1"/>
                </a:solidFill>
                <a:effectLst/>
                <a:uLnTx/>
                <a:uFillTx/>
                <a:latin typeface="+mn-lt"/>
                <a:ea typeface="+mn-ea"/>
                <a:cs typeface="+mn-cs"/>
              </a:endParaRPr>
            </a:p>
          </p:txBody>
        </p:sp>
      </p:grpSp>
      <p:sp>
        <p:nvSpPr>
          <p:cNvPr id="21531" name="矩形 9"/>
          <p:cNvSpPr/>
          <p:nvPr/>
        </p:nvSpPr>
        <p:spPr>
          <a:xfrm>
            <a:off x="1155700" y="384175"/>
            <a:ext cx="1098550" cy="368300"/>
          </a:xfrm>
          <a:prstGeom prst="rect">
            <a:avLst/>
          </a:prstGeom>
          <a:noFill/>
          <a:ln w="9525">
            <a:noFill/>
          </a:ln>
        </p:spPr>
        <p:txBody>
          <a:bodyPr wrap="none">
            <a:spAutoFit/>
          </a:bodyPr>
          <a:p>
            <a:r>
              <a:rPr lang="zh-CN" altLang="en-US" b="1" dirty="0">
                <a:solidFill>
                  <a:srgbClr val="01325B"/>
                </a:solidFill>
                <a:latin typeface="微软雅黑" panose="020B0503020204020204" pitchFamily="34" charset="-122"/>
                <a:ea typeface="微软雅黑" panose="020B0503020204020204" pitchFamily="34" charset="-122"/>
              </a:rPr>
              <a:t>项目背景</a:t>
            </a:r>
            <a:endParaRPr lang="zh-CN" altLang="en-US" b="1" dirty="0">
              <a:solidFill>
                <a:srgbClr val="01325B"/>
              </a:solidFill>
              <a:latin typeface="微软雅黑" panose="020B0503020204020204" pitchFamily="34" charset="-122"/>
              <a:ea typeface="微软雅黑" panose="020B0503020204020204" pitchFamily="34" charset="-122"/>
            </a:endParaRPr>
          </a:p>
        </p:txBody>
      </p:sp>
      <p:sp>
        <p:nvSpPr>
          <p:cNvPr id="21532" name="文本框 17"/>
          <p:cNvSpPr txBox="1"/>
          <p:nvPr/>
        </p:nvSpPr>
        <p:spPr>
          <a:xfrm>
            <a:off x="315913" y="357188"/>
            <a:ext cx="434975" cy="414337"/>
          </a:xfrm>
          <a:prstGeom prst="rect">
            <a:avLst/>
          </a:prstGeom>
          <a:noFill/>
          <a:ln w="9525">
            <a:noFill/>
          </a:ln>
        </p:spPr>
        <p:txBody>
          <a:bodyPr>
            <a:spAutoFit/>
          </a:bodyPr>
          <a:p>
            <a:pPr algn="ctr"/>
            <a:r>
              <a:rPr lang="en-US" altLang="zh-CN" sz="2100" dirty="0">
                <a:solidFill>
                  <a:schemeClr val="bg1"/>
                </a:solidFill>
                <a:latin typeface="微软雅黑" panose="020B0503020204020204" pitchFamily="34" charset="-122"/>
                <a:ea typeface="微软雅黑" panose="020B0503020204020204" pitchFamily="34" charset="-122"/>
              </a:rPr>
              <a:t>2</a:t>
            </a:r>
            <a:endParaRPr lang="en-US" altLang="zh-CN" sz="21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2" name="Freeform 5"/>
          <p:cNvSpPr/>
          <p:nvPr/>
        </p:nvSpPr>
        <p:spPr bwMode="auto">
          <a:xfrm>
            <a:off x="3206750" y="1482725"/>
            <a:ext cx="1316038" cy="1316038"/>
          </a:xfrm>
          <a:custGeom>
            <a:avLst/>
            <a:gdLst>
              <a:gd name="T0" fmla="*/ 2409 w 4819"/>
              <a:gd name="T1" fmla="*/ 0 h 4819"/>
              <a:gd name="T2" fmla="*/ 4819 w 4819"/>
              <a:gd name="T3" fmla="*/ 2409 h 4819"/>
              <a:gd name="T4" fmla="*/ 4715 w 4819"/>
              <a:gd name="T5" fmla="*/ 3110 h 4819"/>
              <a:gd name="T6" fmla="*/ 4459 w 4819"/>
              <a:gd name="T7" fmla="*/ 3373 h 4819"/>
              <a:gd name="T8" fmla="*/ 3373 w 4819"/>
              <a:gd name="T9" fmla="*/ 4459 h 4819"/>
              <a:gd name="T10" fmla="*/ 3110 w 4819"/>
              <a:gd name="T11" fmla="*/ 4715 h 4819"/>
              <a:gd name="T12" fmla="*/ 2409 w 4819"/>
              <a:gd name="T13" fmla="*/ 4819 h 4819"/>
              <a:gd name="T14" fmla="*/ 0 w 4819"/>
              <a:gd name="T15" fmla="*/ 2409 h 4819"/>
              <a:gd name="T16" fmla="*/ 2409 w 4819"/>
              <a:gd name="T17" fmla="*/ 0 h 4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19" h="4819">
                <a:moveTo>
                  <a:pt x="2409" y="0"/>
                </a:moveTo>
                <a:cubicBezTo>
                  <a:pt x="3740" y="0"/>
                  <a:pt x="4819" y="1079"/>
                  <a:pt x="4819" y="2409"/>
                </a:cubicBezTo>
                <a:cubicBezTo>
                  <a:pt x="4819" y="2653"/>
                  <a:pt x="4782" y="2888"/>
                  <a:pt x="4715" y="3110"/>
                </a:cubicBezTo>
                <a:cubicBezTo>
                  <a:pt x="4676" y="3238"/>
                  <a:pt x="4586" y="3331"/>
                  <a:pt x="4459" y="3373"/>
                </a:cubicBezTo>
                <a:cubicBezTo>
                  <a:pt x="3947" y="3543"/>
                  <a:pt x="3543" y="3947"/>
                  <a:pt x="3373" y="4459"/>
                </a:cubicBezTo>
                <a:cubicBezTo>
                  <a:pt x="3331" y="4586"/>
                  <a:pt x="3238" y="4676"/>
                  <a:pt x="3110" y="4715"/>
                </a:cubicBezTo>
                <a:cubicBezTo>
                  <a:pt x="2888" y="4782"/>
                  <a:pt x="2653" y="4819"/>
                  <a:pt x="2409" y="4819"/>
                </a:cubicBezTo>
                <a:cubicBezTo>
                  <a:pt x="1079" y="4819"/>
                  <a:pt x="0" y="3740"/>
                  <a:pt x="0" y="2409"/>
                </a:cubicBezTo>
                <a:cubicBezTo>
                  <a:pt x="0" y="1079"/>
                  <a:pt x="1079" y="0"/>
                  <a:pt x="2409" y="0"/>
                </a:cubicBezTo>
                <a:close/>
              </a:path>
            </a:pathLst>
          </a:custGeom>
          <a:solidFill>
            <a:srgbClr val="013B6D"/>
          </a:solidFill>
          <a:ln w="25400">
            <a:solidFill>
              <a:schemeClr val="accent1"/>
            </a:solid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050" b="0" i="0" u="none" strike="noStrike" kern="1200" cap="none" spc="0" normalizeH="0" baseline="0" noProof="1">
              <a:ln>
                <a:noFill/>
              </a:ln>
              <a:solidFill>
                <a:schemeClr val="lt1"/>
              </a:solidFill>
              <a:effectLst/>
              <a:uLnTx/>
              <a:uFillTx/>
              <a:latin typeface="+mn-lt"/>
              <a:ea typeface="+mn-ea"/>
              <a:cs typeface="+mn-cs"/>
            </a:endParaRPr>
          </a:p>
        </p:txBody>
      </p:sp>
      <p:sp>
        <p:nvSpPr>
          <p:cNvPr id="33" name="Freeform 6"/>
          <p:cNvSpPr/>
          <p:nvPr/>
        </p:nvSpPr>
        <p:spPr bwMode="auto">
          <a:xfrm>
            <a:off x="3206750" y="2897188"/>
            <a:ext cx="1316038" cy="1317625"/>
          </a:xfrm>
          <a:custGeom>
            <a:avLst/>
            <a:gdLst>
              <a:gd name="T0" fmla="*/ 2409 w 4819"/>
              <a:gd name="T1" fmla="*/ 0 h 4819"/>
              <a:gd name="T2" fmla="*/ 3110 w 4819"/>
              <a:gd name="T3" fmla="*/ 104 h 4819"/>
              <a:gd name="T4" fmla="*/ 3373 w 4819"/>
              <a:gd name="T5" fmla="*/ 360 h 4819"/>
              <a:gd name="T6" fmla="*/ 4459 w 4819"/>
              <a:gd name="T7" fmla="*/ 1446 h 4819"/>
              <a:gd name="T8" fmla="*/ 4715 w 4819"/>
              <a:gd name="T9" fmla="*/ 1709 h 4819"/>
              <a:gd name="T10" fmla="*/ 4819 w 4819"/>
              <a:gd name="T11" fmla="*/ 2410 h 4819"/>
              <a:gd name="T12" fmla="*/ 2409 w 4819"/>
              <a:gd name="T13" fmla="*/ 4819 h 4819"/>
              <a:gd name="T14" fmla="*/ 0 w 4819"/>
              <a:gd name="T15" fmla="*/ 2410 h 4819"/>
              <a:gd name="T16" fmla="*/ 2409 w 4819"/>
              <a:gd name="T17" fmla="*/ 0 h 4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19" h="4819">
                <a:moveTo>
                  <a:pt x="2409" y="0"/>
                </a:moveTo>
                <a:cubicBezTo>
                  <a:pt x="2653" y="0"/>
                  <a:pt x="2888" y="37"/>
                  <a:pt x="3110" y="104"/>
                </a:cubicBezTo>
                <a:cubicBezTo>
                  <a:pt x="3238" y="143"/>
                  <a:pt x="3331" y="233"/>
                  <a:pt x="3373" y="360"/>
                </a:cubicBezTo>
                <a:cubicBezTo>
                  <a:pt x="3543" y="872"/>
                  <a:pt x="3947" y="1276"/>
                  <a:pt x="4459" y="1446"/>
                </a:cubicBezTo>
                <a:cubicBezTo>
                  <a:pt x="4586" y="1488"/>
                  <a:pt x="4676" y="1581"/>
                  <a:pt x="4715" y="1709"/>
                </a:cubicBezTo>
                <a:cubicBezTo>
                  <a:pt x="4782" y="1931"/>
                  <a:pt x="4819" y="2166"/>
                  <a:pt x="4819" y="2410"/>
                </a:cubicBezTo>
                <a:cubicBezTo>
                  <a:pt x="4819" y="3740"/>
                  <a:pt x="3740" y="4819"/>
                  <a:pt x="2409" y="4819"/>
                </a:cubicBezTo>
                <a:cubicBezTo>
                  <a:pt x="1079" y="4819"/>
                  <a:pt x="0" y="3740"/>
                  <a:pt x="0" y="2410"/>
                </a:cubicBezTo>
                <a:cubicBezTo>
                  <a:pt x="0" y="1079"/>
                  <a:pt x="1079" y="0"/>
                  <a:pt x="2409" y="0"/>
                </a:cubicBezTo>
                <a:close/>
              </a:path>
            </a:pathLst>
          </a:custGeom>
          <a:solidFill>
            <a:srgbClr val="013B6D"/>
          </a:solidFill>
          <a:ln w="25400">
            <a:solidFill>
              <a:schemeClr val="accent1"/>
            </a:solid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050" b="0" i="0" u="none" strike="noStrike" kern="1200" cap="none" spc="0" normalizeH="0" baseline="0" noProof="1">
              <a:ln>
                <a:noFill/>
              </a:ln>
              <a:solidFill>
                <a:schemeClr val="lt1"/>
              </a:solidFill>
              <a:effectLst/>
              <a:uLnTx/>
              <a:uFillTx/>
              <a:latin typeface="+mn-lt"/>
              <a:ea typeface="+mn-ea"/>
              <a:cs typeface="+mn-cs"/>
            </a:endParaRPr>
          </a:p>
        </p:txBody>
      </p:sp>
      <p:sp>
        <p:nvSpPr>
          <p:cNvPr id="34" name="Freeform 7"/>
          <p:cNvSpPr/>
          <p:nvPr/>
        </p:nvSpPr>
        <p:spPr bwMode="auto">
          <a:xfrm>
            <a:off x="4621213" y="1482725"/>
            <a:ext cx="1316038" cy="1316038"/>
          </a:xfrm>
          <a:custGeom>
            <a:avLst/>
            <a:gdLst>
              <a:gd name="T0" fmla="*/ 2410 w 4819"/>
              <a:gd name="T1" fmla="*/ 0 h 4819"/>
              <a:gd name="T2" fmla="*/ 4819 w 4819"/>
              <a:gd name="T3" fmla="*/ 2409 h 4819"/>
              <a:gd name="T4" fmla="*/ 2410 w 4819"/>
              <a:gd name="T5" fmla="*/ 4819 h 4819"/>
              <a:gd name="T6" fmla="*/ 1709 w 4819"/>
              <a:gd name="T7" fmla="*/ 4715 h 4819"/>
              <a:gd name="T8" fmla="*/ 1446 w 4819"/>
              <a:gd name="T9" fmla="*/ 4459 h 4819"/>
              <a:gd name="T10" fmla="*/ 360 w 4819"/>
              <a:gd name="T11" fmla="*/ 3373 h 4819"/>
              <a:gd name="T12" fmla="*/ 104 w 4819"/>
              <a:gd name="T13" fmla="*/ 3110 h 4819"/>
              <a:gd name="T14" fmla="*/ 0 w 4819"/>
              <a:gd name="T15" fmla="*/ 2409 h 4819"/>
              <a:gd name="T16" fmla="*/ 2410 w 4819"/>
              <a:gd name="T17" fmla="*/ 0 h 4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19" h="4819">
                <a:moveTo>
                  <a:pt x="2410" y="0"/>
                </a:moveTo>
                <a:cubicBezTo>
                  <a:pt x="3740" y="0"/>
                  <a:pt x="4819" y="1079"/>
                  <a:pt x="4819" y="2409"/>
                </a:cubicBezTo>
                <a:cubicBezTo>
                  <a:pt x="4819" y="3740"/>
                  <a:pt x="3740" y="4819"/>
                  <a:pt x="2410" y="4819"/>
                </a:cubicBezTo>
                <a:cubicBezTo>
                  <a:pt x="2166" y="4819"/>
                  <a:pt x="1931" y="4782"/>
                  <a:pt x="1709" y="4715"/>
                </a:cubicBezTo>
                <a:cubicBezTo>
                  <a:pt x="1581" y="4676"/>
                  <a:pt x="1488" y="4586"/>
                  <a:pt x="1446" y="4459"/>
                </a:cubicBezTo>
                <a:cubicBezTo>
                  <a:pt x="1276" y="3947"/>
                  <a:pt x="872" y="3543"/>
                  <a:pt x="360" y="3373"/>
                </a:cubicBezTo>
                <a:cubicBezTo>
                  <a:pt x="233" y="3331"/>
                  <a:pt x="143" y="3238"/>
                  <a:pt x="104" y="3110"/>
                </a:cubicBezTo>
                <a:cubicBezTo>
                  <a:pt x="37" y="2888"/>
                  <a:pt x="0" y="2653"/>
                  <a:pt x="0" y="2409"/>
                </a:cubicBezTo>
                <a:cubicBezTo>
                  <a:pt x="0" y="1079"/>
                  <a:pt x="1079" y="0"/>
                  <a:pt x="2410" y="0"/>
                </a:cubicBezTo>
                <a:close/>
              </a:path>
            </a:pathLst>
          </a:custGeom>
          <a:solidFill>
            <a:srgbClr val="013B6D"/>
          </a:solidFill>
          <a:ln w="25400">
            <a:solidFill>
              <a:schemeClr val="accent1"/>
            </a:solid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050" b="0" i="0" u="none" strike="noStrike" kern="1200" cap="none" spc="0" normalizeH="0" baseline="0" noProof="1">
              <a:ln>
                <a:noFill/>
              </a:ln>
              <a:solidFill>
                <a:schemeClr val="lt1"/>
              </a:solidFill>
              <a:effectLst/>
              <a:uLnTx/>
              <a:uFillTx/>
              <a:latin typeface="+mn-lt"/>
              <a:ea typeface="+mn-ea"/>
              <a:cs typeface="+mn-cs"/>
            </a:endParaRPr>
          </a:p>
        </p:txBody>
      </p:sp>
      <p:sp>
        <p:nvSpPr>
          <p:cNvPr id="35" name="Freeform 8"/>
          <p:cNvSpPr/>
          <p:nvPr/>
        </p:nvSpPr>
        <p:spPr bwMode="auto">
          <a:xfrm>
            <a:off x="4621213" y="2897188"/>
            <a:ext cx="1316038" cy="1317625"/>
          </a:xfrm>
          <a:custGeom>
            <a:avLst/>
            <a:gdLst>
              <a:gd name="T0" fmla="*/ 2410 w 4819"/>
              <a:gd name="T1" fmla="*/ 0 h 4819"/>
              <a:gd name="T2" fmla="*/ 4819 w 4819"/>
              <a:gd name="T3" fmla="*/ 2410 h 4819"/>
              <a:gd name="T4" fmla="*/ 2410 w 4819"/>
              <a:gd name="T5" fmla="*/ 4819 h 4819"/>
              <a:gd name="T6" fmla="*/ 0 w 4819"/>
              <a:gd name="T7" fmla="*/ 2410 h 4819"/>
              <a:gd name="T8" fmla="*/ 104 w 4819"/>
              <a:gd name="T9" fmla="*/ 1709 h 4819"/>
              <a:gd name="T10" fmla="*/ 360 w 4819"/>
              <a:gd name="T11" fmla="*/ 1446 h 4819"/>
              <a:gd name="T12" fmla="*/ 1446 w 4819"/>
              <a:gd name="T13" fmla="*/ 360 h 4819"/>
              <a:gd name="T14" fmla="*/ 1709 w 4819"/>
              <a:gd name="T15" fmla="*/ 104 h 4819"/>
              <a:gd name="T16" fmla="*/ 2410 w 4819"/>
              <a:gd name="T17" fmla="*/ 0 h 4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19" h="4819">
                <a:moveTo>
                  <a:pt x="2410" y="0"/>
                </a:moveTo>
                <a:cubicBezTo>
                  <a:pt x="3740" y="0"/>
                  <a:pt x="4819" y="1079"/>
                  <a:pt x="4819" y="2410"/>
                </a:cubicBezTo>
                <a:cubicBezTo>
                  <a:pt x="4819" y="3740"/>
                  <a:pt x="3740" y="4819"/>
                  <a:pt x="2410" y="4819"/>
                </a:cubicBezTo>
                <a:cubicBezTo>
                  <a:pt x="1079" y="4819"/>
                  <a:pt x="0" y="3740"/>
                  <a:pt x="0" y="2410"/>
                </a:cubicBezTo>
                <a:cubicBezTo>
                  <a:pt x="0" y="2166"/>
                  <a:pt x="37" y="1931"/>
                  <a:pt x="104" y="1709"/>
                </a:cubicBezTo>
                <a:cubicBezTo>
                  <a:pt x="143" y="1581"/>
                  <a:pt x="233" y="1488"/>
                  <a:pt x="360" y="1446"/>
                </a:cubicBezTo>
                <a:cubicBezTo>
                  <a:pt x="872" y="1276"/>
                  <a:pt x="1276" y="872"/>
                  <a:pt x="1446" y="360"/>
                </a:cubicBezTo>
                <a:cubicBezTo>
                  <a:pt x="1488" y="233"/>
                  <a:pt x="1581" y="143"/>
                  <a:pt x="1709" y="104"/>
                </a:cubicBezTo>
                <a:cubicBezTo>
                  <a:pt x="1931" y="37"/>
                  <a:pt x="2166" y="0"/>
                  <a:pt x="2410" y="0"/>
                </a:cubicBezTo>
                <a:close/>
              </a:path>
            </a:pathLst>
          </a:custGeom>
          <a:solidFill>
            <a:srgbClr val="013B6D"/>
          </a:solidFill>
          <a:ln w="25400">
            <a:solidFill>
              <a:schemeClr val="accent1"/>
            </a:solid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050" b="0" i="0" u="none" strike="noStrike" kern="1200" cap="none" spc="0" normalizeH="0" baseline="0" noProof="1">
              <a:ln>
                <a:noFill/>
              </a:ln>
              <a:solidFill>
                <a:schemeClr val="lt1"/>
              </a:solidFill>
              <a:effectLst/>
              <a:uLnTx/>
              <a:uFillTx/>
              <a:latin typeface="+mn-lt"/>
              <a:ea typeface="+mn-ea"/>
              <a:cs typeface="+mn-cs"/>
            </a:endParaRPr>
          </a:p>
        </p:txBody>
      </p:sp>
      <p:sp>
        <p:nvSpPr>
          <p:cNvPr id="36" name="Freeform 34"/>
          <p:cNvSpPr>
            <a:spLocks noChangeAspect="1" noEditPoints="1"/>
          </p:cNvSpPr>
          <p:nvPr/>
        </p:nvSpPr>
        <p:spPr bwMode="auto">
          <a:xfrm>
            <a:off x="3684588" y="3286125"/>
            <a:ext cx="396875" cy="539750"/>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885" b="0" i="0" u="none" strike="noStrike" kern="1200" cap="none" spc="0" normalizeH="0" baseline="0" noProof="1">
              <a:ln>
                <a:noFill/>
              </a:ln>
              <a:solidFill>
                <a:schemeClr val="accent1"/>
              </a:solidFill>
              <a:effectLst/>
              <a:uLnTx/>
              <a:uFillTx/>
              <a:latin typeface="Calibri" panose="020F0502020204030204" pitchFamily="34" charset="0"/>
              <a:ea typeface="宋体" panose="02010600030101010101" pitchFamily="2" charset="-122"/>
              <a:cs typeface="+mn-cs"/>
            </a:endParaRPr>
          </a:p>
        </p:txBody>
      </p:sp>
      <p:sp>
        <p:nvSpPr>
          <p:cNvPr id="37" name="Freeform 35"/>
          <p:cNvSpPr>
            <a:spLocks noChangeAspect="1" noEditPoints="1"/>
          </p:cNvSpPr>
          <p:nvPr/>
        </p:nvSpPr>
        <p:spPr bwMode="auto">
          <a:xfrm>
            <a:off x="5121275" y="3368675"/>
            <a:ext cx="315913" cy="431800"/>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bg1"/>
          </a:solidFill>
          <a:ln>
            <a:noFill/>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885" b="0" i="0" u="none" strike="noStrike" kern="1200" cap="none" spc="0" normalizeH="0" baseline="0" noProof="1">
              <a:ln>
                <a:noFill/>
              </a:ln>
              <a:solidFill>
                <a:schemeClr val="accent1"/>
              </a:solidFill>
              <a:effectLst/>
              <a:uLnTx/>
              <a:uFillTx/>
              <a:latin typeface="Calibri" panose="020F0502020204030204" pitchFamily="34" charset="0"/>
              <a:ea typeface="宋体" panose="02010600030101010101" pitchFamily="2" charset="-122"/>
              <a:cs typeface="+mn-cs"/>
            </a:endParaRPr>
          </a:p>
        </p:txBody>
      </p:sp>
      <p:sp>
        <p:nvSpPr>
          <p:cNvPr id="38" name="Freeform 36"/>
          <p:cNvSpPr>
            <a:spLocks noChangeAspect="1" noEditPoints="1"/>
          </p:cNvSpPr>
          <p:nvPr/>
        </p:nvSpPr>
        <p:spPr bwMode="auto">
          <a:xfrm>
            <a:off x="3663950" y="1925638"/>
            <a:ext cx="439738" cy="431800"/>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a:noFill/>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885" b="0" i="0" u="none" strike="noStrike" kern="1200" cap="none" spc="0" normalizeH="0" baseline="0" noProof="1">
              <a:ln>
                <a:noFill/>
              </a:ln>
              <a:solidFill>
                <a:schemeClr val="accent1"/>
              </a:solidFill>
              <a:effectLst/>
              <a:uLnTx/>
              <a:uFillTx/>
              <a:latin typeface="Calibri" panose="020F0502020204030204" pitchFamily="34" charset="0"/>
              <a:ea typeface="宋体" panose="02010600030101010101" pitchFamily="2" charset="-122"/>
              <a:cs typeface="+mn-cs"/>
            </a:endParaRPr>
          </a:p>
        </p:txBody>
      </p:sp>
      <p:sp>
        <p:nvSpPr>
          <p:cNvPr id="39" name="Freeform 37"/>
          <p:cNvSpPr>
            <a:spLocks noChangeAspect="1" noEditPoints="1"/>
          </p:cNvSpPr>
          <p:nvPr/>
        </p:nvSpPr>
        <p:spPr bwMode="auto">
          <a:xfrm>
            <a:off x="5094288" y="1957388"/>
            <a:ext cx="369888" cy="366713"/>
          </a:xfrm>
          <a:custGeom>
            <a:avLst/>
            <a:gdLst>
              <a:gd name="T0" fmla="*/ 594912 w 732"/>
              <a:gd name="T1" fmla="*/ 562343 h 724"/>
              <a:gd name="T2" fmla="*/ 526510 w 732"/>
              <a:gd name="T3" fmla="*/ 562343 h 724"/>
              <a:gd name="T4" fmla="*/ 431109 w 732"/>
              <a:gd name="T5" fmla="*/ 379401 h 724"/>
              <a:gd name="T6" fmla="*/ 421208 w 732"/>
              <a:gd name="T7" fmla="*/ 415449 h 724"/>
              <a:gd name="T8" fmla="*/ 369007 w 732"/>
              <a:gd name="T9" fmla="*/ 455101 h 724"/>
              <a:gd name="T10" fmla="*/ 540011 w 732"/>
              <a:gd name="T11" fmla="*/ 644351 h 724"/>
              <a:gd name="T12" fmla="*/ 649813 w 732"/>
              <a:gd name="T13" fmla="*/ 570454 h 724"/>
              <a:gd name="T14" fmla="*/ 568811 w 732"/>
              <a:gd name="T15" fmla="*/ 486643 h 724"/>
              <a:gd name="T16" fmla="*/ 449109 w 732"/>
              <a:gd name="T17" fmla="*/ 388413 h 724"/>
              <a:gd name="T18" fmla="*/ 237605 w 732"/>
              <a:gd name="T19" fmla="*/ 231606 h 724"/>
              <a:gd name="T20" fmla="*/ 273605 w 732"/>
              <a:gd name="T21" fmla="*/ 221693 h 724"/>
              <a:gd name="T22" fmla="*/ 283506 w 732"/>
              <a:gd name="T23" fmla="*/ 186546 h 724"/>
              <a:gd name="T24" fmla="*/ 292506 w 732"/>
              <a:gd name="T25" fmla="*/ 153202 h 724"/>
              <a:gd name="T26" fmla="*/ 126903 w 732"/>
              <a:gd name="T27" fmla="*/ 14419 h 724"/>
              <a:gd name="T28" fmla="*/ 104402 w 732"/>
              <a:gd name="T29" fmla="*/ 184744 h 724"/>
              <a:gd name="T30" fmla="*/ 900 w 732"/>
              <a:gd name="T31" fmla="*/ 141487 h 724"/>
              <a:gd name="T32" fmla="*/ 196204 w 732"/>
              <a:gd name="T33" fmla="*/ 281171 h 724"/>
              <a:gd name="T34" fmla="*/ 221404 w 732"/>
              <a:gd name="T35" fmla="*/ 248729 h 724"/>
              <a:gd name="T36" fmla="*/ 634513 w 732"/>
              <a:gd name="T37" fmla="*/ 63985 h 724"/>
              <a:gd name="T38" fmla="*/ 546311 w 732"/>
              <a:gd name="T39" fmla="*/ 0 h 724"/>
              <a:gd name="T40" fmla="*/ 309606 w 732"/>
              <a:gd name="T41" fmla="*/ 211780 h 724"/>
              <a:gd name="T42" fmla="*/ 275405 w 732"/>
              <a:gd name="T43" fmla="*/ 260444 h 724"/>
              <a:gd name="T44" fmla="*/ 246605 w 732"/>
              <a:gd name="T45" fmla="*/ 274863 h 724"/>
              <a:gd name="T46" fmla="*/ 250205 w 732"/>
              <a:gd name="T47" fmla="*/ 364982 h 724"/>
              <a:gd name="T48" fmla="*/ 58501 w 732"/>
              <a:gd name="T49" fmla="*/ 530801 h 724"/>
              <a:gd name="T50" fmla="*/ 37801 w 732"/>
              <a:gd name="T51" fmla="*/ 652462 h 724"/>
              <a:gd name="T52" fmla="*/ 136803 w 732"/>
              <a:gd name="T53" fmla="*/ 553331 h 724"/>
              <a:gd name="T54" fmla="*/ 291606 w 732"/>
              <a:gd name="T55" fmla="*/ 406437 h 724"/>
              <a:gd name="T56" fmla="*/ 378907 w 732"/>
              <a:gd name="T57" fmla="*/ 406437 h 724"/>
              <a:gd name="T58" fmla="*/ 404108 w 732"/>
              <a:gd name="T59" fmla="*/ 352366 h 724"/>
              <a:gd name="T60" fmla="*/ 441009 w 732"/>
              <a:gd name="T61" fmla="*/ 344255 h 724"/>
              <a:gd name="T62" fmla="*/ 634513 w 732"/>
              <a:gd name="T63" fmla="*/ 63985 h 7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chemeClr val="bg1"/>
          </a:solidFill>
          <a:ln>
            <a:noFill/>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885" b="0" i="0" u="none" strike="noStrike" kern="1200" cap="none" spc="0" normalizeH="0" baseline="0" noProof="1">
              <a:ln>
                <a:noFill/>
              </a:ln>
              <a:solidFill>
                <a:schemeClr val="accent1"/>
              </a:solidFill>
              <a:effectLst/>
              <a:uLnTx/>
              <a:uFillTx/>
              <a:latin typeface="Calibri" panose="020F0502020204030204" pitchFamily="34" charset="0"/>
              <a:ea typeface="宋体" panose="02010600030101010101" pitchFamily="2" charset="-122"/>
              <a:cs typeface="+mn-cs"/>
            </a:endParaRPr>
          </a:p>
        </p:txBody>
      </p:sp>
      <p:sp>
        <p:nvSpPr>
          <p:cNvPr id="40" name="矩形 39"/>
          <p:cNvSpPr/>
          <p:nvPr/>
        </p:nvSpPr>
        <p:spPr>
          <a:xfrm>
            <a:off x="766763" y="1903413"/>
            <a:ext cx="2290763" cy="736600"/>
          </a:xfrm>
          <a:prstGeom prst="rect">
            <a:avLst/>
          </a:prstGeom>
        </p:spPr>
        <p:txBody>
          <a:bodyPr>
            <a:spAutoFit/>
          </a:bodyPr>
          <a:lstStyle/>
          <a:p>
            <a:pPr marL="0" marR="0" lvl="0" indent="0" algn="just" defTabSz="914400" rtl="0" eaLnBrk="1" fontAlgn="auto" latinLnBrk="0" hangingPunct="1">
              <a:lnSpc>
                <a:spcPct val="100000"/>
              </a:lnSpc>
              <a:spcBef>
                <a:spcPct val="0"/>
              </a:spcBef>
              <a:spcAft>
                <a:spcPct val="0"/>
              </a:spcAft>
              <a:buClrTx/>
              <a:buSzTx/>
              <a:buFontTx/>
              <a:buNone/>
              <a:defRPr/>
            </a:pPr>
            <a:r>
              <a:rPr kumimoji="0" lang="zh-CN" altLang="en-US" sz="1050" b="0" i="0" u="none" strike="noStrike" kern="1200" cap="none" spc="0" normalizeH="0" baseline="0" noProof="1">
                <a:ln>
                  <a:noFill/>
                </a:ln>
                <a:solidFill>
                  <a:schemeClr val="tx2"/>
                </a:solidFill>
                <a:effectLst/>
                <a:uLnTx/>
                <a:uFillTx/>
                <a:latin typeface="微软雅黑" panose="020B0503020204020204" pitchFamily="34" charset="-122"/>
                <a:ea typeface="微软雅黑" panose="020B0503020204020204" pitchFamily="34" charset="-122"/>
                <a:cs typeface="+mn-cs"/>
              </a:rPr>
              <a:t>再生有色金属产业是缓解资源约束的有效途径，有利于解决国内自然矿产资源不足与有色金属需求增长之间的突出矛盾。</a:t>
            </a:r>
            <a:endParaRPr kumimoji="0" lang="zh-CN" altLang="en-US" sz="1050" b="0" i="0" u="none" strike="noStrike" kern="1200" cap="none" spc="0" normalizeH="0" baseline="0" noProof="1">
              <a:ln>
                <a:noFill/>
              </a:ln>
              <a:solidFill>
                <a:schemeClr val="tx2"/>
              </a:solidFill>
              <a:effectLst/>
              <a:uLnTx/>
              <a:uFillTx/>
              <a:latin typeface="微软雅黑" panose="020B0503020204020204" pitchFamily="34" charset="-122"/>
              <a:ea typeface="微软雅黑" panose="020B0503020204020204" pitchFamily="34" charset="-122"/>
              <a:cs typeface="+mn-cs"/>
            </a:endParaRPr>
          </a:p>
        </p:txBody>
      </p:sp>
      <p:sp>
        <p:nvSpPr>
          <p:cNvPr id="42" name="矩形 41"/>
          <p:cNvSpPr/>
          <p:nvPr/>
        </p:nvSpPr>
        <p:spPr>
          <a:xfrm>
            <a:off x="766763" y="3433763"/>
            <a:ext cx="2290763" cy="1060450"/>
          </a:xfrm>
          <a:prstGeom prst="rect">
            <a:avLst/>
          </a:prstGeom>
        </p:spPr>
        <p:txBody>
          <a:bodyPr>
            <a:spAutoFit/>
          </a:bodyPr>
          <a:lstStyle/>
          <a:p>
            <a:pPr marL="0" marR="0" lvl="0" indent="0" algn="just" defTabSz="914400" rtl="0" eaLnBrk="1" fontAlgn="auto" latinLnBrk="0" hangingPunct="1">
              <a:lnSpc>
                <a:spcPct val="100000"/>
              </a:lnSpc>
              <a:spcBef>
                <a:spcPct val="0"/>
              </a:spcBef>
              <a:spcAft>
                <a:spcPct val="0"/>
              </a:spcAft>
              <a:buClrTx/>
              <a:buSzTx/>
              <a:buFontTx/>
              <a:buNone/>
              <a:defRPr/>
            </a:pPr>
            <a:r>
              <a:rPr kumimoji="0" lang="zh-CN" altLang="en-US" sz="1050" b="0" i="0" u="none" strike="noStrike" kern="1200" cap="none" spc="0" normalizeH="0" baseline="0" noProof="1">
                <a:ln>
                  <a:noFill/>
                </a:ln>
                <a:solidFill>
                  <a:schemeClr val="tx2"/>
                </a:solidFill>
                <a:effectLst/>
                <a:uLnTx/>
                <a:uFillTx/>
                <a:latin typeface="微软雅黑" panose="020B0503020204020204" pitchFamily="34" charset="-122"/>
                <a:ea typeface="微软雅黑" panose="020B0503020204020204" pitchFamily="34" charset="-122"/>
                <a:cs typeface="+mn-cs"/>
              </a:rPr>
              <a:t>2020年，湖南省有色金属矿产资源综合利用率达到70%以上，共伴生有色金属综合利用率达到60%以上，再生资源循环利用率达到40%左右，实现有色金属行业绿色低碳转型，完善循环经济体系。</a:t>
            </a:r>
            <a:endParaRPr kumimoji="0" lang="zh-CN" altLang="en-US" sz="1050" b="0" i="0" u="none" strike="noStrike" kern="1200" cap="none" spc="0" normalizeH="0" baseline="0" noProof="1">
              <a:ln>
                <a:noFill/>
              </a:ln>
              <a:solidFill>
                <a:schemeClr val="tx2"/>
              </a:solidFill>
              <a:effectLst/>
              <a:uLnTx/>
              <a:uFillTx/>
              <a:latin typeface="微软雅黑" panose="020B0503020204020204" pitchFamily="34" charset="-122"/>
              <a:ea typeface="微软雅黑" panose="020B0503020204020204" pitchFamily="34" charset="-122"/>
              <a:cs typeface="+mn-cs"/>
            </a:endParaRPr>
          </a:p>
        </p:txBody>
      </p:sp>
      <p:sp>
        <p:nvSpPr>
          <p:cNvPr id="44" name="矩形 43"/>
          <p:cNvSpPr/>
          <p:nvPr/>
        </p:nvSpPr>
        <p:spPr>
          <a:xfrm>
            <a:off x="6175375" y="1903413"/>
            <a:ext cx="2290763" cy="898525"/>
          </a:xfrm>
          <a:prstGeom prst="rect">
            <a:avLst/>
          </a:prstGeom>
        </p:spPr>
        <p:txBody>
          <a:bodyPr>
            <a:spAutoFit/>
          </a:bodyPr>
          <a:lstStyle/>
          <a:p>
            <a:pPr marL="0" marR="0" lvl="0" indent="0" algn="just" defTabSz="914400" rtl="0" eaLnBrk="1" fontAlgn="auto" latinLnBrk="0" hangingPunct="1">
              <a:lnSpc>
                <a:spcPct val="100000"/>
              </a:lnSpc>
              <a:spcBef>
                <a:spcPct val="0"/>
              </a:spcBef>
              <a:spcAft>
                <a:spcPct val="0"/>
              </a:spcAft>
              <a:buClrTx/>
              <a:buSzTx/>
              <a:buFontTx/>
              <a:buNone/>
              <a:defRPr/>
            </a:pPr>
            <a:r>
              <a:rPr kumimoji="0" lang="zh-CN" altLang="en-US" sz="1050" b="0" i="0" u="none" strike="noStrike" kern="1200" cap="none" spc="0" normalizeH="0" baseline="0" noProof="1">
                <a:ln>
                  <a:noFill/>
                </a:ln>
                <a:solidFill>
                  <a:schemeClr val="tx2"/>
                </a:solidFill>
                <a:effectLst/>
                <a:uLnTx/>
                <a:uFillTx/>
                <a:latin typeface="微软雅黑" panose="020B0503020204020204" pitchFamily="34" charset="-122"/>
                <a:ea typeface="微软雅黑" panose="020B0503020204020204" pitchFamily="34" charset="-122"/>
                <a:cs typeface="+mn-cs"/>
              </a:rPr>
              <a:t>2016年，湖南省再生资源产业总产值1032亿元，同比增长12%，资源回收量为2819.8万吨，同比增长18%，从业人员超过26万人，再生资源产业发展已初具规模</a:t>
            </a:r>
            <a:endParaRPr kumimoji="0" lang="zh-CN" altLang="en-US" sz="1050" b="0" i="0" u="none" strike="noStrike" kern="1200" cap="none" spc="0" normalizeH="0" baseline="0" noProof="1">
              <a:ln>
                <a:noFill/>
              </a:ln>
              <a:solidFill>
                <a:schemeClr val="tx2"/>
              </a:solidFill>
              <a:effectLst/>
              <a:uLnTx/>
              <a:uFillTx/>
              <a:latin typeface="微软雅黑" panose="020B0503020204020204" pitchFamily="34" charset="-122"/>
              <a:ea typeface="微软雅黑" panose="020B0503020204020204" pitchFamily="34" charset="-122"/>
              <a:cs typeface="+mn-cs"/>
            </a:endParaRPr>
          </a:p>
        </p:txBody>
      </p:sp>
      <p:sp>
        <p:nvSpPr>
          <p:cNvPr id="46" name="矩形 45"/>
          <p:cNvSpPr/>
          <p:nvPr/>
        </p:nvSpPr>
        <p:spPr>
          <a:xfrm>
            <a:off x="6175375" y="3433763"/>
            <a:ext cx="2290763" cy="900113"/>
          </a:xfrm>
          <a:prstGeom prst="rect">
            <a:avLst/>
          </a:prstGeom>
        </p:spPr>
        <p:txBody>
          <a:bodyPr>
            <a:spAutoFit/>
          </a:bodyPr>
          <a:lstStyle/>
          <a:p>
            <a:pPr marL="0" marR="0" lvl="0" indent="0" algn="just" defTabSz="914400" rtl="0" eaLnBrk="1" fontAlgn="auto" latinLnBrk="0" hangingPunct="1">
              <a:lnSpc>
                <a:spcPct val="100000"/>
              </a:lnSpc>
              <a:spcBef>
                <a:spcPct val="0"/>
              </a:spcBef>
              <a:spcAft>
                <a:spcPct val="0"/>
              </a:spcAft>
              <a:buClrTx/>
              <a:buSzTx/>
              <a:buFontTx/>
              <a:buNone/>
              <a:defRPr/>
            </a:pPr>
            <a:r>
              <a:rPr kumimoji="0" lang="zh-CN" altLang="en-US" sz="1050" b="0" i="0" u="none" strike="noStrike" kern="1200" cap="none" spc="0" normalizeH="0" baseline="0" noProof="1">
                <a:ln>
                  <a:noFill/>
                </a:ln>
                <a:solidFill>
                  <a:schemeClr val="tx2"/>
                </a:solidFill>
                <a:effectLst/>
                <a:uLnTx/>
                <a:uFillTx/>
                <a:latin typeface="微软雅黑" panose="020B0503020204020204" pitchFamily="34" charset="-122"/>
                <a:ea typeface="微软雅黑" panose="020B0503020204020204" pitchFamily="34" charset="-122"/>
                <a:cs typeface="+mn-cs"/>
              </a:rPr>
              <a:t>项目达产后，预计年消耗二次稀贵金属危险固废20000吨，形成年产电铅</a:t>
            </a:r>
            <a:r>
              <a:rPr kumimoji="0" lang="en-US" altLang="zh-CN" sz="1050" b="0" i="0" u="none" strike="noStrike" kern="1200" cap="none" spc="0" normalizeH="0" baseline="0" noProof="1">
                <a:ln>
                  <a:noFill/>
                </a:ln>
                <a:solidFill>
                  <a:schemeClr val="tx2"/>
                </a:solidFill>
                <a:effectLst/>
                <a:uLnTx/>
                <a:uFillTx/>
                <a:latin typeface="微软雅黑" panose="020B0503020204020204" pitchFamily="34" charset="-122"/>
                <a:ea typeface="微软雅黑" panose="020B0503020204020204" pitchFamily="34" charset="-122"/>
                <a:cs typeface="+mn-cs"/>
              </a:rPr>
              <a:t>20</a:t>
            </a:r>
            <a:r>
              <a:rPr kumimoji="0" lang="zh-CN" altLang="en-US" sz="1050" b="0" i="0" u="none" strike="noStrike" kern="1200" cap="none" spc="0" normalizeH="0" baseline="0" noProof="1">
                <a:ln>
                  <a:noFill/>
                </a:ln>
                <a:solidFill>
                  <a:schemeClr val="tx2"/>
                </a:solidFill>
                <a:effectLst/>
                <a:uLnTx/>
                <a:uFillTx/>
                <a:latin typeface="微软雅黑" panose="020B0503020204020204" pitchFamily="34" charset="-122"/>
                <a:ea typeface="微软雅黑" panose="020B0503020204020204" pitchFamily="34" charset="-122"/>
                <a:cs typeface="+mn-cs"/>
              </a:rPr>
              <a:t>000t/a、99.992%精铋锭</a:t>
            </a:r>
            <a:r>
              <a:rPr kumimoji="0" lang="en-US" altLang="zh-CN" sz="1050" b="0" i="0" u="none" strike="noStrike" kern="1200" cap="none" spc="0" normalizeH="0" baseline="0" noProof="1">
                <a:ln>
                  <a:noFill/>
                </a:ln>
                <a:solidFill>
                  <a:schemeClr val="tx2"/>
                </a:solidFill>
                <a:effectLst/>
                <a:uLnTx/>
                <a:uFillTx/>
                <a:latin typeface="微软雅黑" panose="020B0503020204020204" pitchFamily="34" charset="-122"/>
                <a:ea typeface="微软雅黑" panose="020B0503020204020204" pitchFamily="34" charset="-122"/>
                <a:cs typeface="+mn-cs"/>
              </a:rPr>
              <a:t>2000</a:t>
            </a:r>
            <a:r>
              <a:rPr kumimoji="0" lang="zh-CN" altLang="en-US" sz="1050" b="0" i="0" u="none" strike="noStrike" kern="1200" cap="none" spc="0" normalizeH="0" baseline="0" noProof="1">
                <a:ln>
                  <a:noFill/>
                </a:ln>
                <a:solidFill>
                  <a:schemeClr val="tx2"/>
                </a:solidFill>
                <a:effectLst/>
                <a:uLnTx/>
                <a:uFillTx/>
                <a:latin typeface="微软雅黑" panose="020B0503020204020204" pitchFamily="34" charset="-122"/>
                <a:ea typeface="微软雅黑" panose="020B0503020204020204" pitchFamily="34" charset="-122"/>
                <a:cs typeface="+mn-cs"/>
              </a:rPr>
              <a:t>t/a、99.99%银锭</a:t>
            </a:r>
            <a:r>
              <a:rPr kumimoji="0" lang="en-US" altLang="zh-CN" sz="1050" b="0" i="0" u="none" strike="noStrike" kern="1200" cap="none" spc="0" normalizeH="0" baseline="0" noProof="1">
                <a:ln>
                  <a:noFill/>
                </a:ln>
                <a:solidFill>
                  <a:schemeClr val="tx2"/>
                </a:solidFill>
                <a:effectLst/>
                <a:uLnTx/>
                <a:uFillTx/>
                <a:latin typeface="微软雅黑" panose="020B0503020204020204" pitchFamily="34" charset="-122"/>
                <a:ea typeface="微软雅黑" panose="020B0503020204020204" pitchFamily="34" charset="-122"/>
                <a:cs typeface="+mn-cs"/>
              </a:rPr>
              <a:t>640</a:t>
            </a:r>
            <a:r>
              <a:rPr kumimoji="0" lang="zh-CN" altLang="en-US" sz="1050" b="0" i="0" u="none" strike="noStrike" kern="1200" cap="none" spc="0" normalizeH="0" baseline="0" noProof="1">
                <a:ln>
                  <a:noFill/>
                </a:ln>
                <a:solidFill>
                  <a:schemeClr val="tx2"/>
                </a:solidFill>
                <a:effectLst/>
                <a:uLnTx/>
                <a:uFillTx/>
                <a:latin typeface="微软雅黑" panose="020B0503020204020204" pitchFamily="34" charset="-122"/>
                <a:ea typeface="微软雅黑" panose="020B0503020204020204" pitchFamily="34" charset="-122"/>
                <a:cs typeface="+mn-cs"/>
              </a:rPr>
              <a:t>t/a等综合生产供应能力。</a:t>
            </a:r>
            <a:endParaRPr kumimoji="0" lang="zh-CN" altLang="en-US" sz="1050" b="0" i="0" u="none" strike="noStrike" kern="1200" cap="none" spc="0" normalizeH="0" baseline="0" noProof="1">
              <a:ln>
                <a:noFill/>
              </a:ln>
              <a:solidFill>
                <a:schemeClr val="tx2"/>
              </a:solidFill>
              <a:effectLst/>
              <a:uLnTx/>
              <a:uFillTx/>
              <a:latin typeface="微软雅黑" panose="020B0503020204020204" pitchFamily="34" charset="-122"/>
              <a:ea typeface="微软雅黑" panose="020B0503020204020204" pitchFamily="34" charset="-122"/>
              <a:cs typeface="+mn-cs"/>
            </a:endParaRPr>
          </a:p>
        </p:txBody>
      </p:sp>
      <p:sp>
        <p:nvSpPr>
          <p:cNvPr id="22542" name="矩形 40"/>
          <p:cNvSpPr/>
          <p:nvPr/>
        </p:nvSpPr>
        <p:spPr>
          <a:xfrm>
            <a:off x="766763" y="1363663"/>
            <a:ext cx="2290762" cy="584200"/>
          </a:xfrm>
          <a:prstGeom prst="rect">
            <a:avLst/>
          </a:prstGeom>
          <a:noFill/>
          <a:ln w="9525">
            <a:noFill/>
          </a:ln>
        </p:spPr>
        <p:txBody>
          <a:bodyPr>
            <a:spAutoFit/>
          </a:bodyPr>
          <a:p>
            <a:r>
              <a:rPr lang="zh-CN" altLang="en-US" sz="1600" b="1" dirty="0">
                <a:solidFill>
                  <a:schemeClr val="accent1"/>
                </a:solidFill>
                <a:latin typeface="微软雅黑" panose="020B0503020204020204" pitchFamily="34" charset="-122"/>
                <a:ea typeface="微软雅黑" panose="020B0503020204020204" pitchFamily="34" charset="-122"/>
              </a:rPr>
              <a:t>项目实施是缓解我国资源短缺的需要</a:t>
            </a:r>
            <a:endParaRPr lang="zh-CN" altLang="en-US" sz="1600" b="1" dirty="0">
              <a:solidFill>
                <a:schemeClr val="accent1"/>
              </a:solidFill>
              <a:latin typeface="微软雅黑" panose="020B0503020204020204" pitchFamily="34" charset="-122"/>
              <a:ea typeface="微软雅黑" panose="020B0503020204020204" pitchFamily="34" charset="-122"/>
            </a:endParaRPr>
          </a:p>
        </p:txBody>
      </p:sp>
      <p:sp>
        <p:nvSpPr>
          <p:cNvPr id="22543" name="矩形 42"/>
          <p:cNvSpPr/>
          <p:nvPr/>
        </p:nvSpPr>
        <p:spPr>
          <a:xfrm>
            <a:off x="766763" y="2894013"/>
            <a:ext cx="2290762" cy="584200"/>
          </a:xfrm>
          <a:prstGeom prst="rect">
            <a:avLst/>
          </a:prstGeom>
          <a:noFill/>
          <a:ln w="9525">
            <a:noFill/>
          </a:ln>
        </p:spPr>
        <p:txBody>
          <a:bodyPr>
            <a:spAutoFit/>
          </a:bodyPr>
          <a:p>
            <a:r>
              <a:rPr lang="zh-CN" altLang="en-US" sz="1600" b="1" dirty="0">
                <a:solidFill>
                  <a:schemeClr val="accent1"/>
                </a:solidFill>
                <a:latin typeface="微软雅黑" panose="020B0503020204020204" pitchFamily="34" charset="-122"/>
                <a:ea typeface="微软雅黑" panose="020B0503020204020204" pitchFamily="34" charset="-122"/>
              </a:rPr>
              <a:t>项目实施是促进绿色可持续发展的需要</a:t>
            </a:r>
            <a:endParaRPr lang="zh-CN" altLang="en-US" sz="1600" b="1" dirty="0">
              <a:solidFill>
                <a:schemeClr val="accent1"/>
              </a:solidFill>
              <a:latin typeface="微软雅黑" panose="020B0503020204020204" pitchFamily="34" charset="-122"/>
              <a:ea typeface="微软雅黑" panose="020B0503020204020204" pitchFamily="34" charset="-122"/>
            </a:endParaRPr>
          </a:p>
        </p:txBody>
      </p:sp>
      <p:sp>
        <p:nvSpPr>
          <p:cNvPr id="22544" name="矩形 44"/>
          <p:cNvSpPr/>
          <p:nvPr/>
        </p:nvSpPr>
        <p:spPr>
          <a:xfrm>
            <a:off x="6175375" y="1363663"/>
            <a:ext cx="2290763" cy="584200"/>
          </a:xfrm>
          <a:prstGeom prst="rect">
            <a:avLst/>
          </a:prstGeom>
          <a:noFill/>
          <a:ln w="9525">
            <a:noFill/>
          </a:ln>
        </p:spPr>
        <p:txBody>
          <a:bodyPr>
            <a:spAutoFit/>
          </a:bodyPr>
          <a:p>
            <a:r>
              <a:rPr lang="zh-CN" altLang="en-US" sz="1600" b="1" dirty="0">
                <a:solidFill>
                  <a:schemeClr val="accent1"/>
                </a:solidFill>
                <a:latin typeface="微软雅黑" panose="020B0503020204020204" pitchFamily="34" charset="-122"/>
                <a:ea typeface="微软雅黑" panose="020B0503020204020204" pitchFamily="34" charset="-122"/>
              </a:rPr>
              <a:t>项目实施是带动再生资源产业集聚发展的需要</a:t>
            </a:r>
            <a:endParaRPr lang="zh-CN" altLang="en-US" sz="1600" b="1" dirty="0">
              <a:solidFill>
                <a:schemeClr val="accent1"/>
              </a:solidFill>
              <a:latin typeface="微软雅黑" panose="020B0503020204020204" pitchFamily="34" charset="-122"/>
              <a:ea typeface="微软雅黑" panose="020B0503020204020204" pitchFamily="34" charset="-122"/>
            </a:endParaRPr>
          </a:p>
        </p:txBody>
      </p:sp>
      <p:sp>
        <p:nvSpPr>
          <p:cNvPr id="22545" name="矩形 46"/>
          <p:cNvSpPr/>
          <p:nvPr/>
        </p:nvSpPr>
        <p:spPr>
          <a:xfrm>
            <a:off x="6175375" y="2894013"/>
            <a:ext cx="2290763" cy="582612"/>
          </a:xfrm>
          <a:prstGeom prst="rect">
            <a:avLst/>
          </a:prstGeom>
          <a:noFill/>
          <a:ln w="9525">
            <a:noFill/>
          </a:ln>
        </p:spPr>
        <p:txBody>
          <a:bodyPr>
            <a:spAutoFit/>
          </a:bodyPr>
          <a:p>
            <a:r>
              <a:rPr lang="zh-CN" altLang="en-US" sz="1600" b="1" dirty="0">
                <a:solidFill>
                  <a:schemeClr val="accent1"/>
                </a:solidFill>
                <a:latin typeface="微软雅黑" panose="020B0503020204020204" pitchFamily="34" charset="-122"/>
                <a:ea typeface="微软雅黑" panose="020B0503020204020204" pitchFamily="34" charset="-122"/>
              </a:rPr>
              <a:t>项目实施是适应市场发展的需要</a:t>
            </a:r>
            <a:endParaRPr lang="zh-CN" altLang="en-US" sz="1600" b="1" dirty="0">
              <a:solidFill>
                <a:schemeClr val="accent1"/>
              </a:solidFill>
              <a:latin typeface="微软雅黑" panose="020B0503020204020204" pitchFamily="34" charset="-122"/>
              <a:ea typeface="微软雅黑" panose="020B0503020204020204" pitchFamily="34" charset="-122"/>
            </a:endParaRPr>
          </a:p>
        </p:txBody>
      </p:sp>
      <p:grpSp>
        <p:nvGrpSpPr>
          <p:cNvPr id="22546" name="组合 6"/>
          <p:cNvGrpSpPr/>
          <p:nvPr/>
        </p:nvGrpSpPr>
        <p:grpSpPr>
          <a:xfrm>
            <a:off x="336550" y="385763"/>
            <a:ext cx="3097213" cy="333375"/>
            <a:chOff x="2929753" y="1778111"/>
            <a:chExt cx="4130975" cy="479165"/>
          </a:xfrm>
        </p:grpSpPr>
        <p:cxnSp>
          <p:nvCxnSpPr>
            <p:cNvPr id="8" name="直接连接符 7"/>
            <p:cNvCxnSpPr/>
            <p:nvPr/>
          </p:nvCxnSpPr>
          <p:spPr>
            <a:xfrm>
              <a:off x="3363813" y="2250430"/>
              <a:ext cx="3696915" cy="0"/>
            </a:xfrm>
            <a:prstGeom prst="line">
              <a:avLst/>
            </a:prstGeom>
            <a:ln>
              <a:solidFill>
                <a:srgbClr val="01325B"/>
              </a:solidFill>
            </a:ln>
          </p:spPr>
          <p:style>
            <a:lnRef idx="1">
              <a:schemeClr val="accent1"/>
            </a:lnRef>
            <a:fillRef idx="0">
              <a:schemeClr val="accent1"/>
            </a:fillRef>
            <a:effectRef idx="0">
              <a:schemeClr val="accent1"/>
            </a:effectRef>
            <a:fontRef idx="minor">
              <a:schemeClr val="tx1"/>
            </a:fontRef>
          </p:style>
        </p:cxnSp>
        <p:sp>
          <p:nvSpPr>
            <p:cNvPr id="9" name="平行四边形 8"/>
            <p:cNvSpPr/>
            <p:nvPr/>
          </p:nvSpPr>
          <p:spPr>
            <a:xfrm>
              <a:off x="2929753" y="1778111"/>
              <a:ext cx="590745" cy="479165"/>
            </a:xfrm>
            <a:prstGeom prst="parallelogram">
              <a:avLst/>
            </a:prstGeom>
            <a:solidFill>
              <a:srgbClr val="0132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1">
                <a:ln>
                  <a:noFill/>
                </a:ln>
                <a:solidFill>
                  <a:schemeClr val="bg1"/>
                </a:solidFill>
                <a:effectLst/>
                <a:uLnTx/>
                <a:uFillTx/>
                <a:latin typeface="+mn-lt"/>
                <a:ea typeface="+mn-ea"/>
                <a:cs typeface="+mn-cs"/>
              </a:endParaRPr>
            </a:p>
          </p:txBody>
        </p:sp>
      </p:grpSp>
      <p:sp>
        <p:nvSpPr>
          <p:cNvPr id="22547" name="矩形 9"/>
          <p:cNvSpPr/>
          <p:nvPr/>
        </p:nvSpPr>
        <p:spPr>
          <a:xfrm>
            <a:off x="1155700" y="384175"/>
            <a:ext cx="1098550" cy="368300"/>
          </a:xfrm>
          <a:prstGeom prst="rect">
            <a:avLst/>
          </a:prstGeom>
          <a:noFill/>
          <a:ln w="9525">
            <a:noFill/>
          </a:ln>
        </p:spPr>
        <p:txBody>
          <a:bodyPr wrap="none">
            <a:spAutoFit/>
          </a:bodyPr>
          <a:p>
            <a:r>
              <a:rPr lang="zh-CN" altLang="en-US" b="1" dirty="0">
                <a:solidFill>
                  <a:srgbClr val="01325B"/>
                </a:solidFill>
                <a:latin typeface="微软雅黑" panose="020B0503020204020204" pitchFamily="34" charset="-122"/>
                <a:ea typeface="微软雅黑" panose="020B0503020204020204" pitchFamily="34" charset="-122"/>
              </a:rPr>
              <a:t>项目意义</a:t>
            </a:r>
            <a:endParaRPr lang="zh-CN" altLang="en-US" b="1" dirty="0">
              <a:solidFill>
                <a:srgbClr val="01325B"/>
              </a:solidFill>
              <a:latin typeface="微软雅黑" panose="020B0503020204020204" pitchFamily="34" charset="-122"/>
              <a:ea typeface="微软雅黑" panose="020B0503020204020204" pitchFamily="34" charset="-122"/>
            </a:endParaRPr>
          </a:p>
        </p:txBody>
      </p:sp>
      <p:sp>
        <p:nvSpPr>
          <p:cNvPr id="22548" name="文本框 17"/>
          <p:cNvSpPr txBox="1"/>
          <p:nvPr/>
        </p:nvSpPr>
        <p:spPr>
          <a:xfrm>
            <a:off x="315913" y="357188"/>
            <a:ext cx="434975" cy="414337"/>
          </a:xfrm>
          <a:prstGeom prst="rect">
            <a:avLst/>
          </a:prstGeom>
          <a:noFill/>
          <a:ln w="9525">
            <a:noFill/>
          </a:ln>
        </p:spPr>
        <p:txBody>
          <a:bodyPr>
            <a:spAutoFit/>
          </a:bodyPr>
          <a:p>
            <a:pPr algn="ctr"/>
            <a:r>
              <a:rPr lang="en-US" altLang="zh-CN" sz="2100" dirty="0">
                <a:solidFill>
                  <a:schemeClr val="bg1"/>
                </a:solidFill>
                <a:latin typeface="微软雅黑" panose="020B0503020204020204" pitchFamily="34" charset="-122"/>
                <a:ea typeface="微软雅黑" panose="020B0503020204020204" pitchFamily="34" charset="-122"/>
              </a:rPr>
              <a:t>3</a:t>
            </a:r>
            <a:endParaRPr lang="en-US" altLang="zh-CN" sz="21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Rectangle 33"/>
          <p:cNvSpPr/>
          <p:nvPr/>
        </p:nvSpPr>
        <p:spPr>
          <a:xfrm>
            <a:off x="-12700" y="0"/>
            <a:ext cx="2424113" cy="5715000"/>
          </a:xfrm>
          <a:prstGeom prst="rect">
            <a:avLst/>
          </a:prstGeom>
          <a:solidFill>
            <a:srgbClr val="013B6D"/>
          </a:solidFill>
          <a:ln w="9525">
            <a:noFill/>
          </a:ln>
        </p:spPr>
        <p:txBody>
          <a:bodyPr anchor="ctr"/>
          <a:p>
            <a:pPr algn="ctr"/>
            <a:endParaRPr lang="en-US" altLang="zh-CN" dirty="0">
              <a:solidFill>
                <a:schemeClr val="bg1"/>
              </a:solidFill>
              <a:latin typeface="宋体" panose="02010600030101010101" pitchFamily="2" charset="-122"/>
            </a:endParaRPr>
          </a:p>
        </p:txBody>
      </p:sp>
      <p:grpSp>
        <p:nvGrpSpPr>
          <p:cNvPr id="5123" name="组合 29"/>
          <p:cNvGrpSpPr/>
          <p:nvPr/>
        </p:nvGrpSpPr>
        <p:grpSpPr>
          <a:xfrm>
            <a:off x="300038" y="2511425"/>
            <a:ext cx="1798637" cy="1066800"/>
            <a:chOff x="300181" y="2087602"/>
            <a:chExt cx="1798699" cy="1066641"/>
          </a:xfrm>
        </p:grpSpPr>
        <p:sp>
          <p:nvSpPr>
            <p:cNvPr id="5150" name="矩形 2"/>
            <p:cNvSpPr/>
            <p:nvPr/>
          </p:nvSpPr>
          <p:spPr>
            <a:xfrm>
              <a:off x="635914" y="2087602"/>
              <a:ext cx="1127233" cy="584775"/>
            </a:xfrm>
            <a:prstGeom prst="rect">
              <a:avLst/>
            </a:prstGeom>
            <a:noFill/>
            <a:ln w="9525">
              <a:noFill/>
            </a:ln>
          </p:spPr>
          <p:txBody>
            <a:bodyPr wrap="none">
              <a:spAutoFit/>
            </a:bodyPr>
            <a:p>
              <a:pPr algn="ctr" defTabSz="685800"/>
              <a:r>
                <a:rPr lang="zh-CN" altLang="en-US" sz="3200" b="1" dirty="0">
                  <a:solidFill>
                    <a:srgbClr val="FFFFFF"/>
                  </a:solidFill>
                  <a:latin typeface="微软雅黑" panose="020B0503020204020204" pitchFamily="34" charset="-122"/>
                  <a:ea typeface="微软雅黑" panose="020B0503020204020204" pitchFamily="34" charset="-122"/>
                </a:rPr>
                <a:t>目 录</a:t>
              </a:r>
              <a:endParaRPr lang="zh-CN" altLang="en-US" sz="3200" b="1" dirty="0">
                <a:solidFill>
                  <a:srgbClr val="FFFFFF"/>
                </a:solidFill>
                <a:latin typeface="微软雅黑" panose="020B0503020204020204" pitchFamily="34" charset="-122"/>
                <a:ea typeface="微软雅黑" panose="020B0503020204020204" pitchFamily="34" charset="-122"/>
              </a:endParaRPr>
            </a:p>
          </p:txBody>
        </p:sp>
        <p:sp>
          <p:nvSpPr>
            <p:cNvPr id="5151" name="TextBox 3"/>
            <p:cNvSpPr txBox="1"/>
            <p:nvPr/>
          </p:nvSpPr>
          <p:spPr>
            <a:xfrm>
              <a:off x="300181" y="2569468"/>
              <a:ext cx="1798699" cy="584775"/>
            </a:xfrm>
            <a:prstGeom prst="rect">
              <a:avLst/>
            </a:prstGeom>
            <a:noFill/>
            <a:ln w="9525">
              <a:noFill/>
            </a:ln>
          </p:spPr>
          <p:txBody>
            <a:bodyPr wrap="none">
              <a:spAutoFit/>
            </a:bodyPr>
            <a:p>
              <a:pPr algn="ctr" defTabSz="685800"/>
              <a:r>
                <a:rPr lang="en-US" altLang="zh-CN" sz="3200" dirty="0">
                  <a:solidFill>
                    <a:srgbClr val="FFFFFF"/>
                  </a:solidFill>
                  <a:latin typeface="微软雅黑" panose="020B0503020204020204" pitchFamily="34" charset="-122"/>
                  <a:ea typeface="微软雅黑" panose="020B0503020204020204" pitchFamily="34" charset="-122"/>
                </a:rPr>
                <a:t>Contens</a:t>
              </a:r>
              <a:endParaRPr lang="zh-CN" altLang="en-US" sz="3200" dirty="0">
                <a:solidFill>
                  <a:srgbClr val="FFFFFF"/>
                </a:solidFill>
                <a:latin typeface="微软雅黑" panose="020B0503020204020204" pitchFamily="34" charset="-122"/>
                <a:ea typeface="微软雅黑" panose="020B0503020204020204" pitchFamily="34" charset="-122"/>
              </a:endParaRPr>
            </a:p>
          </p:txBody>
        </p:sp>
      </p:grpSp>
      <p:sp>
        <p:nvSpPr>
          <p:cNvPr id="6" name="椭圆 5"/>
          <p:cNvSpPr/>
          <p:nvPr/>
        </p:nvSpPr>
        <p:spPr>
          <a:xfrm>
            <a:off x="3635375" y="265113"/>
            <a:ext cx="566738" cy="566738"/>
          </a:xfrm>
          <a:prstGeom prst="ellipse">
            <a:avLst/>
          </a:prstGeom>
          <a:solidFill>
            <a:srgbClr val="013B6D"/>
          </a:solidFill>
          <a:ln w="19050">
            <a:solidFill>
              <a:srgbClr val="505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3000" b="0" i="0" u="none" strike="noStrike" kern="1200" cap="none" spc="0" normalizeH="0" baseline="0" noProof="1">
              <a:ln>
                <a:noFill/>
              </a:ln>
              <a:solidFill>
                <a:prstClr val="white"/>
              </a:solidFill>
              <a:effectLst/>
              <a:uLnTx/>
              <a:uFillTx/>
              <a:latin typeface="+mn-lt"/>
              <a:ea typeface="+mn-ea"/>
              <a:cs typeface="+mn-cs"/>
            </a:endParaRPr>
          </a:p>
        </p:txBody>
      </p:sp>
      <p:sp>
        <p:nvSpPr>
          <p:cNvPr id="5125" name="矩形 7"/>
          <p:cNvSpPr/>
          <p:nvPr/>
        </p:nvSpPr>
        <p:spPr>
          <a:xfrm>
            <a:off x="4500563" y="409575"/>
            <a:ext cx="800100" cy="461963"/>
          </a:xfrm>
          <a:prstGeom prst="rect">
            <a:avLst/>
          </a:prstGeom>
          <a:noFill/>
          <a:ln w="9525">
            <a:noFill/>
          </a:ln>
        </p:spPr>
        <p:txBody>
          <a:bodyPr wrap="none">
            <a:spAutoFit/>
          </a:bodyPr>
          <a:p>
            <a:r>
              <a:rPr lang="zh-CN" altLang="en-US" sz="2400" b="1" dirty="0">
                <a:latin typeface="微软雅黑" panose="020B0503020204020204" pitchFamily="34" charset="-122"/>
                <a:ea typeface="微软雅黑" panose="020B0503020204020204" pitchFamily="34" charset="-122"/>
              </a:rPr>
              <a:t>释义</a:t>
            </a:r>
            <a:endParaRPr lang="zh-CN" altLang="en-US" sz="2400" b="1" dirty="0">
              <a:latin typeface="微软雅黑" panose="020B0503020204020204" pitchFamily="34" charset="-122"/>
              <a:ea typeface="微软雅黑" panose="020B0503020204020204" pitchFamily="34" charset="-122"/>
            </a:endParaRPr>
          </a:p>
        </p:txBody>
      </p:sp>
      <p:sp>
        <p:nvSpPr>
          <p:cNvPr id="5126" name="矩形 9"/>
          <p:cNvSpPr/>
          <p:nvPr/>
        </p:nvSpPr>
        <p:spPr>
          <a:xfrm>
            <a:off x="4427538" y="1778000"/>
            <a:ext cx="2032000" cy="460375"/>
          </a:xfrm>
          <a:prstGeom prst="rect">
            <a:avLst/>
          </a:prstGeom>
          <a:noFill/>
          <a:ln w="9525">
            <a:noFill/>
          </a:ln>
        </p:spPr>
        <p:txBody>
          <a:bodyPr wrap="none">
            <a:spAutoFit/>
          </a:bodyPr>
          <a:p>
            <a:r>
              <a:rPr lang="zh-CN" altLang="en-US" sz="2400" b="1" dirty="0">
                <a:latin typeface="微软雅黑" panose="020B0503020204020204" pitchFamily="34" charset="-122"/>
                <a:ea typeface="微软雅黑" panose="020B0503020204020204" pitchFamily="34" charset="-122"/>
              </a:rPr>
              <a:t>公司经营情况</a:t>
            </a:r>
            <a:endParaRPr lang="zh-CN" altLang="en-US" sz="2400" b="1" dirty="0">
              <a:latin typeface="微软雅黑" panose="020B0503020204020204" pitchFamily="34" charset="-122"/>
              <a:ea typeface="微软雅黑" panose="020B0503020204020204" pitchFamily="34" charset="-122"/>
            </a:endParaRPr>
          </a:p>
        </p:txBody>
      </p:sp>
      <p:sp>
        <p:nvSpPr>
          <p:cNvPr id="5127" name="矩形 10"/>
          <p:cNvSpPr/>
          <p:nvPr/>
        </p:nvSpPr>
        <p:spPr>
          <a:xfrm>
            <a:off x="4427538" y="2497138"/>
            <a:ext cx="2954337" cy="461962"/>
          </a:xfrm>
          <a:prstGeom prst="rect">
            <a:avLst/>
          </a:prstGeom>
          <a:noFill/>
          <a:ln w="9525">
            <a:noFill/>
          </a:ln>
        </p:spPr>
        <p:txBody>
          <a:bodyPr wrap="none">
            <a:spAutoFit/>
          </a:bodyPr>
          <a:p>
            <a:r>
              <a:rPr lang="zh-CN" altLang="en-US" sz="2400" b="1" dirty="0">
                <a:latin typeface="微软雅黑" panose="020B0503020204020204" pitchFamily="34" charset="-122"/>
                <a:ea typeface="微软雅黑" panose="020B0503020204020204" pitchFamily="34" charset="-122"/>
              </a:rPr>
              <a:t>项目建设及背景意义</a:t>
            </a:r>
            <a:endParaRPr lang="zh-CN" altLang="en-US" sz="2400" b="1" dirty="0">
              <a:latin typeface="微软雅黑" panose="020B0503020204020204" pitchFamily="34" charset="-122"/>
              <a:ea typeface="微软雅黑" panose="020B0503020204020204" pitchFamily="34" charset="-122"/>
            </a:endParaRPr>
          </a:p>
        </p:txBody>
      </p:sp>
      <p:sp>
        <p:nvSpPr>
          <p:cNvPr id="5128" name="矩形 11"/>
          <p:cNvSpPr/>
          <p:nvPr/>
        </p:nvSpPr>
        <p:spPr>
          <a:xfrm>
            <a:off x="4500563" y="3217863"/>
            <a:ext cx="2338387" cy="461962"/>
          </a:xfrm>
          <a:prstGeom prst="rect">
            <a:avLst/>
          </a:prstGeom>
          <a:noFill/>
          <a:ln w="9525">
            <a:noFill/>
          </a:ln>
        </p:spPr>
        <p:txBody>
          <a:bodyPr wrap="none">
            <a:spAutoFit/>
          </a:bodyPr>
          <a:p>
            <a:r>
              <a:rPr lang="zh-CN" altLang="en-US" sz="2400" b="1" dirty="0">
                <a:latin typeface="微软雅黑" panose="020B0503020204020204" pitchFamily="34" charset="-122"/>
                <a:ea typeface="微软雅黑" panose="020B0503020204020204" pitchFamily="34" charset="-122"/>
              </a:rPr>
              <a:t>现有基础及优势</a:t>
            </a:r>
            <a:endParaRPr lang="zh-CN" altLang="en-US" sz="2400" b="1" dirty="0">
              <a:latin typeface="微软雅黑" panose="020B0503020204020204" pitchFamily="34" charset="-122"/>
              <a:ea typeface="微软雅黑" panose="020B0503020204020204" pitchFamily="34" charset="-122"/>
            </a:endParaRPr>
          </a:p>
        </p:txBody>
      </p:sp>
      <p:sp>
        <p:nvSpPr>
          <p:cNvPr id="14" name="椭圆 13"/>
          <p:cNvSpPr/>
          <p:nvPr/>
        </p:nvSpPr>
        <p:spPr>
          <a:xfrm>
            <a:off x="3708400" y="1057275"/>
            <a:ext cx="566738" cy="566738"/>
          </a:xfrm>
          <a:prstGeom prst="ellipse">
            <a:avLst/>
          </a:prstGeom>
          <a:solidFill>
            <a:srgbClr val="013B6D"/>
          </a:solidFill>
          <a:ln w="19050">
            <a:solidFill>
              <a:srgbClr val="505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3000" b="0" i="0" u="none" strike="noStrike" kern="1200" cap="none" spc="0" normalizeH="0" baseline="0" noProof="1">
              <a:ln>
                <a:noFill/>
              </a:ln>
              <a:solidFill>
                <a:prstClr val="white"/>
              </a:solidFill>
              <a:effectLst/>
              <a:uLnTx/>
              <a:uFillTx/>
              <a:latin typeface="+mn-lt"/>
              <a:ea typeface="+mn-ea"/>
              <a:cs typeface="+mn-cs"/>
            </a:endParaRPr>
          </a:p>
        </p:txBody>
      </p:sp>
      <p:sp>
        <p:nvSpPr>
          <p:cNvPr id="17" name="椭圆 16"/>
          <p:cNvSpPr/>
          <p:nvPr/>
        </p:nvSpPr>
        <p:spPr>
          <a:xfrm>
            <a:off x="3708400" y="1704975"/>
            <a:ext cx="566738" cy="566738"/>
          </a:xfrm>
          <a:prstGeom prst="ellipse">
            <a:avLst/>
          </a:prstGeom>
          <a:solidFill>
            <a:srgbClr val="013B6D"/>
          </a:solidFill>
          <a:ln w="19050">
            <a:solidFill>
              <a:srgbClr val="505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3000" b="0" i="0" u="none" strike="noStrike" kern="1200" cap="none" spc="0" normalizeH="0" baseline="0" noProof="1">
              <a:ln>
                <a:noFill/>
              </a:ln>
              <a:solidFill>
                <a:prstClr val="white"/>
              </a:solidFill>
              <a:effectLst/>
              <a:uLnTx/>
              <a:uFillTx/>
              <a:latin typeface="+mn-lt"/>
              <a:ea typeface="+mn-ea"/>
              <a:cs typeface="+mn-cs"/>
            </a:endParaRPr>
          </a:p>
        </p:txBody>
      </p:sp>
      <p:sp>
        <p:nvSpPr>
          <p:cNvPr id="20" name="椭圆 19"/>
          <p:cNvSpPr/>
          <p:nvPr/>
        </p:nvSpPr>
        <p:spPr>
          <a:xfrm>
            <a:off x="3708400" y="2425700"/>
            <a:ext cx="566738" cy="566738"/>
          </a:xfrm>
          <a:prstGeom prst="ellipse">
            <a:avLst/>
          </a:prstGeom>
          <a:solidFill>
            <a:srgbClr val="013B6D"/>
          </a:solidFill>
          <a:ln w="19050">
            <a:solidFill>
              <a:srgbClr val="505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3000" b="0" i="0" u="none" strike="noStrike" kern="1200" cap="none" spc="0" normalizeH="0" baseline="0" noProof="1">
              <a:ln>
                <a:noFill/>
              </a:ln>
              <a:solidFill>
                <a:prstClr val="white"/>
              </a:solidFill>
              <a:effectLst/>
              <a:uLnTx/>
              <a:uFillTx/>
              <a:latin typeface="+mn-lt"/>
              <a:ea typeface="+mn-ea"/>
              <a:cs typeface="+mn-cs"/>
            </a:endParaRPr>
          </a:p>
        </p:txBody>
      </p:sp>
      <p:sp>
        <p:nvSpPr>
          <p:cNvPr id="23" name="椭圆 22"/>
          <p:cNvSpPr/>
          <p:nvPr/>
        </p:nvSpPr>
        <p:spPr>
          <a:xfrm>
            <a:off x="3708400" y="3144838"/>
            <a:ext cx="566738" cy="566738"/>
          </a:xfrm>
          <a:prstGeom prst="ellipse">
            <a:avLst/>
          </a:prstGeom>
          <a:solidFill>
            <a:srgbClr val="013B6D"/>
          </a:solidFill>
          <a:ln w="19050">
            <a:solidFill>
              <a:srgbClr val="505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3000" b="0" i="0" u="none" strike="noStrike" kern="1200" cap="none" spc="0" normalizeH="0" baseline="0" noProof="1">
              <a:ln>
                <a:noFill/>
              </a:ln>
              <a:solidFill>
                <a:prstClr val="white"/>
              </a:solidFill>
              <a:effectLst/>
              <a:uLnTx/>
              <a:uFillTx/>
              <a:latin typeface="+mn-lt"/>
              <a:ea typeface="+mn-ea"/>
              <a:cs typeface="+mn-cs"/>
            </a:endParaRPr>
          </a:p>
        </p:txBody>
      </p:sp>
      <p:sp>
        <p:nvSpPr>
          <p:cNvPr id="26" name="椭圆 25"/>
          <p:cNvSpPr/>
          <p:nvPr/>
        </p:nvSpPr>
        <p:spPr>
          <a:xfrm>
            <a:off x="3708400" y="3937000"/>
            <a:ext cx="566738" cy="566738"/>
          </a:xfrm>
          <a:prstGeom prst="ellipse">
            <a:avLst/>
          </a:prstGeom>
          <a:solidFill>
            <a:srgbClr val="013B6D"/>
          </a:solidFill>
          <a:ln w="19050">
            <a:solidFill>
              <a:srgbClr val="505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3000" b="0" i="0" u="none" strike="noStrike" kern="1200" cap="none" spc="0" normalizeH="0" baseline="0" noProof="1">
              <a:ln>
                <a:noFill/>
              </a:ln>
              <a:solidFill>
                <a:prstClr val="white"/>
              </a:solidFill>
              <a:effectLst/>
              <a:uLnTx/>
              <a:uFillTx/>
              <a:latin typeface="+mn-lt"/>
              <a:ea typeface="+mn-ea"/>
              <a:cs typeface="+mn-cs"/>
            </a:endParaRPr>
          </a:p>
        </p:txBody>
      </p:sp>
      <p:sp>
        <p:nvSpPr>
          <p:cNvPr id="5134" name="矩形 27"/>
          <p:cNvSpPr/>
          <p:nvPr/>
        </p:nvSpPr>
        <p:spPr>
          <a:xfrm>
            <a:off x="4572000" y="3937000"/>
            <a:ext cx="2954338" cy="461963"/>
          </a:xfrm>
          <a:prstGeom prst="rect">
            <a:avLst/>
          </a:prstGeom>
          <a:noFill/>
          <a:ln w="9525">
            <a:noFill/>
          </a:ln>
        </p:spPr>
        <p:txBody>
          <a:bodyPr wrap="none">
            <a:spAutoFit/>
          </a:bodyPr>
          <a:p>
            <a:r>
              <a:rPr lang="zh-CN" altLang="en-US" sz="2400" b="1" dirty="0">
                <a:latin typeface="微软雅黑" panose="020B0503020204020204" pitchFamily="34" charset="-122"/>
                <a:ea typeface="微软雅黑" panose="020B0503020204020204" pitchFamily="34" charset="-122"/>
              </a:rPr>
              <a:t>安全环保及生产工艺</a:t>
            </a:r>
            <a:endParaRPr lang="zh-CN" altLang="en-US" sz="2400" b="1" dirty="0">
              <a:latin typeface="微软雅黑" panose="020B0503020204020204" pitchFamily="34" charset="-122"/>
              <a:ea typeface="微软雅黑" panose="020B0503020204020204" pitchFamily="34" charset="-122"/>
            </a:endParaRPr>
          </a:p>
        </p:txBody>
      </p:sp>
      <p:grpSp>
        <p:nvGrpSpPr>
          <p:cNvPr id="3" name="组合 193"/>
          <p:cNvGrpSpPr/>
          <p:nvPr/>
        </p:nvGrpSpPr>
        <p:grpSpPr>
          <a:xfrm flipV="1">
            <a:off x="917575" y="1703069"/>
            <a:ext cx="733419" cy="633731"/>
            <a:chOff x="7043739" y="527050"/>
            <a:chExt cx="733425" cy="741363"/>
          </a:xfrm>
          <a:solidFill>
            <a:schemeClr val="bg1"/>
          </a:solidFill>
        </p:grpSpPr>
        <p:sp>
          <p:nvSpPr>
            <p:cNvPr id="195" name="Freeform 23"/>
            <p:cNvSpPr>
              <a:spLocks noEditPoints="1"/>
            </p:cNvSpPr>
            <p:nvPr/>
          </p:nvSpPr>
          <p:spPr bwMode="auto">
            <a:xfrm>
              <a:off x="7342189" y="582613"/>
              <a:ext cx="434975" cy="414338"/>
            </a:xfrm>
            <a:custGeom>
              <a:avLst/>
              <a:gdLst>
                <a:gd name="T0" fmla="*/ 130 w 158"/>
                <a:gd name="T1" fmla="*/ 0 h 151"/>
                <a:gd name="T2" fmla="*/ 126 w 158"/>
                <a:gd name="T3" fmla="*/ 1 h 151"/>
                <a:gd name="T4" fmla="*/ 15 w 158"/>
                <a:gd name="T5" fmla="*/ 112 h 151"/>
                <a:gd name="T6" fmla="*/ 15 w 158"/>
                <a:gd name="T7" fmla="*/ 112 h 151"/>
                <a:gd name="T8" fmla="*/ 15 w 158"/>
                <a:gd name="T9" fmla="*/ 112 h 151"/>
                <a:gd name="T10" fmla="*/ 15 w 158"/>
                <a:gd name="T11" fmla="*/ 112 h 151"/>
                <a:gd name="T12" fmla="*/ 3 w 158"/>
                <a:gd name="T13" fmla="*/ 149 h 151"/>
                <a:gd name="T14" fmla="*/ 39 w 158"/>
                <a:gd name="T15" fmla="*/ 137 h 151"/>
                <a:gd name="T16" fmla="*/ 150 w 158"/>
                <a:gd name="T17" fmla="*/ 26 h 151"/>
                <a:gd name="T18" fmla="*/ 130 w 158"/>
                <a:gd name="T19" fmla="*/ 0 h 151"/>
                <a:gd name="T20" fmla="*/ 146 w 158"/>
                <a:gd name="T21" fmla="*/ 22 h 151"/>
                <a:gd name="T22" fmla="*/ 39 w 158"/>
                <a:gd name="T23" fmla="*/ 128 h 151"/>
                <a:gd name="T24" fmla="*/ 23 w 158"/>
                <a:gd name="T25" fmla="*/ 112 h 151"/>
                <a:gd name="T26" fmla="*/ 130 w 158"/>
                <a:gd name="T27" fmla="*/ 6 h 151"/>
                <a:gd name="T28" fmla="*/ 130 w 158"/>
                <a:gd name="T29" fmla="*/ 5 h 151"/>
                <a:gd name="T30" fmla="*/ 146 w 158"/>
                <a:gd name="T31" fmla="*/ 19 h 151"/>
                <a:gd name="T32" fmla="*/ 146 w 158"/>
                <a:gd name="T33" fmla="*/ 22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8" h="151">
                  <a:moveTo>
                    <a:pt x="130" y="0"/>
                  </a:moveTo>
                  <a:cubicBezTo>
                    <a:pt x="128" y="0"/>
                    <a:pt x="127" y="0"/>
                    <a:pt x="126" y="1"/>
                  </a:cubicBezTo>
                  <a:cubicBezTo>
                    <a:pt x="119" y="8"/>
                    <a:pt x="21" y="106"/>
                    <a:pt x="15" y="112"/>
                  </a:cubicBezTo>
                  <a:cubicBezTo>
                    <a:pt x="15" y="112"/>
                    <a:pt x="15" y="112"/>
                    <a:pt x="15" y="112"/>
                  </a:cubicBezTo>
                  <a:cubicBezTo>
                    <a:pt x="15" y="112"/>
                    <a:pt x="15" y="112"/>
                    <a:pt x="15" y="112"/>
                  </a:cubicBezTo>
                  <a:cubicBezTo>
                    <a:pt x="15" y="112"/>
                    <a:pt x="15" y="112"/>
                    <a:pt x="15" y="112"/>
                  </a:cubicBezTo>
                  <a:cubicBezTo>
                    <a:pt x="15" y="112"/>
                    <a:pt x="0" y="146"/>
                    <a:pt x="3" y="149"/>
                  </a:cubicBezTo>
                  <a:cubicBezTo>
                    <a:pt x="5" y="151"/>
                    <a:pt x="39" y="137"/>
                    <a:pt x="39" y="137"/>
                  </a:cubicBezTo>
                  <a:cubicBezTo>
                    <a:pt x="39" y="137"/>
                    <a:pt x="141" y="35"/>
                    <a:pt x="150" y="26"/>
                  </a:cubicBezTo>
                  <a:cubicBezTo>
                    <a:pt x="158" y="18"/>
                    <a:pt x="140" y="0"/>
                    <a:pt x="130" y="0"/>
                  </a:cubicBezTo>
                  <a:close/>
                  <a:moveTo>
                    <a:pt x="146" y="22"/>
                  </a:moveTo>
                  <a:cubicBezTo>
                    <a:pt x="39" y="128"/>
                    <a:pt x="39" y="128"/>
                    <a:pt x="39" y="128"/>
                  </a:cubicBezTo>
                  <a:cubicBezTo>
                    <a:pt x="23" y="112"/>
                    <a:pt x="23" y="112"/>
                    <a:pt x="23" y="112"/>
                  </a:cubicBezTo>
                  <a:cubicBezTo>
                    <a:pt x="43" y="93"/>
                    <a:pt x="124" y="11"/>
                    <a:pt x="130" y="6"/>
                  </a:cubicBezTo>
                  <a:cubicBezTo>
                    <a:pt x="130" y="6"/>
                    <a:pt x="130" y="5"/>
                    <a:pt x="130" y="5"/>
                  </a:cubicBezTo>
                  <a:cubicBezTo>
                    <a:pt x="134" y="5"/>
                    <a:pt x="143" y="12"/>
                    <a:pt x="146" y="19"/>
                  </a:cubicBezTo>
                  <a:cubicBezTo>
                    <a:pt x="146" y="20"/>
                    <a:pt x="146" y="21"/>
                    <a:pt x="146" y="22"/>
                  </a:cubicBezTo>
                  <a:close/>
                </a:path>
              </a:pathLst>
            </a:custGeom>
            <a:grpFill/>
            <a:ln>
              <a:noFill/>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96" name="Freeform 24"/>
            <p:cNvSpPr/>
            <p:nvPr/>
          </p:nvSpPr>
          <p:spPr bwMode="auto">
            <a:xfrm>
              <a:off x="7043739" y="527050"/>
              <a:ext cx="552450" cy="741363"/>
            </a:xfrm>
            <a:custGeom>
              <a:avLst/>
              <a:gdLst>
                <a:gd name="T0" fmla="*/ 184 w 201"/>
                <a:gd name="T1" fmla="*/ 128 h 270"/>
                <a:gd name="T2" fmla="*/ 184 w 201"/>
                <a:gd name="T3" fmla="*/ 214 h 270"/>
                <a:gd name="T4" fmla="*/ 142 w 201"/>
                <a:gd name="T5" fmla="*/ 214 h 270"/>
                <a:gd name="T6" fmla="*/ 142 w 201"/>
                <a:gd name="T7" fmla="*/ 252 h 270"/>
                <a:gd name="T8" fmla="*/ 142 w 201"/>
                <a:gd name="T9" fmla="*/ 253 h 270"/>
                <a:gd name="T10" fmla="*/ 18 w 201"/>
                <a:gd name="T11" fmla="*/ 253 h 270"/>
                <a:gd name="T12" fmla="*/ 18 w 201"/>
                <a:gd name="T13" fmla="*/ 18 h 270"/>
                <a:gd name="T14" fmla="*/ 184 w 201"/>
                <a:gd name="T15" fmla="*/ 18 h 270"/>
                <a:gd name="T16" fmla="*/ 184 w 201"/>
                <a:gd name="T17" fmla="*/ 65 h 270"/>
                <a:gd name="T18" fmla="*/ 201 w 201"/>
                <a:gd name="T19" fmla="*/ 47 h 270"/>
                <a:gd name="T20" fmla="*/ 201 w 201"/>
                <a:gd name="T21" fmla="*/ 9 h 270"/>
                <a:gd name="T22" fmla="*/ 193 w 201"/>
                <a:gd name="T23" fmla="*/ 0 h 270"/>
                <a:gd name="T24" fmla="*/ 9 w 201"/>
                <a:gd name="T25" fmla="*/ 0 h 270"/>
                <a:gd name="T26" fmla="*/ 0 w 201"/>
                <a:gd name="T27" fmla="*/ 9 h 270"/>
                <a:gd name="T28" fmla="*/ 0 w 201"/>
                <a:gd name="T29" fmla="*/ 262 h 270"/>
                <a:gd name="T30" fmla="*/ 9 w 201"/>
                <a:gd name="T31" fmla="*/ 270 h 270"/>
                <a:gd name="T32" fmla="*/ 145 w 201"/>
                <a:gd name="T33" fmla="*/ 270 h 270"/>
                <a:gd name="T34" fmla="*/ 151 w 201"/>
                <a:gd name="T35" fmla="*/ 268 h 270"/>
                <a:gd name="T36" fmla="*/ 198 w 201"/>
                <a:gd name="T37" fmla="*/ 226 h 270"/>
                <a:gd name="T38" fmla="*/ 201 w 201"/>
                <a:gd name="T39" fmla="*/ 219 h 270"/>
                <a:gd name="T40" fmla="*/ 201 w 201"/>
                <a:gd name="T41" fmla="*/ 110 h 270"/>
                <a:gd name="T42" fmla="*/ 184 w 201"/>
                <a:gd name="T43" fmla="*/ 128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1" h="270">
                  <a:moveTo>
                    <a:pt x="184" y="128"/>
                  </a:moveTo>
                  <a:cubicBezTo>
                    <a:pt x="184" y="214"/>
                    <a:pt x="184" y="214"/>
                    <a:pt x="184" y="214"/>
                  </a:cubicBezTo>
                  <a:cubicBezTo>
                    <a:pt x="142" y="214"/>
                    <a:pt x="142" y="214"/>
                    <a:pt x="142" y="214"/>
                  </a:cubicBezTo>
                  <a:cubicBezTo>
                    <a:pt x="142" y="252"/>
                    <a:pt x="142" y="252"/>
                    <a:pt x="142" y="252"/>
                  </a:cubicBezTo>
                  <a:cubicBezTo>
                    <a:pt x="142" y="253"/>
                    <a:pt x="142" y="253"/>
                    <a:pt x="142" y="253"/>
                  </a:cubicBezTo>
                  <a:cubicBezTo>
                    <a:pt x="18" y="253"/>
                    <a:pt x="18" y="253"/>
                    <a:pt x="18" y="253"/>
                  </a:cubicBezTo>
                  <a:cubicBezTo>
                    <a:pt x="18" y="18"/>
                    <a:pt x="18" y="18"/>
                    <a:pt x="18" y="18"/>
                  </a:cubicBezTo>
                  <a:cubicBezTo>
                    <a:pt x="184" y="18"/>
                    <a:pt x="184" y="18"/>
                    <a:pt x="184" y="18"/>
                  </a:cubicBezTo>
                  <a:cubicBezTo>
                    <a:pt x="184" y="65"/>
                    <a:pt x="184" y="65"/>
                    <a:pt x="184" y="65"/>
                  </a:cubicBezTo>
                  <a:cubicBezTo>
                    <a:pt x="201" y="47"/>
                    <a:pt x="201" y="47"/>
                    <a:pt x="201" y="47"/>
                  </a:cubicBezTo>
                  <a:cubicBezTo>
                    <a:pt x="201" y="9"/>
                    <a:pt x="201" y="9"/>
                    <a:pt x="201" y="9"/>
                  </a:cubicBezTo>
                  <a:cubicBezTo>
                    <a:pt x="201" y="4"/>
                    <a:pt x="197" y="0"/>
                    <a:pt x="193" y="0"/>
                  </a:cubicBezTo>
                  <a:cubicBezTo>
                    <a:pt x="9" y="0"/>
                    <a:pt x="9" y="0"/>
                    <a:pt x="9" y="0"/>
                  </a:cubicBezTo>
                  <a:cubicBezTo>
                    <a:pt x="4" y="0"/>
                    <a:pt x="0" y="4"/>
                    <a:pt x="0" y="9"/>
                  </a:cubicBezTo>
                  <a:cubicBezTo>
                    <a:pt x="0" y="262"/>
                    <a:pt x="0" y="262"/>
                    <a:pt x="0" y="262"/>
                  </a:cubicBezTo>
                  <a:cubicBezTo>
                    <a:pt x="0" y="266"/>
                    <a:pt x="4" y="270"/>
                    <a:pt x="9" y="270"/>
                  </a:cubicBezTo>
                  <a:cubicBezTo>
                    <a:pt x="145" y="270"/>
                    <a:pt x="145" y="270"/>
                    <a:pt x="145" y="270"/>
                  </a:cubicBezTo>
                  <a:cubicBezTo>
                    <a:pt x="147" y="270"/>
                    <a:pt x="149" y="270"/>
                    <a:pt x="151" y="268"/>
                  </a:cubicBezTo>
                  <a:cubicBezTo>
                    <a:pt x="198" y="226"/>
                    <a:pt x="198" y="226"/>
                    <a:pt x="198" y="226"/>
                  </a:cubicBezTo>
                  <a:cubicBezTo>
                    <a:pt x="200" y="224"/>
                    <a:pt x="201" y="222"/>
                    <a:pt x="201" y="219"/>
                  </a:cubicBezTo>
                  <a:cubicBezTo>
                    <a:pt x="201" y="110"/>
                    <a:pt x="201" y="110"/>
                    <a:pt x="201" y="110"/>
                  </a:cubicBezTo>
                  <a:lnTo>
                    <a:pt x="184" y="128"/>
                  </a:lnTo>
                  <a:close/>
                </a:path>
              </a:pathLst>
            </a:custGeom>
            <a:grpFill/>
            <a:ln>
              <a:noFill/>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97" name="Freeform 25"/>
            <p:cNvSpPr/>
            <p:nvPr/>
          </p:nvSpPr>
          <p:spPr bwMode="auto">
            <a:xfrm>
              <a:off x="7458076" y="601663"/>
              <a:ext cx="282575" cy="282575"/>
            </a:xfrm>
            <a:custGeom>
              <a:avLst/>
              <a:gdLst>
                <a:gd name="T0" fmla="*/ 2 w 103"/>
                <a:gd name="T1" fmla="*/ 103 h 103"/>
                <a:gd name="T2" fmla="*/ 1 w 103"/>
                <a:gd name="T3" fmla="*/ 103 h 103"/>
                <a:gd name="T4" fmla="*/ 1 w 103"/>
                <a:gd name="T5" fmla="*/ 99 h 103"/>
                <a:gd name="T6" fmla="*/ 99 w 103"/>
                <a:gd name="T7" fmla="*/ 1 h 103"/>
                <a:gd name="T8" fmla="*/ 102 w 103"/>
                <a:gd name="T9" fmla="*/ 1 h 103"/>
                <a:gd name="T10" fmla="*/ 102 w 103"/>
                <a:gd name="T11" fmla="*/ 4 h 103"/>
                <a:gd name="T12" fmla="*/ 4 w 103"/>
                <a:gd name="T13" fmla="*/ 103 h 103"/>
                <a:gd name="T14" fmla="*/ 2 w 103"/>
                <a:gd name="T15" fmla="*/ 103 h 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103">
                  <a:moveTo>
                    <a:pt x="2" y="103"/>
                  </a:moveTo>
                  <a:cubicBezTo>
                    <a:pt x="2" y="103"/>
                    <a:pt x="1" y="103"/>
                    <a:pt x="1" y="103"/>
                  </a:cubicBezTo>
                  <a:cubicBezTo>
                    <a:pt x="0" y="102"/>
                    <a:pt x="0" y="100"/>
                    <a:pt x="1" y="99"/>
                  </a:cubicBezTo>
                  <a:cubicBezTo>
                    <a:pt x="99" y="1"/>
                    <a:pt x="99" y="1"/>
                    <a:pt x="99" y="1"/>
                  </a:cubicBezTo>
                  <a:cubicBezTo>
                    <a:pt x="100" y="0"/>
                    <a:pt x="101" y="0"/>
                    <a:pt x="102" y="1"/>
                  </a:cubicBezTo>
                  <a:cubicBezTo>
                    <a:pt x="103" y="2"/>
                    <a:pt x="103" y="3"/>
                    <a:pt x="102" y="4"/>
                  </a:cubicBezTo>
                  <a:cubicBezTo>
                    <a:pt x="4" y="103"/>
                    <a:pt x="4" y="103"/>
                    <a:pt x="4" y="103"/>
                  </a:cubicBezTo>
                  <a:cubicBezTo>
                    <a:pt x="3" y="103"/>
                    <a:pt x="3" y="103"/>
                    <a:pt x="2" y="103"/>
                  </a:cubicBezTo>
                  <a:close/>
                </a:path>
              </a:pathLst>
            </a:custGeom>
            <a:grpFill/>
            <a:ln>
              <a:noFill/>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grpSp>
      <p:sp>
        <p:nvSpPr>
          <p:cNvPr id="5136" name="文本框 30"/>
          <p:cNvSpPr txBox="1"/>
          <p:nvPr/>
        </p:nvSpPr>
        <p:spPr>
          <a:xfrm>
            <a:off x="3779838" y="265113"/>
            <a:ext cx="473075" cy="584200"/>
          </a:xfrm>
          <a:prstGeom prst="rect">
            <a:avLst/>
          </a:prstGeom>
          <a:noFill/>
          <a:ln w="9525">
            <a:noFill/>
          </a:ln>
        </p:spPr>
        <p:txBody>
          <a:bodyPr>
            <a:spAutoFit/>
          </a:bodyPr>
          <a:p>
            <a:r>
              <a:rPr lang="en-US" altLang="zh-CN" sz="3200" dirty="0">
                <a:solidFill>
                  <a:schemeClr val="bg1"/>
                </a:solidFill>
                <a:latin typeface="微软雅黑" panose="020B0503020204020204" pitchFamily="34" charset="-122"/>
                <a:ea typeface="微软雅黑" panose="020B0503020204020204" pitchFamily="34" charset="-122"/>
              </a:rPr>
              <a:t>1</a:t>
            </a:r>
            <a:endParaRPr lang="en-US" altLang="zh-CN" sz="3200" dirty="0">
              <a:solidFill>
                <a:schemeClr val="bg1"/>
              </a:solidFill>
              <a:latin typeface="微软雅黑" panose="020B0503020204020204" pitchFamily="34" charset="-122"/>
              <a:ea typeface="微软雅黑" panose="020B0503020204020204" pitchFamily="34" charset="-122"/>
            </a:endParaRPr>
          </a:p>
        </p:txBody>
      </p:sp>
      <p:grpSp>
        <p:nvGrpSpPr>
          <p:cNvPr id="5137" name="组合 28"/>
          <p:cNvGrpSpPr/>
          <p:nvPr/>
        </p:nvGrpSpPr>
        <p:grpSpPr>
          <a:xfrm>
            <a:off x="3779838" y="985838"/>
            <a:ext cx="2078037" cy="584200"/>
            <a:chOff x="3763963" y="1350963"/>
            <a:chExt cx="2077759" cy="584200"/>
          </a:xfrm>
        </p:grpSpPr>
        <p:sp>
          <p:nvSpPr>
            <p:cNvPr id="5148" name="矩形 8"/>
            <p:cNvSpPr/>
            <p:nvPr/>
          </p:nvSpPr>
          <p:spPr>
            <a:xfrm>
              <a:off x="4425950" y="1403350"/>
              <a:ext cx="1415772" cy="461665"/>
            </a:xfrm>
            <a:prstGeom prst="rect">
              <a:avLst/>
            </a:prstGeom>
            <a:noFill/>
            <a:ln w="9525">
              <a:noFill/>
            </a:ln>
          </p:spPr>
          <p:txBody>
            <a:bodyPr wrap="none">
              <a:spAutoFit/>
            </a:bodyPr>
            <a:p>
              <a:r>
                <a:rPr lang="zh-CN" altLang="en-US" sz="2400" b="1" dirty="0">
                  <a:latin typeface="微软雅黑" panose="020B0503020204020204" pitchFamily="34" charset="-122"/>
                  <a:ea typeface="微软雅黑" panose="020B0503020204020204" pitchFamily="34" charset="-122"/>
                </a:rPr>
                <a:t>公司概况</a:t>
              </a:r>
              <a:endParaRPr lang="zh-CN" altLang="en-US" sz="2400" b="1" dirty="0">
                <a:latin typeface="微软雅黑" panose="020B0503020204020204" pitchFamily="34" charset="-122"/>
                <a:ea typeface="微软雅黑" panose="020B0503020204020204" pitchFamily="34" charset="-122"/>
              </a:endParaRPr>
            </a:p>
          </p:txBody>
        </p:sp>
        <p:sp>
          <p:nvSpPr>
            <p:cNvPr id="5149" name="文本框 31"/>
            <p:cNvSpPr txBox="1"/>
            <p:nvPr/>
          </p:nvSpPr>
          <p:spPr>
            <a:xfrm rot="-10800000" flipV="1">
              <a:off x="3763963" y="1350963"/>
              <a:ext cx="474662" cy="584200"/>
            </a:xfrm>
            <a:prstGeom prst="rect">
              <a:avLst/>
            </a:prstGeom>
            <a:noFill/>
            <a:ln w="9525">
              <a:noFill/>
            </a:ln>
          </p:spPr>
          <p:txBody>
            <a:bodyPr>
              <a:spAutoFit/>
            </a:bodyPr>
            <a:p>
              <a:r>
                <a:rPr lang="en-US" altLang="zh-CN" sz="3200" dirty="0">
                  <a:solidFill>
                    <a:schemeClr val="bg1"/>
                  </a:solidFill>
                  <a:latin typeface="微软雅黑" panose="020B0503020204020204" pitchFamily="34" charset="-122"/>
                  <a:ea typeface="微软雅黑" panose="020B0503020204020204" pitchFamily="34" charset="-122"/>
                </a:rPr>
                <a:t>2</a:t>
              </a:r>
              <a:endParaRPr lang="en-US" altLang="zh-CN" sz="3200" dirty="0">
                <a:solidFill>
                  <a:schemeClr val="bg1"/>
                </a:solidFill>
                <a:latin typeface="微软雅黑" panose="020B0503020204020204" pitchFamily="34" charset="-122"/>
                <a:ea typeface="微软雅黑" panose="020B0503020204020204" pitchFamily="34" charset="-122"/>
              </a:endParaRPr>
            </a:p>
          </p:txBody>
        </p:sp>
      </p:grpSp>
      <p:sp>
        <p:nvSpPr>
          <p:cNvPr id="5138" name="文本框 32"/>
          <p:cNvSpPr txBox="1"/>
          <p:nvPr/>
        </p:nvSpPr>
        <p:spPr>
          <a:xfrm>
            <a:off x="3779838" y="1778000"/>
            <a:ext cx="474662" cy="582613"/>
          </a:xfrm>
          <a:prstGeom prst="rect">
            <a:avLst/>
          </a:prstGeom>
          <a:noFill/>
          <a:ln w="9525">
            <a:noFill/>
          </a:ln>
        </p:spPr>
        <p:txBody>
          <a:bodyPr>
            <a:spAutoFit/>
          </a:bodyPr>
          <a:p>
            <a:r>
              <a:rPr lang="en-US" altLang="zh-CN" sz="3200" dirty="0">
                <a:solidFill>
                  <a:schemeClr val="bg1"/>
                </a:solidFill>
                <a:latin typeface="微软雅黑" panose="020B0503020204020204" pitchFamily="34" charset="-122"/>
                <a:ea typeface="微软雅黑" panose="020B0503020204020204" pitchFamily="34" charset="-122"/>
              </a:rPr>
              <a:t>3</a:t>
            </a:r>
            <a:endParaRPr lang="en-US" altLang="zh-CN" sz="3200" dirty="0">
              <a:solidFill>
                <a:schemeClr val="bg1"/>
              </a:solidFill>
              <a:latin typeface="微软雅黑" panose="020B0503020204020204" pitchFamily="34" charset="-122"/>
              <a:ea typeface="微软雅黑" panose="020B0503020204020204" pitchFamily="34" charset="-122"/>
            </a:endParaRPr>
          </a:p>
        </p:txBody>
      </p:sp>
      <p:sp>
        <p:nvSpPr>
          <p:cNvPr id="5139" name="文本框 33"/>
          <p:cNvSpPr txBox="1"/>
          <p:nvPr/>
        </p:nvSpPr>
        <p:spPr>
          <a:xfrm>
            <a:off x="3779838" y="2425700"/>
            <a:ext cx="474662" cy="582613"/>
          </a:xfrm>
          <a:prstGeom prst="rect">
            <a:avLst/>
          </a:prstGeom>
          <a:noFill/>
          <a:ln w="9525">
            <a:noFill/>
          </a:ln>
        </p:spPr>
        <p:txBody>
          <a:bodyPr>
            <a:spAutoFit/>
          </a:bodyPr>
          <a:p>
            <a:r>
              <a:rPr lang="en-US" altLang="zh-CN" sz="3200" dirty="0">
                <a:solidFill>
                  <a:schemeClr val="bg1"/>
                </a:solidFill>
                <a:latin typeface="微软雅黑" panose="020B0503020204020204" pitchFamily="34" charset="-122"/>
                <a:ea typeface="微软雅黑" panose="020B0503020204020204" pitchFamily="34" charset="-122"/>
              </a:rPr>
              <a:t>4</a:t>
            </a:r>
            <a:endParaRPr lang="en-US" altLang="zh-CN" sz="3200" dirty="0">
              <a:solidFill>
                <a:schemeClr val="bg1"/>
              </a:solidFill>
              <a:latin typeface="微软雅黑" panose="020B0503020204020204" pitchFamily="34" charset="-122"/>
              <a:ea typeface="微软雅黑" panose="020B0503020204020204" pitchFamily="34" charset="-122"/>
            </a:endParaRPr>
          </a:p>
        </p:txBody>
      </p:sp>
      <p:sp>
        <p:nvSpPr>
          <p:cNvPr id="5140" name="文本框 34"/>
          <p:cNvSpPr txBox="1"/>
          <p:nvPr/>
        </p:nvSpPr>
        <p:spPr>
          <a:xfrm>
            <a:off x="3779838" y="3144838"/>
            <a:ext cx="473075" cy="584200"/>
          </a:xfrm>
          <a:prstGeom prst="rect">
            <a:avLst/>
          </a:prstGeom>
          <a:noFill/>
          <a:ln w="9525">
            <a:noFill/>
          </a:ln>
        </p:spPr>
        <p:txBody>
          <a:bodyPr>
            <a:spAutoFit/>
          </a:bodyPr>
          <a:p>
            <a:r>
              <a:rPr lang="en-US" altLang="zh-CN" sz="3200" dirty="0">
                <a:solidFill>
                  <a:schemeClr val="bg1"/>
                </a:solidFill>
                <a:latin typeface="微软雅黑" panose="020B0503020204020204" pitchFamily="34" charset="-122"/>
                <a:ea typeface="微软雅黑" panose="020B0503020204020204" pitchFamily="34" charset="-122"/>
              </a:rPr>
              <a:t>5</a:t>
            </a:r>
            <a:endParaRPr lang="en-US" altLang="zh-CN" sz="3200" dirty="0">
              <a:solidFill>
                <a:schemeClr val="bg1"/>
              </a:solidFill>
              <a:latin typeface="微软雅黑" panose="020B0503020204020204" pitchFamily="34" charset="-122"/>
              <a:ea typeface="微软雅黑" panose="020B0503020204020204" pitchFamily="34" charset="-122"/>
            </a:endParaRPr>
          </a:p>
        </p:txBody>
      </p:sp>
      <p:sp>
        <p:nvSpPr>
          <p:cNvPr id="5141" name="文本框 35"/>
          <p:cNvSpPr txBox="1"/>
          <p:nvPr/>
        </p:nvSpPr>
        <p:spPr>
          <a:xfrm>
            <a:off x="3779838" y="3865563"/>
            <a:ext cx="474662" cy="584200"/>
          </a:xfrm>
          <a:prstGeom prst="rect">
            <a:avLst/>
          </a:prstGeom>
          <a:noFill/>
          <a:ln w="9525">
            <a:noFill/>
          </a:ln>
        </p:spPr>
        <p:txBody>
          <a:bodyPr>
            <a:spAutoFit/>
          </a:bodyPr>
          <a:p>
            <a:r>
              <a:rPr lang="en-US" altLang="zh-CN" sz="3200" dirty="0">
                <a:solidFill>
                  <a:schemeClr val="bg1"/>
                </a:solidFill>
                <a:latin typeface="微软雅黑" panose="020B0503020204020204" pitchFamily="34" charset="-122"/>
                <a:ea typeface="微软雅黑" panose="020B0503020204020204" pitchFamily="34" charset="-122"/>
              </a:rPr>
              <a:t>6</a:t>
            </a:r>
            <a:endParaRPr lang="en-US" altLang="zh-CN" sz="3200" dirty="0">
              <a:solidFill>
                <a:schemeClr val="bg1"/>
              </a:solidFill>
              <a:latin typeface="微软雅黑" panose="020B0503020204020204" pitchFamily="34" charset="-122"/>
              <a:ea typeface="微软雅黑" panose="020B0503020204020204" pitchFamily="34" charset="-122"/>
            </a:endParaRPr>
          </a:p>
        </p:txBody>
      </p:sp>
      <p:sp>
        <p:nvSpPr>
          <p:cNvPr id="5142" name="文本框 30"/>
          <p:cNvSpPr txBox="1"/>
          <p:nvPr/>
        </p:nvSpPr>
        <p:spPr>
          <a:xfrm>
            <a:off x="7235825" y="4657725"/>
            <a:ext cx="473075" cy="582613"/>
          </a:xfrm>
          <a:prstGeom prst="rect">
            <a:avLst/>
          </a:prstGeom>
          <a:noFill/>
          <a:ln w="9525">
            <a:noFill/>
          </a:ln>
        </p:spPr>
        <p:txBody>
          <a:bodyPr>
            <a:spAutoFit/>
          </a:bodyPr>
          <a:p>
            <a:r>
              <a:rPr lang="en-US" altLang="zh-CN" sz="3200" dirty="0">
                <a:solidFill>
                  <a:schemeClr val="bg1"/>
                </a:solidFill>
                <a:latin typeface="微软雅黑" panose="020B0503020204020204" pitchFamily="34" charset="-122"/>
                <a:ea typeface="微软雅黑" panose="020B0503020204020204" pitchFamily="34" charset="-122"/>
              </a:rPr>
              <a:t>1</a:t>
            </a:r>
            <a:endParaRPr lang="en-US" altLang="zh-CN" sz="3200" dirty="0">
              <a:solidFill>
                <a:schemeClr val="bg1"/>
              </a:solidFill>
              <a:latin typeface="微软雅黑" panose="020B0503020204020204" pitchFamily="34" charset="-122"/>
              <a:ea typeface="微软雅黑" panose="020B0503020204020204" pitchFamily="34" charset="-122"/>
            </a:endParaRPr>
          </a:p>
        </p:txBody>
      </p:sp>
      <p:sp>
        <p:nvSpPr>
          <p:cNvPr id="5143" name="文本框 35"/>
          <p:cNvSpPr txBox="1"/>
          <p:nvPr/>
        </p:nvSpPr>
        <p:spPr>
          <a:xfrm>
            <a:off x="3851275" y="4657725"/>
            <a:ext cx="474663" cy="584200"/>
          </a:xfrm>
          <a:prstGeom prst="rect">
            <a:avLst/>
          </a:prstGeom>
          <a:noFill/>
          <a:ln w="9525">
            <a:noFill/>
          </a:ln>
        </p:spPr>
        <p:txBody>
          <a:bodyPr>
            <a:spAutoFit/>
          </a:bodyPr>
          <a:p>
            <a:r>
              <a:rPr lang="en-US" altLang="zh-CN" sz="3200" dirty="0">
                <a:solidFill>
                  <a:schemeClr val="bg1"/>
                </a:solidFill>
                <a:latin typeface="微软雅黑" panose="020B0503020204020204" pitchFamily="34" charset="-122"/>
                <a:ea typeface="微软雅黑" panose="020B0503020204020204" pitchFamily="34" charset="-122"/>
              </a:rPr>
              <a:t>6</a:t>
            </a:r>
            <a:endParaRPr lang="en-US" altLang="zh-CN" sz="3200" dirty="0">
              <a:solidFill>
                <a:schemeClr val="bg1"/>
              </a:solidFill>
              <a:latin typeface="微软雅黑" panose="020B0503020204020204" pitchFamily="34" charset="-122"/>
              <a:ea typeface="微软雅黑" panose="020B0503020204020204" pitchFamily="34" charset="-122"/>
            </a:endParaRPr>
          </a:p>
        </p:txBody>
      </p:sp>
      <p:sp>
        <p:nvSpPr>
          <p:cNvPr id="5144" name="文本框 35"/>
          <p:cNvSpPr txBox="1"/>
          <p:nvPr/>
        </p:nvSpPr>
        <p:spPr>
          <a:xfrm>
            <a:off x="3779838" y="4586288"/>
            <a:ext cx="474662" cy="584200"/>
          </a:xfrm>
          <a:prstGeom prst="rect">
            <a:avLst/>
          </a:prstGeom>
          <a:noFill/>
          <a:ln w="9525">
            <a:noFill/>
          </a:ln>
        </p:spPr>
        <p:txBody>
          <a:bodyPr>
            <a:spAutoFit/>
          </a:bodyPr>
          <a:p>
            <a:r>
              <a:rPr lang="en-US" altLang="zh-CN" sz="3200" dirty="0">
                <a:solidFill>
                  <a:schemeClr val="bg1"/>
                </a:solidFill>
                <a:latin typeface="微软雅黑" panose="020B0503020204020204" pitchFamily="34" charset="-122"/>
                <a:ea typeface="微软雅黑" panose="020B0503020204020204" pitchFamily="34" charset="-122"/>
              </a:rPr>
              <a:t>6</a:t>
            </a:r>
            <a:endParaRPr lang="en-US" altLang="zh-CN" sz="3200" dirty="0">
              <a:solidFill>
                <a:schemeClr val="bg1"/>
              </a:solidFill>
              <a:latin typeface="微软雅黑" panose="020B0503020204020204" pitchFamily="34" charset="-122"/>
              <a:ea typeface="微软雅黑" panose="020B0503020204020204" pitchFamily="34" charset="-122"/>
            </a:endParaRPr>
          </a:p>
        </p:txBody>
      </p:sp>
      <p:sp>
        <p:nvSpPr>
          <p:cNvPr id="32" name="椭圆 31"/>
          <p:cNvSpPr/>
          <p:nvPr/>
        </p:nvSpPr>
        <p:spPr>
          <a:xfrm>
            <a:off x="3708400" y="4586288"/>
            <a:ext cx="566738" cy="566738"/>
          </a:xfrm>
          <a:prstGeom prst="ellipse">
            <a:avLst/>
          </a:prstGeom>
          <a:solidFill>
            <a:srgbClr val="013B6D"/>
          </a:solidFill>
          <a:ln w="19050">
            <a:solidFill>
              <a:srgbClr val="505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3000" b="0" i="0" u="none" strike="noStrike" kern="1200" cap="none" spc="0" normalizeH="0" baseline="0" noProof="1">
              <a:ln>
                <a:noFill/>
              </a:ln>
              <a:solidFill>
                <a:prstClr val="white"/>
              </a:solidFill>
              <a:effectLst/>
              <a:uLnTx/>
              <a:uFillTx/>
              <a:latin typeface="+mn-lt"/>
              <a:ea typeface="+mn-ea"/>
              <a:cs typeface="+mn-cs"/>
            </a:endParaRPr>
          </a:p>
        </p:txBody>
      </p:sp>
      <p:sp>
        <p:nvSpPr>
          <p:cNvPr id="5146" name="文本框 35"/>
          <p:cNvSpPr txBox="1"/>
          <p:nvPr/>
        </p:nvSpPr>
        <p:spPr>
          <a:xfrm>
            <a:off x="3779838" y="4586288"/>
            <a:ext cx="474662" cy="584200"/>
          </a:xfrm>
          <a:prstGeom prst="rect">
            <a:avLst/>
          </a:prstGeom>
          <a:noFill/>
          <a:ln w="9525">
            <a:noFill/>
          </a:ln>
        </p:spPr>
        <p:txBody>
          <a:bodyPr>
            <a:spAutoFit/>
          </a:bodyPr>
          <a:p>
            <a:r>
              <a:rPr lang="en-US" altLang="zh-CN" sz="3200" dirty="0">
                <a:solidFill>
                  <a:schemeClr val="bg1"/>
                </a:solidFill>
                <a:latin typeface="微软雅黑" panose="020B0503020204020204" pitchFamily="34" charset="-122"/>
                <a:ea typeface="微软雅黑" panose="020B0503020204020204" pitchFamily="34" charset="-122"/>
              </a:rPr>
              <a:t>7</a:t>
            </a:r>
            <a:endParaRPr lang="en-US" altLang="zh-CN" sz="3200" dirty="0">
              <a:solidFill>
                <a:schemeClr val="bg1"/>
              </a:solidFill>
              <a:latin typeface="微软雅黑" panose="020B0503020204020204" pitchFamily="34" charset="-122"/>
              <a:ea typeface="微软雅黑" panose="020B0503020204020204" pitchFamily="34" charset="-122"/>
            </a:endParaRPr>
          </a:p>
        </p:txBody>
      </p:sp>
      <p:sp>
        <p:nvSpPr>
          <p:cNvPr id="5147" name="矩形 27"/>
          <p:cNvSpPr/>
          <p:nvPr/>
        </p:nvSpPr>
        <p:spPr>
          <a:xfrm>
            <a:off x="4500563" y="4586288"/>
            <a:ext cx="2646362" cy="460375"/>
          </a:xfrm>
          <a:prstGeom prst="rect">
            <a:avLst/>
          </a:prstGeom>
          <a:noFill/>
          <a:ln w="9525">
            <a:noFill/>
          </a:ln>
        </p:spPr>
        <p:txBody>
          <a:bodyPr wrap="none">
            <a:spAutoFit/>
          </a:bodyPr>
          <a:p>
            <a:r>
              <a:rPr lang="zh-CN" altLang="en-US" sz="2400" b="1" dirty="0">
                <a:latin typeface="微软雅黑" panose="020B0503020204020204" pitchFamily="34" charset="-122"/>
                <a:ea typeface="微软雅黑" panose="020B0503020204020204" pitchFamily="34" charset="-122"/>
              </a:rPr>
              <a:t>产学研及发展战略</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p:nvSpPr>
        <p:spPr>
          <a:xfrm rot="2791015">
            <a:off x="3168650" y="-1439862"/>
            <a:ext cx="2806700" cy="2965450"/>
          </a:xfrm>
          <a:prstGeom prst="rect">
            <a:avLst/>
          </a:prstGeom>
          <a:solidFill>
            <a:srgbClr val="013B6D"/>
          </a:solidFill>
          <a:ln>
            <a:solidFill>
              <a:schemeClr val="bg1"/>
            </a:solid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3555" name="文本框 12"/>
          <p:cNvSpPr txBox="1"/>
          <p:nvPr/>
        </p:nvSpPr>
        <p:spPr>
          <a:xfrm>
            <a:off x="1804988" y="2681288"/>
            <a:ext cx="5254625" cy="706437"/>
          </a:xfrm>
          <a:prstGeom prst="rect">
            <a:avLst/>
          </a:prstGeom>
          <a:noFill/>
          <a:ln w="9525">
            <a:noFill/>
          </a:ln>
        </p:spPr>
        <p:txBody>
          <a:bodyPr>
            <a:spAutoFit/>
          </a:bodyPr>
          <a:p>
            <a:pPr algn="ctr"/>
            <a:r>
              <a:rPr lang="zh-CN" altLang="zh-CN" sz="4000" b="1" dirty="0">
                <a:latin typeface="微软雅黑" panose="020B0503020204020204" pitchFamily="34" charset="-122"/>
                <a:ea typeface="微软雅黑" panose="020B0503020204020204" pitchFamily="34" charset="-122"/>
                <a:sym typeface="宋体" panose="02010600030101010101" pitchFamily="2" charset="-122"/>
              </a:rPr>
              <a:t>现有基础条件与优势</a:t>
            </a:r>
            <a:endParaRPr lang="zh-CN" altLang="zh-CN" sz="4000" b="1" dirty="0">
              <a:latin typeface="微软雅黑" panose="020B0503020204020204" pitchFamily="34" charset="-122"/>
              <a:ea typeface="微软雅黑" panose="020B0503020204020204" pitchFamily="34" charset="-122"/>
              <a:sym typeface="宋体" panose="02010600030101010101" pitchFamily="2" charset="-122"/>
            </a:endParaRPr>
          </a:p>
        </p:txBody>
      </p:sp>
      <p:sp>
        <p:nvSpPr>
          <p:cNvPr id="23556" name="文本框 11"/>
          <p:cNvSpPr txBox="1"/>
          <p:nvPr/>
        </p:nvSpPr>
        <p:spPr>
          <a:xfrm>
            <a:off x="1104900" y="3602038"/>
            <a:ext cx="6934200" cy="552450"/>
          </a:xfrm>
          <a:prstGeom prst="rect">
            <a:avLst/>
          </a:prstGeom>
          <a:noFill/>
          <a:ln w="9525">
            <a:noFill/>
          </a:ln>
        </p:spPr>
        <p:txBody>
          <a:bodyPr>
            <a:spAutoFit/>
          </a:bodyPr>
          <a:p>
            <a:pPr algn="ctr"/>
            <a:r>
              <a:rPr lang="zh-CN" altLang="en-US" sz="1500" dirty="0">
                <a:solidFill>
                  <a:schemeClr val="tx2"/>
                </a:solidFill>
                <a:latin typeface="微软雅黑" panose="020B0503020204020204" pitchFamily="34" charset="-122"/>
                <a:ea typeface="微软雅黑" panose="020B0503020204020204" pitchFamily="34" charset="-122"/>
              </a:rPr>
              <a:t>可待续发展实验区 </a:t>
            </a:r>
            <a:r>
              <a:rPr lang="en-US" altLang="zh-CN" sz="1500" dirty="0">
                <a:solidFill>
                  <a:schemeClr val="tx2"/>
                </a:solidFill>
                <a:latin typeface="微软雅黑" panose="020B0503020204020204" pitchFamily="34" charset="-122"/>
                <a:ea typeface="微软雅黑" panose="020B0503020204020204" pitchFamily="34" charset="-122"/>
              </a:rPr>
              <a:t>/ </a:t>
            </a:r>
            <a:r>
              <a:rPr lang="zh-CN" altLang="en-US" sz="1500" dirty="0">
                <a:solidFill>
                  <a:schemeClr val="tx2"/>
                </a:solidFill>
                <a:latin typeface="微软雅黑" panose="020B0503020204020204" pitchFamily="34" charset="-122"/>
                <a:ea typeface="微软雅黑" panose="020B0503020204020204" pitchFamily="34" charset="-122"/>
              </a:rPr>
              <a:t>技术优势 </a:t>
            </a:r>
            <a:r>
              <a:rPr lang="en-US" altLang="zh-CN" sz="1500" dirty="0">
                <a:solidFill>
                  <a:schemeClr val="tx2"/>
                </a:solidFill>
                <a:latin typeface="微软雅黑" panose="020B0503020204020204" pitchFamily="34" charset="-122"/>
                <a:ea typeface="微软雅黑" panose="020B0503020204020204" pitchFamily="34" charset="-122"/>
              </a:rPr>
              <a:t>/ </a:t>
            </a:r>
            <a:r>
              <a:rPr lang="zh-CN" altLang="en-US" sz="1500" dirty="0">
                <a:solidFill>
                  <a:schemeClr val="tx2"/>
                </a:solidFill>
                <a:latin typeface="微软雅黑" panose="020B0503020204020204" pitchFamily="34" charset="-122"/>
                <a:ea typeface="微软雅黑" panose="020B0503020204020204" pitchFamily="34" charset="-122"/>
              </a:rPr>
              <a:t>行业定位及品牌优势 </a:t>
            </a:r>
            <a:endParaRPr lang="zh-CN" altLang="en-US" sz="1500" b="1" dirty="0">
              <a:solidFill>
                <a:srgbClr val="333333"/>
              </a:solidFill>
              <a:latin typeface="微软雅黑" panose="020B0503020204020204" pitchFamily="34" charset="-122"/>
              <a:ea typeface="微软雅黑" panose="020B0503020204020204" pitchFamily="34" charset="-122"/>
            </a:endParaRPr>
          </a:p>
          <a:p>
            <a:pPr algn="ctr"/>
            <a:endParaRPr lang="zh-CN" altLang="en-US" sz="1500" dirty="0">
              <a:solidFill>
                <a:schemeClr val="tx2"/>
              </a:solidFill>
              <a:latin typeface="微软雅黑" panose="020B0503020204020204" pitchFamily="34" charset="-122"/>
              <a:ea typeface="微软雅黑" panose="020B0503020204020204" pitchFamily="34" charset="-122"/>
            </a:endParaRPr>
          </a:p>
        </p:txBody>
      </p:sp>
      <p:sp>
        <p:nvSpPr>
          <p:cNvPr id="23557" name="文本框 12"/>
          <p:cNvSpPr txBox="1"/>
          <p:nvPr/>
        </p:nvSpPr>
        <p:spPr>
          <a:xfrm>
            <a:off x="4056063" y="-22225"/>
            <a:ext cx="1006475" cy="1476375"/>
          </a:xfrm>
          <a:prstGeom prst="rect">
            <a:avLst/>
          </a:prstGeom>
          <a:noFill/>
          <a:ln w="9525">
            <a:noFill/>
          </a:ln>
        </p:spPr>
        <p:txBody>
          <a:bodyPr>
            <a:spAutoFit/>
          </a:bodyPr>
          <a:p>
            <a:pPr algn="ctr"/>
            <a:r>
              <a:rPr lang="en-US" altLang="zh-CN" sz="9000" b="1" dirty="0">
                <a:solidFill>
                  <a:schemeClr val="bg1"/>
                </a:solidFill>
                <a:latin typeface="AgencyFB" pitchFamily="2" charset="0"/>
                <a:ea typeface="微软雅黑" panose="020B0503020204020204" pitchFamily="34" charset="-122"/>
              </a:rPr>
              <a:t>5</a:t>
            </a:r>
            <a:endParaRPr lang="en-US" altLang="zh-CN" sz="9000" b="1" dirty="0">
              <a:solidFill>
                <a:schemeClr val="bg1"/>
              </a:solidFill>
              <a:latin typeface="AgencyFB" pitchFamily="2" charset="0"/>
              <a:ea typeface="微软雅黑" panose="020B0503020204020204" pitchFamily="34" charset="-122"/>
            </a:endParaRPr>
          </a:p>
        </p:txBody>
      </p:sp>
      <p:sp>
        <p:nvSpPr>
          <p:cNvPr id="16" name="文本框 14"/>
          <p:cNvSpPr txBox="1">
            <a:spLocks noChangeArrowheads="1"/>
          </p:cNvSpPr>
          <p:nvPr/>
        </p:nvSpPr>
        <p:spPr bwMode="auto">
          <a:xfrm>
            <a:off x="3883025" y="1231900"/>
            <a:ext cx="1377950" cy="298450"/>
          </a:xfrm>
          <a:prstGeom prst="rect">
            <a:avLst/>
          </a:prstGeom>
          <a:noFill/>
          <a:ln>
            <a:noFill/>
          </a:ln>
        </p:spPr>
        <p:txBody>
          <a:bodyPr>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350" b="0" i="0" u="none" strike="noStrike" kern="1200" cap="none" spc="0" normalizeH="0" baseline="0" noProof="1" smtClean="0">
                <a:ln>
                  <a:noFill/>
                </a:ln>
                <a:solidFill>
                  <a:schemeClr val="bg1"/>
                </a:solidFill>
                <a:effectLst/>
                <a:uLnTx/>
                <a:uFillTx/>
                <a:latin typeface="微软雅黑" panose="020B0503020204020204" pitchFamily="34" charset="-122"/>
                <a:ea typeface="微软雅黑" panose="020B0503020204020204" pitchFamily="34" charset="-122"/>
                <a:cs typeface="+mn-cs"/>
              </a:rPr>
              <a:t> </a:t>
            </a:r>
            <a:endParaRPr kumimoji="0" lang="zh-CN" altLang="en-US" sz="1350" b="0"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7" name="文本框 14"/>
          <p:cNvSpPr txBox="1">
            <a:spLocks noChangeArrowheads="1"/>
          </p:cNvSpPr>
          <p:nvPr/>
        </p:nvSpPr>
        <p:spPr bwMode="auto">
          <a:xfrm>
            <a:off x="3827463" y="1268413"/>
            <a:ext cx="1379538" cy="298450"/>
          </a:xfrm>
          <a:prstGeom prst="rect">
            <a:avLst/>
          </a:prstGeom>
          <a:noFill/>
          <a:ln>
            <a:noFill/>
          </a:ln>
        </p:spPr>
        <p:txBody>
          <a:bodyPr>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350" b="0"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rPr>
              <a:t>PART FIVE</a:t>
            </a:r>
            <a:endParaRPr kumimoji="0" lang="zh-CN" altLang="en-US" sz="1350" b="0"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4578" name="组合 3"/>
          <p:cNvGrpSpPr/>
          <p:nvPr/>
        </p:nvGrpSpPr>
        <p:grpSpPr>
          <a:xfrm>
            <a:off x="347663" y="417513"/>
            <a:ext cx="3544887" cy="360362"/>
            <a:chOff x="2929753" y="1778111"/>
            <a:chExt cx="5062555" cy="479165"/>
          </a:xfrm>
        </p:grpSpPr>
        <p:cxnSp>
          <p:nvCxnSpPr>
            <p:cNvPr id="5" name="直接连接符 4"/>
            <p:cNvCxnSpPr/>
            <p:nvPr/>
          </p:nvCxnSpPr>
          <p:spPr>
            <a:xfrm>
              <a:off x="3365047" y="2248833"/>
              <a:ext cx="4627261" cy="0"/>
            </a:xfrm>
            <a:prstGeom prst="line">
              <a:avLst/>
            </a:prstGeom>
            <a:ln>
              <a:solidFill>
                <a:srgbClr val="346182"/>
              </a:solidFill>
            </a:ln>
          </p:spPr>
          <p:style>
            <a:lnRef idx="1">
              <a:schemeClr val="accent1"/>
            </a:lnRef>
            <a:fillRef idx="0">
              <a:schemeClr val="accent1"/>
            </a:fillRef>
            <a:effectRef idx="0">
              <a:schemeClr val="accent1"/>
            </a:effectRef>
            <a:fontRef idx="minor">
              <a:schemeClr val="tx1"/>
            </a:fontRef>
          </p:style>
        </p:cxnSp>
        <p:sp>
          <p:nvSpPr>
            <p:cNvPr id="6" name="平行四边形 5"/>
            <p:cNvSpPr/>
            <p:nvPr/>
          </p:nvSpPr>
          <p:spPr>
            <a:xfrm>
              <a:off x="2929753" y="1778111"/>
              <a:ext cx="589460" cy="479165"/>
            </a:xfrm>
            <a:prstGeom prst="parallelogram">
              <a:avLst/>
            </a:prstGeom>
            <a:solidFill>
              <a:srgbClr val="013B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1">
                <a:ln>
                  <a:noFill/>
                </a:ln>
                <a:solidFill>
                  <a:srgbClr val="01325B"/>
                </a:solidFill>
                <a:effectLst/>
                <a:uLnTx/>
                <a:uFillTx/>
                <a:latin typeface="+mn-lt"/>
                <a:ea typeface="+mn-ea"/>
                <a:cs typeface="+mn-cs"/>
              </a:endParaRPr>
            </a:p>
          </p:txBody>
        </p:sp>
      </p:grpSp>
      <p:sp>
        <p:nvSpPr>
          <p:cNvPr id="24579" name="矩形 6"/>
          <p:cNvSpPr/>
          <p:nvPr/>
        </p:nvSpPr>
        <p:spPr>
          <a:xfrm>
            <a:off x="1074738" y="417513"/>
            <a:ext cx="2697162" cy="368300"/>
          </a:xfrm>
          <a:prstGeom prst="rect">
            <a:avLst/>
          </a:prstGeom>
          <a:noFill/>
          <a:ln w="9525">
            <a:noFill/>
          </a:ln>
        </p:spPr>
        <p:txBody>
          <a:bodyPr wrap="none">
            <a:spAutoFit/>
          </a:bodyPr>
          <a:p>
            <a:r>
              <a:rPr lang="zh-CN" altLang="en-US" b="1" dirty="0">
                <a:solidFill>
                  <a:srgbClr val="01325B"/>
                </a:solidFill>
                <a:latin typeface="微软雅黑" panose="020B0503020204020204" pitchFamily="34" charset="-122"/>
                <a:ea typeface="微软雅黑" panose="020B0503020204020204" pitchFamily="34" charset="-122"/>
              </a:rPr>
              <a:t>国家级可持续发展实验区</a:t>
            </a:r>
            <a:endParaRPr lang="zh-CN" altLang="en-US" b="1" dirty="0">
              <a:solidFill>
                <a:srgbClr val="01325B"/>
              </a:solidFill>
              <a:latin typeface="微软雅黑" panose="020B0503020204020204" pitchFamily="34" charset="-122"/>
              <a:ea typeface="微软雅黑" panose="020B0503020204020204" pitchFamily="34" charset="-122"/>
            </a:endParaRPr>
          </a:p>
        </p:txBody>
      </p:sp>
      <p:sp>
        <p:nvSpPr>
          <p:cNvPr id="24580" name="文本框 17"/>
          <p:cNvSpPr txBox="1"/>
          <p:nvPr/>
        </p:nvSpPr>
        <p:spPr>
          <a:xfrm>
            <a:off x="276225" y="417513"/>
            <a:ext cx="558800" cy="414337"/>
          </a:xfrm>
          <a:prstGeom prst="rect">
            <a:avLst/>
          </a:prstGeom>
          <a:noFill/>
          <a:ln w="9525">
            <a:noFill/>
          </a:ln>
        </p:spPr>
        <p:txBody>
          <a:bodyPr>
            <a:spAutoFit/>
          </a:bodyPr>
          <a:p>
            <a:pPr algn="ctr"/>
            <a:r>
              <a:rPr lang="en-US" altLang="zh-CN" sz="2100" dirty="0">
                <a:solidFill>
                  <a:schemeClr val="bg1"/>
                </a:solidFill>
                <a:latin typeface="微软雅黑" panose="020B0503020204020204" pitchFamily="34" charset="-122"/>
                <a:ea typeface="微软雅黑" panose="020B0503020204020204" pitchFamily="34" charset="-122"/>
              </a:rPr>
              <a:t>1</a:t>
            </a:r>
            <a:endParaRPr lang="en-US" altLang="zh-CN" sz="2100" dirty="0">
              <a:solidFill>
                <a:schemeClr val="bg1"/>
              </a:solidFill>
              <a:latin typeface="微软雅黑" panose="020B0503020204020204" pitchFamily="34" charset="-122"/>
              <a:ea typeface="微软雅黑" panose="020B0503020204020204" pitchFamily="34" charset="-122"/>
            </a:endParaRPr>
          </a:p>
        </p:txBody>
      </p:sp>
      <p:pic>
        <p:nvPicPr>
          <p:cNvPr id="24581" name="图片 7"/>
          <p:cNvPicPr>
            <a:picLocks noChangeAspect="1"/>
          </p:cNvPicPr>
          <p:nvPr/>
        </p:nvPicPr>
        <p:blipFill>
          <a:blip r:embed="rId1"/>
          <a:srcRect l="6032" t="2516"/>
          <a:stretch>
            <a:fillRect/>
          </a:stretch>
        </p:blipFill>
        <p:spPr>
          <a:xfrm>
            <a:off x="347663" y="1389063"/>
            <a:ext cx="4200525" cy="3378200"/>
          </a:xfrm>
          <a:prstGeom prst="rect">
            <a:avLst/>
          </a:prstGeom>
          <a:noFill/>
          <a:ln w="9525">
            <a:noFill/>
          </a:ln>
        </p:spPr>
      </p:pic>
      <p:sp>
        <p:nvSpPr>
          <p:cNvPr id="11" name="TextBox 19"/>
          <p:cNvSpPr txBox="1"/>
          <p:nvPr/>
        </p:nvSpPr>
        <p:spPr>
          <a:xfrm>
            <a:off x="4645025" y="1692275"/>
            <a:ext cx="3906838" cy="2676525"/>
          </a:xfrm>
          <a:prstGeom prst="rect">
            <a:avLst/>
          </a:prstGeom>
          <a:noFill/>
        </p:spPr>
        <p:txBody>
          <a:bodyPr lIns="0" tIns="0" rIns="0" bIns="0">
            <a:spAutoFit/>
          </a:bodyPr>
          <a:lstStyle/>
          <a:p>
            <a:pPr marR="0" algn="just" defTabSz="914400">
              <a:lnSpc>
                <a:spcPct val="150000"/>
              </a:lnSpc>
              <a:buClrTx/>
              <a:buSzTx/>
              <a:buFontTx/>
              <a:defRPr/>
            </a:pPr>
            <a:r>
              <a:rPr kumimoji="0" lang="en-US" altLang="zh-CN" sz="1600" kern="1200" cap="none" spc="0" normalizeH="0" baseline="0" noProof="1">
                <a:latin typeface="Calibri" panose="020F0502020204030204" pitchFamily="34" charset="0"/>
                <a:ea typeface="宋体" panose="02010600030101010101" pitchFamily="2" charset="-122"/>
                <a:cs typeface="+mn-cs"/>
              </a:rPr>
              <a:t>    </a:t>
            </a:r>
            <a:endParaRPr kumimoji="0" lang="zh-CN" altLang="en-US" sz="1600" b="1" kern="1200" cap="none" spc="0" normalizeH="0" baseline="0" noProof="1">
              <a:solidFill>
                <a:srgbClr val="01325B"/>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marR="0" indent="-285750" algn="just" defTabSz="914400">
              <a:lnSpc>
                <a:spcPct val="150000"/>
              </a:lnSpc>
              <a:buClrTx/>
              <a:buSzTx/>
              <a:buFont typeface="Arial" panose="020B0604020202020204" pitchFamily="34" charset="0"/>
              <a:buChar char="•"/>
              <a:defRPr/>
            </a:pPr>
            <a:r>
              <a:rPr kumimoji="0" lang="zh-CN" altLang="en-US" sz="2000" b="1" kern="1200" cap="none" spc="0" normalizeH="0" baseline="0" noProof="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国家可持续发展实验区</a:t>
            </a:r>
            <a:endParaRPr kumimoji="0" lang="zh-CN" altLang="en-US" sz="2000" b="1" kern="1200" cap="none" spc="0" normalizeH="0" baseline="0" noProof="1">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marR="0" indent="-285750" algn="just" defTabSz="914400">
              <a:lnSpc>
                <a:spcPct val="150000"/>
              </a:lnSpc>
              <a:buClrTx/>
              <a:buSzTx/>
              <a:buFont typeface="Arial" panose="020B0604020202020204" pitchFamily="34" charset="0"/>
              <a:buChar char="•"/>
              <a:defRPr/>
            </a:pPr>
            <a:r>
              <a:rPr kumimoji="0" lang="zh-CN" altLang="en-US" sz="2000" b="1" kern="1200" cap="none" spc="0" normalizeH="0" baseline="0" noProof="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国家稀贵金属再生利用高新技术产业化基地</a:t>
            </a:r>
            <a:endParaRPr kumimoji="0" lang="zh-CN" altLang="en-US" sz="2000" b="1" kern="1200" cap="none" spc="0" normalizeH="0" baseline="0" noProof="1">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marR="0" indent="-285750" algn="just" defTabSz="914400">
              <a:lnSpc>
                <a:spcPct val="150000"/>
              </a:lnSpc>
              <a:buClrTx/>
              <a:buSzTx/>
              <a:buFont typeface="Arial" panose="020B0604020202020204" pitchFamily="34" charset="0"/>
              <a:buChar char="•"/>
              <a:defRPr/>
            </a:pPr>
            <a:r>
              <a:rPr kumimoji="0" lang="zh-CN" altLang="en-US" sz="2000" b="1" kern="1200" cap="none" spc="0" normalizeH="0" baseline="0" noProof="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国家可持续发展议程创新示范区</a:t>
            </a:r>
            <a:endParaRPr kumimoji="0" lang="zh-CN" altLang="en-US" sz="2000" b="1" kern="1200" cap="none" spc="0" normalizeH="0" baseline="0" noProof="1">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marR="0" indent="-285750" algn="just" defTabSz="914400">
              <a:lnSpc>
                <a:spcPct val="150000"/>
              </a:lnSpc>
              <a:buClrTx/>
              <a:buSzTx/>
              <a:buFont typeface="Arial" panose="020B0604020202020204" pitchFamily="34" charset="0"/>
              <a:buChar char="•"/>
              <a:defRPr/>
            </a:pPr>
            <a:r>
              <a:rPr kumimoji="0" lang="zh-CN" altLang="en-US" sz="2000" b="1" kern="1200" cap="none" spc="0" normalizeH="0" baseline="0" noProof="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永兴县国家循环经济示范园</a:t>
            </a:r>
            <a:endParaRPr kumimoji="0" lang="zh-CN" altLang="en-US" sz="2000" b="1" kern="1200" cap="none" spc="0" normalizeH="0" baseline="0" noProof="1">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5602" name="组合 3"/>
          <p:cNvGrpSpPr/>
          <p:nvPr/>
        </p:nvGrpSpPr>
        <p:grpSpPr>
          <a:xfrm>
            <a:off x="347663" y="417513"/>
            <a:ext cx="3544887" cy="360362"/>
            <a:chOff x="2929753" y="1778111"/>
            <a:chExt cx="5062555" cy="479165"/>
          </a:xfrm>
        </p:grpSpPr>
        <p:cxnSp>
          <p:nvCxnSpPr>
            <p:cNvPr id="5" name="直接连接符 4"/>
            <p:cNvCxnSpPr/>
            <p:nvPr/>
          </p:nvCxnSpPr>
          <p:spPr>
            <a:xfrm>
              <a:off x="3365047" y="2248833"/>
              <a:ext cx="4627261" cy="0"/>
            </a:xfrm>
            <a:prstGeom prst="line">
              <a:avLst/>
            </a:prstGeom>
            <a:ln>
              <a:solidFill>
                <a:srgbClr val="346182"/>
              </a:solidFill>
            </a:ln>
          </p:spPr>
          <p:style>
            <a:lnRef idx="1">
              <a:schemeClr val="accent1"/>
            </a:lnRef>
            <a:fillRef idx="0">
              <a:schemeClr val="accent1"/>
            </a:fillRef>
            <a:effectRef idx="0">
              <a:schemeClr val="accent1"/>
            </a:effectRef>
            <a:fontRef idx="minor">
              <a:schemeClr val="tx1"/>
            </a:fontRef>
          </p:style>
        </p:cxnSp>
        <p:sp>
          <p:nvSpPr>
            <p:cNvPr id="6" name="平行四边形 5"/>
            <p:cNvSpPr/>
            <p:nvPr/>
          </p:nvSpPr>
          <p:spPr>
            <a:xfrm>
              <a:off x="2929753" y="1778111"/>
              <a:ext cx="589460" cy="479165"/>
            </a:xfrm>
            <a:prstGeom prst="parallelogram">
              <a:avLst/>
            </a:prstGeom>
            <a:solidFill>
              <a:srgbClr val="013B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1">
                <a:ln>
                  <a:noFill/>
                </a:ln>
                <a:solidFill>
                  <a:srgbClr val="01325B"/>
                </a:solidFill>
                <a:effectLst/>
                <a:uLnTx/>
                <a:uFillTx/>
                <a:latin typeface="+mn-lt"/>
                <a:ea typeface="+mn-ea"/>
                <a:cs typeface="+mn-cs"/>
              </a:endParaRPr>
            </a:p>
          </p:txBody>
        </p:sp>
      </p:grpSp>
      <p:sp>
        <p:nvSpPr>
          <p:cNvPr id="25603" name="矩形 6"/>
          <p:cNvSpPr/>
          <p:nvPr/>
        </p:nvSpPr>
        <p:spPr>
          <a:xfrm>
            <a:off x="1074738" y="417513"/>
            <a:ext cx="1570037" cy="369887"/>
          </a:xfrm>
          <a:prstGeom prst="rect">
            <a:avLst/>
          </a:prstGeom>
          <a:noFill/>
          <a:ln w="9525">
            <a:noFill/>
          </a:ln>
        </p:spPr>
        <p:txBody>
          <a:bodyPr wrap="none">
            <a:spAutoFit/>
          </a:bodyPr>
          <a:p>
            <a:r>
              <a:rPr lang="zh-CN" altLang="en-US" b="1" dirty="0">
                <a:solidFill>
                  <a:srgbClr val="01325B"/>
                </a:solidFill>
                <a:latin typeface="微软雅黑" panose="020B0503020204020204" pitchFamily="34" charset="-122"/>
                <a:ea typeface="微软雅黑" panose="020B0503020204020204" pitchFamily="34" charset="-122"/>
              </a:rPr>
              <a:t>公司技术优势</a:t>
            </a:r>
            <a:endParaRPr lang="zh-CN" altLang="en-US" b="1" dirty="0">
              <a:solidFill>
                <a:srgbClr val="01325B"/>
              </a:solidFill>
              <a:latin typeface="微软雅黑" panose="020B0503020204020204" pitchFamily="34" charset="-122"/>
              <a:ea typeface="微软雅黑" panose="020B0503020204020204" pitchFamily="34" charset="-122"/>
            </a:endParaRPr>
          </a:p>
        </p:txBody>
      </p:sp>
      <p:sp>
        <p:nvSpPr>
          <p:cNvPr id="25604" name="文本框 17"/>
          <p:cNvSpPr txBox="1"/>
          <p:nvPr/>
        </p:nvSpPr>
        <p:spPr>
          <a:xfrm>
            <a:off x="276225" y="417513"/>
            <a:ext cx="558800" cy="414337"/>
          </a:xfrm>
          <a:prstGeom prst="rect">
            <a:avLst/>
          </a:prstGeom>
          <a:noFill/>
          <a:ln w="9525">
            <a:noFill/>
          </a:ln>
        </p:spPr>
        <p:txBody>
          <a:bodyPr>
            <a:spAutoFit/>
          </a:bodyPr>
          <a:p>
            <a:pPr algn="ctr"/>
            <a:r>
              <a:rPr lang="en-US" altLang="zh-CN" sz="2100" dirty="0">
                <a:solidFill>
                  <a:schemeClr val="bg1"/>
                </a:solidFill>
                <a:latin typeface="微软雅黑" panose="020B0503020204020204" pitchFamily="34" charset="-122"/>
                <a:ea typeface="微软雅黑" panose="020B0503020204020204" pitchFamily="34" charset="-122"/>
              </a:rPr>
              <a:t>2</a:t>
            </a:r>
            <a:endParaRPr lang="en-US" altLang="zh-CN" sz="2100" dirty="0">
              <a:solidFill>
                <a:schemeClr val="bg1"/>
              </a:solidFill>
              <a:latin typeface="微软雅黑" panose="020B0503020204020204" pitchFamily="34" charset="-122"/>
              <a:ea typeface="微软雅黑" panose="020B0503020204020204" pitchFamily="34" charset="-122"/>
            </a:endParaRPr>
          </a:p>
        </p:txBody>
      </p:sp>
      <p:pic>
        <p:nvPicPr>
          <p:cNvPr id="25605" name="图片 7" descr="2俯视图2"/>
          <p:cNvPicPr>
            <a:picLocks noChangeAspect="1"/>
          </p:cNvPicPr>
          <p:nvPr/>
        </p:nvPicPr>
        <p:blipFill>
          <a:blip r:embed="rId1"/>
          <a:stretch>
            <a:fillRect/>
          </a:stretch>
        </p:blipFill>
        <p:spPr>
          <a:xfrm>
            <a:off x="263525" y="985838"/>
            <a:ext cx="3973513" cy="2586037"/>
          </a:xfrm>
          <a:prstGeom prst="rect">
            <a:avLst/>
          </a:prstGeom>
          <a:noFill/>
          <a:ln w="9525">
            <a:noFill/>
          </a:ln>
        </p:spPr>
      </p:pic>
      <p:pic>
        <p:nvPicPr>
          <p:cNvPr id="25606" name="图片 8"/>
          <p:cNvPicPr>
            <a:picLocks noChangeAspect="1"/>
          </p:cNvPicPr>
          <p:nvPr/>
        </p:nvPicPr>
        <p:blipFill>
          <a:blip r:embed="rId2"/>
          <a:stretch>
            <a:fillRect/>
          </a:stretch>
        </p:blipFill>
        <p:spPr>
          <a:xfrm>
            <a:off x="1216025" y="3476625"/>
            <a:ext cx="3190875" cy="1814513"/>
          </a:xfrm>
          <a:prstGeom prst="rect">
            <a:avLst/>
          </a:prstGeom>
          <a:noFill/>
          <a:ln w="9525">
            <a:noFill/>
          </a:ln>
        </p:spPr>
      </p:pic>
      <p:sp>
        <p:nvSpPr>
          <p:cNvPr id="11" name="TextBox 19"/>
          <p:cNvSpPr txBox="1"/>
          <p:nvPr/>
        </p:nvSpPr>
        <p:spPr>
          <a:xfrm>
            <a:off x="4464050" y="1073150"/>
            <a:ext cx="4422775" cy="3994150"/>
          </a:xfrm>
          <a:prstGeom prst="rect">
            <a:avLst/>
          </a:prstGeom>
          <a:noFill/>
        </p:spPr>
        <p:txBody>
          <a:bodyPr lIns="0" tIns="0" rIns="0" bIns="0">
            <a:spAutoFit/>
          </a:bodyPr>
          <a:lstStyle/>
          <a:p>
            <a:pPr marR="0" algn="just" defTabSz="914400" fontAlgn="auto">
              <a:lnSpc>
                <a:spcPct val="150000"/>
              </a:lnSpc>
              <a:buClrTx/>
              <a:buSzTx/>
              <a:buFontTx/>
              <a:defRPr/>
            </a:pPr>
            <a:r>
              <a:rPr kumimoji="0" lang="en-US" altLang="zh-CN" sz="1600" kern="1200" cap="none" spc="0" normalizeH="0" baseline="0" noProof="1">
                <a:latin typeface="+mn-lt"/>
                <a:ea typeface="+mn-ea"/>
                <a:cs typeface="+mn-cs"/>
              </a:rPr>
              <a:t>      </a:t>
            </a:r>
            <a:r>
              <a:rPr kumimoji="0" lang="zh-CN" altLang="en-US" sz="2000" b="1"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rPr>
              <a:t>郴州雄风环保科技有限公司</a:t>
            </a:r>
            <a:endParaRPr kumimoji="0" lang="zh-CN" altLang="en-US" sz="1600" b="1" kern="1200" cap="none" spc="0" normalizeH="0" baseline="0" noProof="1">
              <a:solidFill>
                <a:srgbClr val="01325B"/>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marR="0" indent="-285750" algn="just" defTabSz="914400" fontAlgn="auto">
              <a:lnSpc>
                <a:spcPct val="150000"/>
              </a:lnSpc>
              <a:buClrTx/>
              <a:buSzTx/>
              <a:buFont typeface="Arial" panose="020B0604020202020204" pitchFamily="34" charset="0"/>
              <a:buChar char="•"/>
              <a:defRPr/>
            </a:pPr>
            <a:r>
              <a:rPr kumimoji="0" lang="zh-CN" altLang="en-US" sz="1700" b="1" kern="1200" cap="none" spc="0" normalizeH="0" baseline="0" noProof="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湖南省稀贵金属二次资源清洁提取工程技术研究中心、</a:t>
            </a:r>
            <a:endParaRPr kumimoji="0" lang="zh-CN" altLang="en-US" sz="1700" b="1" kern="1200" cap="none" spc="0" normalizeH="0" baseline="0" noProof="1">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marR="0" indent="-285750" algn="just" defTabSz="914400" fontAlgn="auto">
              <a:lnSpc>
                <a:spcPct val="150000"/>
              </a:lnSpc>
              <a:buClrTx/>
              <a:buSzTx/>
              <a:buFont typeface="Arial" panose="020B0604020202020204" pitchFamily="34" charset="0"/>
              <a:buChar char="•"/>
              <a:defRPr/>
            </a:pPr>
            <a:r>
              <a:rPr kumimoji="0" lang="zh-CN" altLang="en-US" sz="1700" b="1" kern="1200" cap="none" spc="0" normalizeH="0" baseline="0" noProof="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湖南省工业固体废物无害化处理及综合回收企业技术研究中心</a:t>
            </a:r>
            <a:endParaRPr kumimoji="0" lang="zh-CN" altLang="en-US" sz="1700" kern="1200" cap="none" spc="0" normalizeH="0" baseline="0" noProof="1">
              <a:solidFill>
                <a:srgbClr val="01325B"/>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marR="0" indent="-285750" algn="just" defTabSz="914400" fontAlgn="auto">
              <a:lnSpc>
                <a:spcPct val="150000"/>
              </a:lnSpc>
              <a:buClrTx/>
              <a:buSzTx/>
              <a:buFont typeface="Arial" panose="020B0604020202020204" pitchFamily="34" charset="0"/>
              <a:buChar char="•"/>
              <a:defRPr/>
            </a:pPr>
            <a:r>
              <a:rPr kumimoji="0" lang="zh-CN" altLang="en-US" sz="1700" b="1" kern="1200" cap="none" spc="0" normalizeH="0" baseline="0" noProof="1">
                <a:solidFill>
                  <a:srgbClr val="01325B"/>
                </a:solidFill>
                <a:latin typeface="微软雅黑" panose="020B0503020204020204" pitchFamily="34" charset="-122"/>
                <a:ea typeface="微软雅黑" panose="020B0503020204020204" pitchFamily="34" charset="-122"/>
                <a:cs typeface="微软雅黑" panose="020B0503020204020204" pitchFamily="34" charset="-122"/>
              </a:rPr>
              <a:t>赤峰吉隆黄金矿业股份有限公司全资子公司</a:t>
            </a:r>
            <a:endParaRPr kumimoji="0" lang="zh-CN" altLang="en-US" sz="1700" b="1" kern="1200" cap="none" spc="0" normalizeH="0" baseline="0" noProof="1">
              <a:solidFill>
                <a:srgbClr val="01325B"/>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marR="0" indent="-285750" algn="just" defTabSz="914400" fontAlgn="auto">
              <a:lnSpc>
                <a:spcPct val="150000"/>
              </a:lnSpc>
              <a:buClrTx/>
              <a:buSzTx/>
              <a:buFont typeface="Arial" panose="020B0604020202020204" pitchFamily="34" charset="0"/>
              <a:buChar char="•"/>
              <a:defRPr/>
            </a:pPr>
            <a:r>
              <a:rPr kumimoji="0" lang="zh-CN" altLang="en-US" sz="1700" b="1" kern="1200" cap="none" spc="0" normalizeH="0" baseline="0" noProof="1">
                <a:solidFill>
                  <a:srgbClr val="01325B"/>
                </a:solidFill>
                <a:latin typeface="微软雅黑" panose="020B0503020204020204" pitchFamily="34" charset="-122"/>
                <a:ea typeface="微软雅黑" panose="020B0503020204020204" pitchFamily="34" charset="-122"/>
                <a:cs typeface="微软雅黑" panose="020B0503020204020204" pitchFamily="34" charset="-122"/>
              </a:rPr>
              <a:t>稀贵金属综合回收和循环经济试点龙头企业</a:t>
            </a:r>
            <a:endParaRPr kumimoji="0" lang="zh-CN" altLang="en-US" sz="1700" b="1" kern="1200" cap="none" spc="0" normalizeH="0" baseline="0" noProof="1">
              <a:solidFill>
                <a:srgbClr val="01325B"/>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marR="0" indent="-285750" algn="just" defTabSz="914400" fontAlgn="auto">
              <a:lnSpc>
                <a:spcPct val="150000"/>
              </a:lnSpc>
              <a:buClrTx/>
              <a:buSzTx/>
              <a:buFont typeface="Arial" panose="020B0604020202020204" pitchFamily="34" charset="0"/>
              <a:buChar char="•"/>
              <a:defRPr/>
            </a:pPr>
            <a:r>
              <a:rPr kumimoji="0" lang="zh-CN" altLang="en-US" sz="1700" b="1" kern="1200" cap="none" spc="0" normalizeH="0" baseline="0" noProof="1">
                <a:solidFill>
                  <a:srgbClr val="01325B"/>
                </a:solidFill>
                <a:latin typeface="微软雅黑" panose="020B0503020204020204" pitchFamily="34" charset="-122"/>
                <a:ea typeface="微软雅黑" panose="020B0503020204020204" pitchFamily="34" charset="-122"/>
                <a:cs typeface="微软雅黑" panose="020B0503020204020204" pitchFamily="34" charset="-122"/>
              </a:rPr>
              <a:t>国家</a:t>
            </a:r>
            <a:r>
              <a:rPr kumimoji="0" lang="zh-CN" altLang="en-US" sz="1700" b="1" kern="1200" cap="none" spc="0" normalizeH="0" baseline="0" noProof="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高新技术企业</a:t>
            </a:r>
            <a:endParaRPr kumimoji="0" lang="zh-CN" altLang="en-US" sz="1700" b="1" kern="1200" cap="none" spc="0" normalizeH="0" baseline="0" noProof="1">
              <a:solidFill>
                <a:srgbClr val="01325B"/>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marR="0" indent="-285750" algn="just" defTabSz="914400" fontAlgn="auto">
              <a:lnSpc>
                <a:spcPct val="150000"/>
              </a:lnSpc>
              <a:buClrTx/>
              <a:buSzTx/>
              <a:buFont typeface="Arial" panose="020B0604020202020204" pitchFamily="34" charset="0"/>
              <a:buChar char="•"/>
              <a:defRPr/>
            </a:pPr>
            <a:r>
              <a:rPr kumimoji="0" lang="zh-CN" altLang="en-US" sz="1700" b="1" kern="1200" cap="none" spc="0" normalizeH="0" baseline="0" noProof="1">
                <a:solidFill>
                  <a:srgbClr val="01325B"/>
                </a:solidFill>
                <a:latin typeface="微软雅黑" panose="020B0503020204020204" pitchFamily="34" charset="-122"/>
                <a:ea typeface="微软雅黑" panose="020B0503020204020204" pitchFamily="34" charset="-122"/>
                <a:cs typeface="微软雅黑" panose="020B0503020204020204" pitchFamily="34" charset="-122"/>
              </a:rPr>
              <a:t>荣获中国驰名商标、湖南省著名商标</a:t>
            </a:r>
            <a:endParaRPr kumimoji="0" lang="zh-CN" altLang="en-US" sz="1700" b="1" kern="1200" cap="none" spc="0" normalizeH="0" baseline="0" noProof="1">
              <a:solidFill>
                <a:srgbClr val="01325B"/>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marR="0" indent="-285750" algn="just" defTabSz="914400" fontAlgn="auto">
              <a:lnSpc>
                <a:spcPct val="150000"/>
              </a:lnSpc>
              <a:buClrTx/>
              <a:buSzTx/>
              <a:buFont typeface="Arial" panose="020B0604020202020204" pitchFamily="34" charset="0"/>
              <a:buChar char="•"/>
              <a:defRPr/>
            </a:pPr>
            <a:r>
              <a:rPr kumimoji="0" lang="zh-CN" altLang="en-US" sz="1700" b="1" kern="1200" cap="none" spc="0" normalizeH="0" baseline="0" noProof="1">
                <a:solidFill>
                  <a:srgbClr val="01325B"/>
                </a:solidFill>
                <a:latin typeface="微软雅黑" panose="020B0503020204020204" pitchFamily="34" charset="-122"/>
                <a:ea typeface="微软雅黑" panose="020B0503020204020204" pitchFamily="34" charset="-122"/>
                <a:cs typeface="微软雅黑" panose="020B0503020204020204" pitchFamily="34" charset="-122"/>
              </a:rPr>
              <a:t>中国优秀节能减排单位</a:t>
            </a:r>
            <a:endParaRPr kumimoji="0" lang="zh-CN" altLang="en-US" sz="1700" b="1" kern="1200" cap="none" spc="0" normalizeH="0" baseline="0" noProof="1">
              <a:solidFill>
                <a:srgbClr val="01325B"/>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265113" y="1208088"/>
            <a:ext cx="4171950" cy="3036887"/>
          </a:xfrm>
          <a:prstGeom prst="rect">
            <a:avLst/>
          </a:prstGeom>
          <a:noFill/>
          <a:ln w="9525">
            <a:noFill/>
          </a:ln>
        </p:spPr>
      </p:pic>
      <p:pic>
        <p:nvPicPr>
          <p:cNvPr id="5" name="图片 4"/>
          <p:cNvPicPr>
            <a:picLocks noChangeAspect="1"/>
          </p:cNvPicPr>
          <p:nvPr/>
        </p:nvPicPr>
        <p:blipFill>
          <a:blip r:embed="rId2"/>
          <a:stretch>
            <a:fillRect/>
          </a:stretch>
        </p:blipFill>
        <p:spPr>
          <a:xfrm>
            <a:off x="4638675" y="1208088"/>
            <a:ext cx="4289425" cy="3036887"/>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000"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0-#ppt_w/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000"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7650" name="组合 3"/>
          <p:cNvGrpSpPr/>
          <p:nvPr/>
        </p:nvGrpSpPr>
        <p:grpSpPr>
          <a:xfrm>
            <a:off x="347663" y="417513"/>
            <a:ext cx="3544887" cy="360362"/>
            <a:chOff x="2929753" y="1778111"/>
            <a:chExt cx="5062555" cy="479165"/>
          </a:xfrm>
        </p:grpSpPr>
        <p:cxnSp>
          <p:nvCxnSpPr>
            <p:cNvPr id="5" name="直接连接符 4"/>
            <p:cNvCxnSpPr/>
            <p:nvPr/>
          </p:nvCxnSpPr>
          <p:spPr>
            <a:xfrm>
              <a:off x="3365047" y="2248833"/>
              <a:ext cx="4627261" cy="0"/>
            </a:xfrm>
            <a:prstGeom prst="line">
              <a:avLst/>
            </a:prstGeom>
            <a:ln>
              <a:solidFill>
                <a:srgbClr val="346182"/>
              </a:solidFill>
            </a:ln>
          </p:spPr>
          <p:style>
            <a:lnRef idx="1">
              <a:schemeClr val="accent1"/>
            </a:lnRef>
            <a:fillRef idx="0">
              <a:schemeClr val="accent1"/>
            </a:fillRef>
            <a:effectRef idx="0">
              <a:schemeClr val="accent1"/>
            </a:effectRef>
            <a:fontRef idx="minor">
              <a:schemeClr val="tx1"/>
            </a:fontRef>
          </p:style>
        </p:cxnSp>
        <p:sp>
          <p:nvSpPr>
            <p:cNvPr id="6" name="平行四边形 5"/>
            <p:cNvSpPr/>
            <p:nvPr/>
          </p:nvSpPr>
          <p:spPr>
            <a:xfrm>
              <a:off x="2929753" y="1778111"/>
              <a:ext cx="589460" cy="479165"/>
            </a:xfrm>
            <a:prstGeom prst="parallelogram">
              <a:avLst/>
            </a:prstGeom>
            <a:solidFill>
              <a:srgbClr val="013B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1">
                <a:ln>
                  <a:noFill/>
                </a:ln>
                <a:solidFill>
                  <a:srgbClr val="01325B"/>
                </a:solidFill>
                <a:effectLst/>
                <a:uLnTx/>
                <a:uFillTx/>
                <a:latin typeface="+mn-lt"/>
                <a:ea typeface="+mn-ea"/>
                <a:cs typeface="+mn-cs"/>
              </a:endParaRPr>
            </a:p>
          </p:txBody>
        </p:sp>
      </p:grpSp>
      <p:sp>
        <p:nvSpPr>
          <p:cNvPr id="27651" name="矩形 6"/>
          <p:cNvSpPr/>
          <p:nvPr/>
        </p:nvSpPr>
        <p:spPr>
          <a:xfrm>
            <a:off x="1074738" y="417513"/>
            <a:ext cx="1800225" cy="369887"/>
          </a:xfrm>
          <a:prstGeom prst="rect">
            <a:avLst/>
          </a:prstGeom>
          <a:noFill/>
          <a:ln w="9525">
            <a:noFill/>
          </a:ln>
        </p:spPr>
        <p:txBody>
          <a:bodyPr wrap="none">
            <a:spAutoFit/>
          </a:bodyPr>
          <a:p>
            <a:r>
              <a:rPr lang="zh-CN" altLang="en-US" b="1" dirty="0">
                <a:solidFill>
                  <a:srgbClr val="01325B"/>
                </a:solidFill>
                <a:latin typeface="微软雅黑" panose="020B0503020204020204" pitchFamily="34" charset="-122"/>
                <a:ea typeface="微软雅黑" panose="020B0503020204020204" pitchFamily="34" charset="-122"/>
              </a:rPr>
              <a:t>承担项目及专利</a:t>
            </a:r>
            <a:endParaRPr lang="zh-CN" altLang="en-US" b="1" dirty="0">
              <a:solidFill>
                <a:srgbClr val="01325B"/>
              </a:solidFill>
              <a:latin typeface="微软雅黑" panose="020B0503020204020204" pitchFamily="34" charset="-122"/>
              <a:ea typeface="微软雅黑" panose="020B0503020204020204" pitchFamily="34" charset="-122"/>
            </a:endParaRPr>
          </a:p>
        </p:txBody>
      </p:sp>
      <p:sp>
        <p:nvSpPr>
          <p:cNvPr id="27652" name="文本框 17"/>
          <p:cNvSpPr txBox="1"/>
          <p:nvPr/>
        </p:nvSpPr>
        <p:spPr>
          <a:xfrm>
            <a:off x="276225" y="417513"/>
            <a:ext cx="558800" cy="414337"/>
          </a:xfrm>
          <a:prstGeom prst="rect">
            <a:avLst/>
          </a:prstGeom>
          <a:noFill/>
          <a:ln w="9525">
            <a:noFill/>
          </a:ln>
        </p:spPr>
        <p:txBody>
          <a:bodyPr>
            <a:spAutoFit/>
          </a:bodyPr>
          <a:p>
            <a:pPr algn="ctr"/>
            <a:r>
              <a:rPr lang="en-US" altLang="zh-CN" sz="2100" dirty="0">
                <a:solidFill>
                  <a:schemeClr val="bg1"/>
                </a:solidFill>
                <a:latin typeface="微软雅黑" panose="020B0503020204020204" pitchFamily="34" charset="-122"/>
                <a:ea typeface="微软雅黑" panose="020B0503020204020204" pitchFamily="34" charset="-122"/>
              </a:rPr>
              <a:t>3</a:t>
            </a:r>
            <a:endParaRPr lang="en-US" altLang="zh-CN" sz="2100" dirty="0">
              <a:solidFill>
                <a:schemeClr val="bg1"/>
              </a:solidFill>
              <a:latin typeface="微软雅黑" panose="020B0503020204020204" pitchFamily="34" charset="-122"/>
              <a:ea typeface="微软雅黑" panose="020B0503020204020204" pitchFamily="34" charset="-122"/>
            </a:endParaRPr>
          </a:p>
        </p:txBody>
      </p:sp>
      <p:pic>
        <p:nvPicPr>
          <p:cNvPr id="27653" name="图片 1"/>
          <p:cNvPicPr>
            <a:picLocks noChangeAspect="1"/>
          </p:cNvPicPr>
          <p:nvPr/>
        </p:nvPicPr>
        <p:blipFill>
          <a:blip r:embed="rId1"/>
          <a:stretch>
            <a:fillRect/>
          </a:stretch>
        </p:blipFill>
        <p:spPr>
          <a:xfrm>
            <a:off x="904875" y="974725"/>
            <a:ext cx="3132138" cy="3978275"/>
          </a:xfrm>
          <a:prstGeom prst="rect">
            <a:avLst/>
          </a:prstGeom>
          <a:noFill/>
          <a:ln w="9525">
            <a:noFill/>
          </a:ln>
        </p:spPr>
      </p:pic>
      <p:sp>
        <p:nvSpPr>
          <p:cNvPr id="27654" name="TextBox 19"/>
          <p:cNvSpPr txBox="1"/>
          <p:nvPr/>
        </p:nvSpPr>
        <p:spPr>
          <a:xfrm>
            <a:off x="4200843" y="1361440"/>
            <a:ext cx="4427537" cy="2769870"/>
          </a:xfrm>
          <a:prstGeom prst="rect">
            <a:avLst/>
          </a:prstGeom>
          <a:noFill/>
          <a:ln w="9525">
            <a:noFill/>
          </a:ln>
        </p:spPr>
        <p:txBody>
          <a:bodyPr lIns="0" tIns="0" rIns="0" bIns="0">
            <a:spAutoFit/>
          </a:bodyPr>
          <a:p>
            <a:pPr marL="285750" indent="-285750" algn="just">
              <a:lnSpc>
                <a:spcPct val="200000"/>
              </a:lnSpc>
              <a:buFont typeface="Arial" panose="020B0604020202020204" pitchFamily="34" charset="0"/>
              <a:buChar char="•"/>
            </a:pPr>
            <a:r>
              <a:rPr lang="zh-CN" altLang="zh-CN" b="1" dirty="0">
                <a:solidFill>
                  <a:srgbClr val="C00000"/>
                </a:solidFill>
                <a:latin typeface="微软雅黑" panose="020B0503020204020204" pitchFamily="34" charset="-122"/>
                <a:ea typeface="微软雅黑" panose="020B0503020204020204" pitchFamily="34" charset="-122"/>
              </a:rPr>
              <a:t>国家科技支撑计划</a:t>
            </a:r>
            <a:r>
              <a:rPr lang="zh-CN" altLang="zh-CN" b="1" dirty="0">
                <a:solidFill>
                  <a:srgbClr val="01325B"/>
                </a:solidFill>
                <a:latin typeface="微软雅黑" panose="020B0503020204020204" pitchFamily="34" charset="-122"/>
                <a:ea typeface="微软雅黑" panose="020B0503020204020204" pitchFamily="34" charset="-122"/>
              </a:rPr>
              <a:t>——《稀贵金属高效利用技术研发》子课题</a:t>
            </a:r>
            <a:r>
              <a:rPr lang="zh-CN" altLang="zh-CN" b="1" dirty="0">
                <a:solidFill>
                  <a:srgbClr val="01325B"/>
                </a:solidFill>
                <a:latin typeface="微软雅黑" panose="020B0503020204020204" pitchFamily="34" charset="-122"/>
                <a:ea typeface="微软雅黑" panose="020B0503020204020204" pitchFamily="34" charset="-122"/>
                <a:sym typeface="宋体" panose="02010600030101010101" pitchFamily="2" charset="-122"/>
              </a:rPr>
              <a:t>承担单位</a:t>
            </a:r>
            <a:endParaRPr lang="zh-CN" altLang="zh-CN" b="1" dirty="0">
              <a:solidFill>
                <a:srgbClr val="01325B"/>
              </a:solidFill>
              <a:latin typeface="微软雅黑" panose="020B0503020204020204" pitchFamily="34" charset="-122"/>
              <a:ea typeface="微软雅黑" panose="020B0503020204020204" pitchFamily="34" charset="-122"/>
            </a:endParaRPr>
          </a:p>
          <a:p>
            <a:pPr marL="285750" indent="-285750" algn="just">
              <a:lnSpc>
                <a:spcPct val="200000"/>
              </a:lnSpc>
              <a:buFont typeface="Arial" panose="020B0604020202020204" pitchFamily="34" charset="0"/>
              <a:buChar char="•"/>
            </a:pPr>
            <a:r>
              <a:rPr lang="zh-CN" altLang="zh-CN" b="1" dirty="0">
                <a:solidFill>
                  <a:srgbClr val="01325B"/>
                </a:solidFill>
                <a:latin typeface="微软雅黑" panose="020B0503020204020204" pitchFamily="34" charset="-122"/>
                <a:ea typeface="微软雅黑" panose="020B0503020204020204" pitchFamily="34" charset="-122"/>
              </a:rPr>
              <a:t>授权国家</a:t>
            </a:r>
            <a:r>
              <a:rPr lang="zh-CN" altLang="zh-CN" b="1" dirty="0">
                <a:solidFill>
                  <a:srgbClr val="C00000"/>
                </a:solidFill>
                <a:latin typeface="微软雅黑" panose="020B0503020204020204" pitchFamily="34" charset="-122"/>
                <a:ea typeface="微软雅黑" panose="020B0503020204020204" pitchFamily="34" charset="-122"/>
              </a:rPr>
              <a:t>发明专利1</a:t>
            </a:r>
            <a:r>
              <a:rPr lang="en-US" altLang="zh-CN" b="1" dirty="0">
                <a:solidFill>
                  <a:srgbClr val="C00000"/>
                </a:solidFill>
                <a:latin typeface="微软雅黑" panose="020B0503020204020204" pitchFamily="34" charset="-122"/>
                <a:ea typeface="微软雅黑" panose="020B0503020204020204" pitchFamily="34" charset="-122"/>
              </a:rPr>
              <a:t>3</a:t>
            </a:r>
            <a:r>
              <a:rPr lang="zh-CN" altLang="zh-CN" b="1" dirty="0">
                <a:solidFill>
                  <a:srgbClr val="C00000"/>
                </a:solidFill>
                <a:latin typeface="微软雅黑" panose="020B0503020204020204" pitchFamily="34" charset="-122"/>
                <a:ea typeface="微软雅黑" panose="020B0503020204020204" pitchFamily="34" charset="-122"/>
              </a:rPr>
              <a:t>项</a:t>
            </a:r>
            <a:r>
              <a:rPr lang="zh-CN" altLang="zh-CN" b="1" dirty="0">
                <a:solidFill>
                  <a:srgbClr val="01325B"/>
                </a:solidFill>
                <a:latin typeface="微软雅黑" panose="020B0503020204020204" pitchFamily="34" charset="-122"/>
                <a:ea typeface="微软雅黑" panose="020B0503020204020204" pitchFamily="34" charset="-122"/>
              </a:rPr>
              <a:t>，实用新型专利2项，处于申请阶段的发明专利</a:t>
            </a:r>
            <a:r>
              <a:rPr lang="en-US" altLang="zh-CN" b="1" dirty="0">
                <a:solidFill>
                  <a:srgbClr val="01325B"/>
                </a:solidFill>
                <a:latin typeface="微软雅黑" panose="020B0503020204020204" pitchFamily="34" charset="-122"/>
                <a:ea typeface="微软雅黑" panose="020B0503020204020204" pitchFamily="34" charset="-122"/>
              </a:rPr>
              <a:t>20</a:t>
            </a:r>
            <a:r>
              <a:rPr lang="zh-CN" altLang="zh-CN" b="1" dirty="0">
                <a:solidFill>
                  <a:srgbClr val="01325B"/>
                </a:solidFill>
                <a:latin typeface="微软雅黑" panose="020B0503020204020204" pitchFamily="34" charset="-122"/>
                <a:ea typeface="微软雅黑" panose="020B0503020204020204" pitchFamily="34" charset="-122"/>
              </a:rPr>
              <a:t>项</a:t>
            </a:r>
            <a:endParaRPr lang="zh-CN" altLang="zh-CN" b="1" dirty="0">
              <a:solidFill>
                <a:srgbClr val="01325B"/>
              </a:solidFill>
              <a:latin typeface="微软雅黑" panose="020B0503020204020204" pitchFamily="34" charset="-122"/>
              <a:ea typeface="微软雅黑" panose="020B0503020204020204" pitchFamily="34" charset="-122"/>
            </a:endParaRPr>
          </a:p>
          <a:p>
            <a:pPr marL="285750" indent="-285750" algn="just">
              <a:lnSpc>
                <a:spcPct val="200000"/>
              </a:lnSpc>
              <a:buFont typeface="Arial" panose="020B0604020202020204" pitchFamily="34" charset="0"/>
              <a:buChar char="•"/>
            </a:pPr>
            <a:r>
              <a:rPr lang="zh-CN" altLang="zh-CN" b="1" dirty="0">
                <a:solidFill>
                  <a:srgbClr val="01325B"/>
                </a:solidFill>
                <a:latin typeface="微软雅黑" panose="020B0503020204020204" pitchFamily="34" charset="-122"/>
                <a:ea typeface="微软雅黑" panose="020B0503020204020204" pitchFamily="34" charset="-122"/>
              </a:rPr>
              <a:t>参与</a:t>
            </a:r>
            <a:r>
              <a:rPr lang="zh-CN" altLang="zh-CN" b="1" dirty="0">
                <a:solidFill>
                  <a:srgbClr val="C00000"/>
                </a:solidFill>
                <a:latin typeface="微软雅黑" panose="020B0503020204020204" pitchFamily="34" charset="-122"/>
                <a:ea typeface="微软雅黑" panose="020B0503020204020204" pitchFamily="34" charset="-122"/>
              </a:rPr>
              <a:t>国家行业标准制定2项</a:t>
            </a:r>
            <a:endParaRPr lang="zh-CN" altLang="zh-CN" b="1" dirty="0">
              <a:solidFill>
                <a:srgbClr val="01325B"/>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674" name="图片 2"/>
          <p:cNvPicPr>
            <a:picLocks noChangeAspect="1"/>
          </p:cNvPicPr>
          <p:nvPr/>
        </p:nvPicPr>
        <p:blipFill>
          <a:blip r:embed="rId1"/>
          <a:stretch>
            <a:fillRect/>
          </a:stretch>
        </p:blipFill>
        <p:spPr>
          <a:xfrm>
            <a:off x="3983038" y="946150"/>
            <a:ext cx="2751137" cy="3984625"/>
          </a:xfrm>
          <a:prstGeom prst="rect">
            <a:avLst/>
          </a:prstGeom>
          <a:noFill/>
          <a:ln w="9525">
            <a:noFill/>
          </a:ln>
        </p:spPr>
      </p:pic>
      <p:grpSp>
        <p:nvGrpSpPr>
          <p:cNvPr id="28675" name="组合 3"/>
          <p:cNvGrpSpPr/>
          <p:nvPr/>
        </p:nvGrpSpPr>
        <p:grpSpPr>
          <a:xfrm>
            <a:off x="347663" y="417513"/>
            <a:ext cx="3544887" cy="360362"/>
            <a:chOff x="2929753" y="1778111"/>
            <a:chExt cx="5062555" cy="479165"/>
          </a:xfrm>
        </p:grpSpPr>
        <p:cxnSp>
          <p:nvCxnSpPr>
            <p:cNvPr id="5" name="直接连接符 4"/>
            <p:cNvCxnSpPr/>
            <p:nvPr/>
          </p:nvCxnSpPr>
          <p:spPr>
            <a:xfrm>
              <a:off x="3365047" y="2248833"/>
              <a:ext cx="4627261" cy="0"/>
            </a:xfrm>
            <a:prstGeom prst="line">
              <a:avLst/>
            </a:prstGeom>
            <a:ln>
              <a:solidFill>
                <a:srgbClr val="346182"/>
              </a:solidFill>
            </a:ln>
          </p:spPr>
          <p:style>
            <a:lnRef idx="1">
              <a:schemeClr val="accent1"/>
            </a:lnRef>
            <a:fillRef idx="0">
              <a:schemeClr val="accent1"/>
            </a:fillRef>
            <a:effectRef idx="0">
              <a:schemeClr val="accent1"/>
            </a:effectRef>
            <a:fontRef idx="minor">
              <a:schemeClr val="tx1"/>
            </a:fontRef>
          </p:style>
        </p:cxnSp>
        <p:sp>
          <p:nvSpPr>
            <p:cNvPr id="6" name="平行四边形 5"/>
            <p:cNvSpPr/>
            <p:nvPr/>
          </p:nvSpPr>
          <p:spPr>
            <a:xfrm>
              <a:off x="2929753" y="1778111"/>
              <a:ext cx="589460" cy="479165"/>
            </a:xfrm>
            <a:prstGeom prst="parallelogram">
              <a:avLst/>
            </a:prstGeom>
            <a:solidFill>
              <a:srgbClr val="013B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1">
                <a:ln>
                  <a:noFill/>
                </a:ln>
                <a:solidFill>
                  <a:srgbClr val="01325B"/>
                </a:solidFill>
                <a:effectLst/>
                <a:uLnTx/>
                <a:uFillTx/>
                <a:latin typeface="+mn-lt"/>
                <a:ea typeface="+mn-ea"/>
                <a:cs typeface="+mn-cs"/>
              </a:endParaRPr>
            </a:p>
          </p:txBody>
        </p:sp>
      </p:grpSp>
      <p:sp>
        <p:nvSpPr>
          <p:cNvPr id="28676" name="矩形 6"/>
          <p:cNvSpPr/>
          <p:nvPr/>
        </p:nvSpPr>
        <p:spPr>
          <a:xfrm>
            <a:off x="1074738" y="417513"/>
            <a:ext cx="1108075" cy="369887"/>
          </a:xfrm>
          <a:prstGeom prst="rect">
            <a:avLst/>
          </a:prstGeom>
          <a:noFill/>
          <a:ln w="9525">
            <a:noFill/>
          </a:ln>
        </p:spPr>
        <p:txBody>
          <a:bodyPr wrap="none">
            <a:spAutoFit/>
          </a:bodyPr>
          <a:p>
            <a:r>
              <a:rPr lang="zh-CN" altLang="en-US" b="1" dirty="0">
                <a:solidFill>
                  <a:srgbClr val="01325B"/>
                </a:solidFill>
                <a:latin typeface="微软雅黑" panose="020B0503020204020204" pitchFamily="34" charset="-122"/>
                <a:ea typeface="微软雅黑" panose="020B0503020204020204" pitchFamily="34" charset="-122"/>
              </a:rPr>
              <a:t>成果评介</a:t>
            </a:r>
            <a:endParaRPr lang="zh-CN" altLang="en-US" b="1" dirty="0">
              <a:solidFill>
                <a:srgbClr val="01325B"/>
              </a:solidFill>
              <a:latin typeface="微软雅黑" panose="020B0503020204020204" pitchFamily="34" charset="-122"/>
              <a:ea typeface="微软雅黑" panose="020B0503020204020204" pitchFamily="34" charset="-122"/>
            </a:endParaRPr>
          </a:p>
        </p:txBody>
      </p:sp>
      <p:sp>
        <p:nvSpPr>
          <p:cNvPr id="28677" name="文本框 17"/>
          <p:cNvSpPr txBox="1"/>
          <p:nvPr/>
        </p:nvSpPr>
        <p:spPr>
          <a:xfrm>
            <a:off x="276225" y="417513"/>
            <a:ext cx="558800" cy="414337"/>
          </a:xfrm>
          <a:prstGeom prst="rect">
            <a:avLst/>
          </a:prstGeom>
          <a:noFill/>
          <a:ln w="9525">
            <a:noFill/>
          </a:ln>
        </p:spPr>
        <p:txBody>
          <a:bodyPr>
            <a:spAutoFit/>
          </a:bodyPr>
          <a:p>
            <a:pPr algn="ctr"/>
            <a:r>
              <a:rPr lang="en-US" altLang="zh-CN" sz="2100" dirty="0">
                <a:solidFill>
                  <a:schemeClr val="bg1"/>
                </a:solidFill>
                <a:latin typeface="微软雅黑" panose="020B0503020204020204" pitchFamily="34" charset="-122"/>
                <a:ea typeface="微软雅黑" panose="020B0503020204020204" pitchFamily="34" charset="-122"/>
              </a:rPr>
              <a:t>4</a:t>
            </a:r>
            <a:endParaRPr lang="en-US" altLang="zh-CN" sz="2100" dirty="0">
              <a:solidFill>
                <a:schemeClr val="bg1"/>
              </a:solidFill>
              <a:latin typeface="微软雅黑" panose="020B0503020204020204" pitchFamily="34" charset="-122"/>
              <a:ea typeface="微软雅黑" panose="020B0503020204020204" pitchFamily="34" charset="-122"/>
            </a:endParaRPr>
          </a:p>
        </p:txBody>
      </p:sp>
      <p:sp>
        <p:nvSpPr>
          <p:cNvPr id="28678" name="TextBox 19"/>
          <p:cNvSpPr txBox="1"/>
          <p:nvPr/>
        </p:nvSpPr>
        <p:spPr>
          <a:xfrm>
            <a:off x="525463" y="974725"/>
            <a:ext cx="3062287" cy="4154488"/>
          </a:xfrm>
          <a:prstGeom prst="rect">
            <a:avLst/>
          </a:prstGeom>
          <a:noFill/>
          <a:ln w="9525">
            <a:noFill/>
          </a:ln>
        </p:spPr>
        <p:txBody>
          <a:bodyPr lIns="0" tIns="0" rIns="0" bIns="0">
            <a:spAutoFit/>
          </a:bodyPr>
          <a:p>
            <a:pPr algn="just">
              <a:lnSpc>
                <a:spcPct val="150000"/>
              </a:lnSpc>
            </a:pPr>
            <a:r>
              <a:rPr lang="en-US" altLang="zh-CN" sz="1400" dirty="0">
                <a:solidFill>
                  <a:srgbClr val="346182"/>
                </a:solidFill>
                <a:latin typeface="Calibri" panose="020F0502020204030204" pitchFamily="34" charset="0"/>
              </a:rPr>
              <a:t> </a:t>
            </a:r>
            <a:r>
              <a:rPr lang="en-US" altLang="zh-CN" sz="1400" dirty="0">
                <a:solidFill>
                  <a:srgbClr val="346182"/>
                </a:solidFill>
                <a:latin typeface="微软雅黑" panose="020B0503020204020204" pitchFamily="34" charset="-122"/>
                <a:ea typeface="微软雅黑" panose="020B0503020204020204" pitchFamily="34" charset="-122"/>
              </a:rPr>
              <a:t>  </a:t>
            </a:r>
            <a:r>
              <a:rPr lang="en-US" altLang="zh-CN" sz="1400" dirty="0">
                <a:solidFill>
                  <a:srgbClr val="01325B"/>
                </a:solidFill>
                <a:latin typeface="微软雅黑" panose="020B0503020204020204" pitchFamily="34" charset="-122"/>
                <a:ea typeface="微软雅黑" panose="020B0503020204020204" pitchFamily="34" charset="-122"/>
              </a:rPr>
              <a:t>  </a:t>
            </a:r>
            <a:r>
              <a:rPr lang="en-US" altLang="zh-CN" dirty="0">
                <a:solidFill>
                  <a:srgbClr val="01325B"/>
                </a:solidFill>
                <a:latin typeface="微软雅黑" panose="020B0503020204020204" pitchFamily="34" charset="-122"/>
                <a:ea typeface="微软雅黑" panose="020B0503020204020204" pitchFamily="34" charset="-122"/>
              </a:rPr>
              <a:t>   </a:t>
            </a:r>
            <a:r>
              <a:rPr lang="zh-CN" altLang="zh-CN" dirty="0">
                <a:latin typeface="微软雅黑" panose="020B0503020204020204" pitchFamily="34" charset="-122"/>
                <a:ea typeface="微软雅黑" panose="020B0503020204020204" pitchFamily="34" charset="-122"/>
              </a:rPr>
              <a:t>公司位于永兴县国家循环经济示范园，现有员工</a:t>
            </a:r>
            <a:r>
              <a:rPr lang="en-US" altLang="zh-CN" dirty="0">
                <a:solidFill>
                  <a:schemeClr val="tx2"/>
                </a:solidFill>
                <a:latin typeface="微软雅黑" panose="020B0503020204020204" pitchFamily="34" charset="-122"/>
                <a:ea typeface="微软雅黑" panose="020B0503020204020204" pitchFamily="34" charset="-122"/>
              </a:rPr>
              <a:t>4</a:t>
            </a:r>
            <a:r>
              <a:rPr lang="zh-CN" altLang="zh-CN" dirty="0">
                <a:solidFill>
                  <a:schemeClr val="tx2"/>
                </a:solidFill>
                <a:latin typeface="微软雅黑" panose="020B0503020204020204" pitchFamily="34" charset="-122"/>
                <a:ea typeface="微软雅黑" panose="020B0503020204020204" pitchFamily="34" charset="-122"/>
              </a:rPr>
              <a:t>27人，其中各类专业技术人员35</a:t>
            </a:r>
            <a:r>
              <a:rPr lang="zh-CN" altLang="zh-CN" dirty="0">
                <a:latin typeface="微软雅黑" panose="020B0503020204020204" pitchFamily="34" charset="-122"/>
                <a:ea typeface="微软雅黑" panose="020B0503020204020204" pitchFamily="34" charset="-122"/>
              </a:rPr>
              <a:t>人。拥有两个省级研发平台，湖南省专利试点企业，已与</a:t>
            </a:r>
            <a:r>
              <a:rPr lang="zh-CN" altLang="zh-CN" b="1" dirty="0">
                <a:latin typeface="微软雅黑" panose="020B0503020204020204" pitchFamily="34" charset="-122"/>
                <a:ea typeface="微软雅黑" panose="020B0503020204020204" pitchFamily="34" charset="-122"/>
              </a:rPr>
              <a:t>长沙有色冶金设计研究院有限公司、中南大学、湖南省有色金属研究院</a:t>
            </a:r>
            <a:r>
              <a:rPr lang="zh-CN" altLang="zh-CN" dirty="0">
                <a:latin typeface="微软雅黑" panose="020B0503020204020204" pitchFamily="34" charset="-122"/>
                <a:ea typeface="微软雅黑" panose="020B0503020204020204" pitchFamily="34" charset="-122"/>
              </a:rPr>
              <a:t>等建立了稳定的产学研合作，取得国内领先科技成果</a:t>
            </a:r>
            <a:r>
              <a:rPr lang="en-US" altLang="zh-CN" dirty="0">
                <a:latin typeface="微软雅黑" panose="020B0503020204020204" pitchFamily="34" charset="-122"/>
                <a:ea typeface="微软雅黑" panose="020B0503020204020204" pitchFamily="34" charset="-122"/>
              </a:rPr>
              <a:t>4</a:t>
            </a:r>
            <a:r>
              <a:rPr lang="zh-CN" altLang="zh-CN" dirty="0">
                <a:latin typeface="微软雅黑" panose="020B0503020204020204" pitchFamily="34" charset="-122"/>
                <a:ea typeface="微软雅黑" panose="020B0503020204020204" pitchFamily="34" charset="-122"/>
              </a:rPr>
              <a:t>项。</a:t>
            </a:r>
            <a:endParaRPr lang="zh-CN" altLang="zh-CN" b="1" dirty="0">
              <a:solidFill>
                <a:srgbClr val="C00000"/>
              </a:solidFill>
              <a:latin typeface="微软雅黑" panose="020B0503020204020204" pitchFamily="34" charset="-122"/>
              <a:ea typeface="微软雅黑" panose="020B0503020204020204" pitchFamily="34" charset="-122"/>
            </a:endParaRPr>
          </a:p>
        </p:txBody>
      </p:sp>
      <p:pic>
        <p:nvPicPr>
          <p:cNvPr id="28679" name="图片 1"/>
          <p:cNvPicPr>
            <a:picLocks noChangeAspect="1"/>
          </p:cNvPicPr>
          <p:nvPr/>
        </p:nvPicPr>
        <p:blipFill>
          <a:blip r:embed="rId2"/>
          <a:stretch>
            <a:fillRect/>
          </a:stretch>
        </p:blipFill>
        <p:spPr>
          <a:xfrm>
            <a:off x="6000750" y="946150"/>
            <a:ext cx="2860675" cy="4189413"/>
          </a:xfrm>
          <a:prstGeom prst="rect">
            <a:avLst/>
          </a:prstGeom>
          <a:noFill/>
          <a:ln w="9525">
            <a:noFill/>
          </a:ln>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328613" y="236538"/>
            <a:ext cx="3076575" cy="4352925"/>
          </a:xfrm>
          <a:prstGeom prst="rect">
            <a:avLst/>
          </a:prstGeom>
          <a:noFill/>
          <a:ln w="9525">
            <a:noFill/>
          </a:ln>
        </p:spPr>
      </p:pic>
      <p:pic>
        <p:nvPicPr>
          <p:cNvPr id="5" name="图片 4"/>
          <p:cNvPicPr>
            <a:picLocks noChangeAspect="1"/>
          </p:cNvPicPr>
          <p:nvPr/>
        </p:nvPicPr>
        <p:blipFill>
          <a:blip r:embed="rId2"/>
          <a:stretch>
            <a:fillRect/>
          </a:stretch>
        </p:blipFill>
        <p:spPr>
          <a:xfrm>
            <a:off x="782638" y="398463"/>
            <a:ext cx="3008312" cy="4305300"/>
          </a:xfrm>
          <a:prstGeom prst="rect">
            <a:avLst/>
          </a:prstGeom>
          <a:noFill/>
          <a:ln w="9525">
            <a:noFill/>
          </a:ln>
        </p:spPr>
      </p:pic>
      <p:pic>
        <p:nvPicPr>
          <p:cNvPr id="6" name="图片 5"/>
          <p:cNvPicPr>
            <a:picLocks noChangeAspect="1"/>
          </p:cNvPicPr>
          <p:nvPr/>
        </p:nvPicPr>
        <p:blipFill>
          <a:blip r:embed="rId3"/>
          <a:stretch>
            <a:fillRect/>
          </a:stretch>
        </p:blipFill>
        <p:spPr>
          <a:xfrm>
            <a:off x="1265238" y="584200"/>
            <a:ext cx="3022600" cy="4240213"/>
          </a:xfrm>
          <a:prstGeom prst="rect">
            <a:avLst/>
          </a:prstGeom>
          <a:noFill/>
          <a:ln w="9525">
            <a:noFill/>
          </a:ln>
        </p:spPr>
      </p:pic>
      <p:pic>
        <p:nvPicPr>
          <p:cNvPr id="7" name="图片 6"/>
          <p:cNvPicPr>
            <a:picLocks noChangeAspect="1"/>
          </p:cNvPicPr>
          <p:nvPr/>
        </p:nvPicPr>
        <p:blipFill>
          <a:blip r:embed="rId4"/>
          <a:stretch>
            <a:fillRect/>
          </a:stretch>
        </p:blipFill>
        <p:spPr>
          <a:xfrm>
            <a:off x="1689100" y="846138"/>
            <a:ext cx="2905125" cy="4167187"/>
          </a:xfrm>
          <a:prstGeom prst="rect">
            <a:avLst/>
          </a:prstGeom>
          <a:noFill/>
          <a:ln w="9525">
            <a:noFill/>
          </a:ln>
        </p:spPr>
      </p:pic>
      <p:pic>
        <p:nvPicPr>
          <p:cNvPr id="8" name="图片 7"/>
          <p:cNvPicPr>
            <a:picLocks noChangeAspect="1"/>
          </p:cNvPicPr>
          <p:nvPr/>
        </p:nvPicPr>
        <p:blipFill>
          <a:blip r:embed="rId5"/>
          <a:stretch>
            <a:fillRect/>
          </a:stretch>
        </p:blipFill>
        <p:spPr>
          <a:xfrm>
            <a:off x="2092325" y="1047750"/>
            <a:ext cx="2900363" cy="4124325"/>
          </a:xfrm>
          <a:prstGeom prst="rect">
            <a:avLst/>
          </a:prstGeom>
          <a:noFill/>
          <a:ln w="9525">
            <a:noFill/>
          </a:ln>
        </p:spPr>
      </p:pic>
      <p:pic>
        <p:nvPicPr>
          <p:cNvPr id="9" name="图片 8"/>
          <p:cNvPicPr>
            <a:picLocks noChangeAspect="1"/>
          </p:cNvPicPr>
          <p:nvPr/>
        </p:nvPicPr>
        <p:blipFill>
          <a:blip r:embed="rId6"/>
          <a:stretch>
            <a:fillRect/>
          </a:stretch>
        </p:blipFill>
        <p:spPr>
          <a:xfrm>
            <a:off x="2574925" y="1254125"/>
            <a:ext cx="2838450" cy="4049713"/>
          </a:xfrm>
          <a:prstGeom prst="rect">
            <a:avLst/>
          </a:prstGeom>
          <a:noFill/>
          <a:ln w="9525">
            <a:noFill/>
          </a:ln>
        </p:spPr>
      </p:pic>
      <p:pic>
        <p:nvPicPr>
          <p:cNvPr id="10" name="图片 9"/>
          <p:cNvPicPr>
            <a:picLocks noChangeAspect="1"/>
          </p:cNvPicPr>
          <p:nvPr/>
        </p:nvPicPr>
        <p:blipFill>
          <a:blip r:embed="rId7"/>
          <a:stretch>
            <a:fillRect/>
          </a:stretch>
        </p:blipFill>
        <p:spPr>
          <a:xfrm>
            <a:off x="2959100" y="1377950"/>
            <a:ext cx="2901950" cy="4129088"/>
          </a:xfrm>
          <a:prstGeom prst="rect">
            <a:avLst/>
          </a:prstGeom>
          <a:noFill/>
          <a:ln w="9525">
            <a:noFill/>
          </a:ln>
        </p:spPr>
      </p:pic>
      <p:pic>
        <p:nvPicPr>
          <p:cNvPr id="11" name="图片 10"/>
          <p:cNvPicPr>
            <a:picLocks noChangeAspect="1"/>
          </p:cNvPicPr>
          <p:nvPr/>
        </p:nvPicPr>
        <p:blipFill>
          <a:blip r:embed="rId8"/>
          <a:stretch>
            <a:fillRect/>
          </a:stretch>
        </p:blipFill>
        <p:spPr>
          <a:xfrm>
            <a:off x="3529013" y="1530350"/>
            <a:ext cx="2962275" cy="4140200"/>
          </a:xfrm>
          <a:prstGeom prst="rect">
            <a:avLst/>
          </a:prstGeom>
          <a:noFill/>
          <a:ln w="9525">
            <a:noFill/>
          </a:ln>
        </p:spPr>
      </p:pic>
      <p:pic>
        <p:nvPicPr>
          <p:cNvPr id="12" name="图片 11"/>
          <p:cNvPicPr>
            <a:picLocks noChangeAspect="1"/>
          </p:cNvPicPr>
          <p:nvPr/>
        </p:nvPicPr>
        <p:blipFill>
          <a:blip r:embed="rId9"/>
          <a:stretch>
            <a:fillRect/>
          </a:stretch>
        </p:blipFill>
        <p:spPr>
          <a:xfrm>
            <a:off x="4086225" y="1685925"/>
            <a:ext cx="2747963" cy="3984625"/>
          </a:xfrm>
          <a:prstGeom prst="rect">
            <a:avLst/>
          </a:prstGeom>
          <a:noFill/>
          <a:ln w="9525">
            <a:noFill/>
          </a:ln>
        </p:spPr>
      </p:pic>
      <p:pic>
        <p:nvPicPr>
          <p:cNvPr id="13" name="图片 12"/>
          <p:cNvPicPr>
            <a:picLocks noChangeAspect="1"/>
          </p:cNvPicPr>
          <p:nvPr/>
        </p:nvPicPr>
        <p:blipFill>
          <a:blip r:embed="rId10"/>
          <a:stretch>
            <a:fillRect/>
          </a:stretch>
        </p:blipFill>
        <p:spPr>
          <a:xfrm>
            <a:off x="4721225" y="1858963"/>
            <a:ext cx="2740025" cy="3890962"/>
          </a:xfrm>
          <a:prstGeom prst="rect">
            <a:avLst/>
          </a:prstGeom>
          <a:noFill/>
          <a:ln w="9525">
            <a:noFill/>
          </a:ln>
        </p:spPr>
      </p:pic>
      <p:pic>
        <p:nvPicPr>
          <p:cNvPr id="14" name="图片 13"/>
          <p:cNvPicPr>
            <a:picLocks noChangeAspect="1"/>
          </p:cNvPicPr>
          <p:nvPr/>
        </p:nvPicPr>
        <p:blipFill>
          <a:blip r:embed="rId11"/>
          <a:stretch>
            <a:fillRect/>
          </a:stretch>
        </p:blipFill>
        <p:spPr>
          <a:xfrm>
            <a:off x="5413375" y="2003425"/>
            <a:ext cx="2603500" cy="3744913"/>
          </a:xfrm>
          <a:prstGeom prst="rect">
            <a:avLst/>
          </a:prstGeom>
          <a:noFill/>
          <a:ln w="9525">
            <a:noFill/>
          </a:ln>
        </p:spPr>
      </p:pic>
      <p:pic>
        <p:nvPicPr>
          <p:cNvPr id="15" name="图片 14"/>
          <p:cNvPicPr>
            <a:picLocks noChangeAspect="1"/>
          </p:cNvPicPr>
          <p:nvPr/>
        </p:nvPicPr>
        <p:blipFill>
          <a:blip r:embed="rId12"/>
          <a:stretch>
            <a:fillRect/>
          </a:stretch>
        </p:blipFill>
        <p:spPr>
          <a:xfrm>
            <a:off x="6064250" y="1858963"/>
            <a:ext cx="2794000" cy="3811587"/>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100000">
                                          <p:val>
                                            <p:strVal val="#ppt_x"/>
                                          </p:val>
                                        </p:tav>
                                      </p:tavLst>
                                    </p:anim>
                                    <p:anim calcmode="lin" valueType="num">
                                      <p:cBhvr>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ppt_x</p:attrName>
                                        </p:attrNameLst>
                                      </p:cBhvr>
                                      <p:tavLst>
                                        <p:tav tm="0">
                                          <p:val>
                                            <p:strVal val="#ppt_x"/>
                                          </p:val>
                                        </p:tav>
                                        <p:tav tm="100000">
                                          <p:val>
                                            <p:strVal val="#ppt_x"/>
                                          </p:val>
                                        </p:tav>
                                      </p:tavLst>
                                    </p:anim>
                                    <p:anim calcmode="lin" valueType="num">
                                      <p:cBhvr>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ppt_x</p:attrName>
                                        </p:attrNameLst>
                                      </p:cBhvr>
                                      <p:tavLst>
                                        <p:tav tm="0">
                                          <p:val>
                                            <p:strVal val="#ppt_x"/>
                                          </p:val>
                                        </p:tav>
                                        <p:tav tm="100000">
                                          <p:val>
                                            <p:strVal val="#ppt_x"/>
                                          </p:val>
                                        </p:tav>
                                      </p:tavLst>
                                    </p:anim>
                                    <p:anim calcmode="lin" valueType="num">
                                      <p:cBhvr>
                                        <p:cTn id="23" dur="500" fill="hold"/>
                                        <p:tgtEl>
                                          <p:spTgt spid="7"/>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ppt_x</p:attrName>
                                        </p:attrNameLst>
                                      </p:cBhvr>
                                      <p:tavLst>
                                        <p:tav tm="0">
                                          <p:val>
                                            <p:strVal val="#ppt_x"/>
                                          </p:val>
                                        </p:tav>
                                        <p:tav tm="100000">
                                          <p:val>
                                            <p:strVal val="#ppt_x"/>
                                          </p:val>
                                        </p:tav>
                                      </p:tavLst>
                                    </p:anim>
                                    <p:anim calcmode="lin" valueType="num">
                                      <p:cBhvr>
                                        <p:cTn id="28" dur="500" fill="hold"/>
                                        <p:tgtEl>
                                          <p:spTgt spid="8"/>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ppt_x</p:attrName>
                                        </p:attrNameLst>
                                      </p:cBhvr>
                                      <p:tavLst>
                                        <p:tav tm="0">
                                          <p:val>
                                            <p:strVal val="#ppt_x"/>
                                          </p:val>
                                        </p:tav>
                                        <p:tav tm="100000">
                                          <p:val>
                                            <p:strVal val="#ppt_x"/>
                                          </p:val>
                                        </p:tav>
                                      </p:tavLst>
                                    </p:anim>
                                    <p:anim calcmode="lin" valueType="num">
                                      <p:cBhvr>
                                        <p:cTn id="33" dur="500" fill="hold"/>
                                        <p:tgtEl>
                                          <p:spTgt spid="9"/>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ppt_x</p:attrName>
                                        </p:attrNameLst>
                                      </p:cBhvr>
                                      <p:tavLst>
                                        <p:tav tm="0">
                                          <p:val>
                                            <p:strVal val="#ppt_x"/>
                                          </p:val>
                                        </p:tav>
                                        <p:tav tm="100000">
                                          <p:val>
                                            <p:strVal val="#ppt_x"/>
                                          </p:val>
                                        </p:tav>
                                      </p:tavLst>
                                    </p:anim>
                                    <p:anim calcmode="lin" valueType="num">
                                      <p:cBhvr>
                                        <p:cTn id="38" dur="500" fill="hold"/>
                                        <p:tgtEl>
                                          <p:spTgt spid="10"/>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ppt_x</p:attrName>
                                        </p:attrNameLst>
                                      </p:cBhvr>
                                      <p:tavLst>
                                        <p:tav tm="0">
                                          <p:val>
                                            <p:strVal val="#ppt_x"/>
                                          </p:val>
                                        </p:tav>
                                        <p:tav tm="100000">
                                          <p:val>
                                            <p:strVal val="#ppt_x"/>
                                          </p:val>
                                        </p:tav>
                                      </p:tavLst>
                                    </p:anim>
                                    <p:anim calcmode="lin" valueType="num">
                                      <p:cBhvr>
                                        <p:cTn id="43" dur="500" fill="hold"/>
                                        <p:tgtEl>
                                          <p:spTgt spid="11"/>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ppt_x</p:attrName>
                                        </p:attrNameLst>
                                      </p:cBhvr>
                                      <p:tavLst>
                                        <p:tav tm="0">
                                          <p:val>
                                            <p:strVal val="#ppt_x"/>
                                          </p:val>
                                        </p:tav>
                                        <p:tav tm="100000">
                                          <p:val>
                                            <p:strVal val="#ppt_x"/>
                                          </p:val>
                                        </p:tav>
                                      </p:tavLst>
                                    </p:anim>
                                    <p:anim calcmode="lin" valueType="num">
                                      <p:cBhvr>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nodeType="after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500" fill="hold"/>
                                        <p:tgtEl>
                                          <p:spTgt spid="13"/>
                                        </p:tgtEl>
                                        <p:attrNameLst>
                                          <p:attrName>ppt_x</p:attrName>
                                        </p:attrNameLst>
                                      </p:cBhvr>
                                      <p:tavLst>
                                        <p:tav tm="0">
                                          <p:val>
                                            <p:strVal val="#ppt_x"/>
                                          </p:val>
                                        </p:tav>
                                        <p:tav tm="100000">
                                          <p:val>
                                            <p:strVal val="#ppt_x"/>
                                          </p:val>
                                        </p:tav>
                                      </p:tavLst>
                                    </p:anim>
                                    <p:anim calcmode="lin" valueType="num">
                                      <p:cBhvr>
                                        <p:cTn id="53" dur="500" fill="hold"/>
                                        <p:tgtEl>
                                          <p:spTgt spid="13"/>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ppt_x</p:attrName>
                                        </p:attrNameLst>
                                      </p:cBhvr>
                                      <p:tavLst>
                                        <p:tav tm="0">
                                          <p:val>
                                            <p:strVal val="#ppt_x"/>
                                          </p:val>
                                        </p:tav>
                                        <p:tav tm="100000">
                                          <p:val>
                                            <p:strVal val="#ppt_x"/>
                                          </p:val>
                                        </p:tav>
                                      </p:tavLst>
                                    </p:anim>
                                    <p:anim calcmode="lin" valueType="num">
                                      <p:cBhvr>
                                        <p:cTn id="58" dur="500" fill="hold"/>
                                        <p:tgtEl>
                                          <p:spTgt spid="14"/>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p:cTn id="62" dur="500" fill="hold"/>
                                        <p:tgtEl>
                                          <p:spTgt spid="15"/>
                                        </p:tgtEl>
                                        <p:attrNameLst>
                                          <p:attrName>ppt_x</p:attrName>
                                        </p:attrNameLst>
                                      </p:cBhvr>
                                      <p:tavLst>
                                        <p:tav tm="0">
                                          <p:val>
                                            <p:strVal val="#ppt_x"/>
                                          </p:val>
                                        </p:tav>
                                        <p:tav tm="100000">
                                          <p:val>
                                            <p:strVal val="#ppt_x"/>
                                          </p:val>
                                        </p:tav>
                                      </p:tavLst>
                                    </p:anim>
                                    <p:anim calcmode="lin" valueType="num">
                                      <p:cBhvr>
                                        <p:cTn id="6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文本框 20"/>
          <p:cNvSpPr txBox="1"/>
          <p:nvPr/>
        </p:nvSpPr>
        <p:spPr>
          <a:xfrm>
            <a:off x="4675188" y="3344863"/>
            <a:ext cx="1397000" cy="584200"/>
          </a:xfrm>
          <a:prstGeom prst="rect">
            <a:avLst/>
          </a:prstGeom>
          <a:noFill/>
          <a:ln w="9525">
            <a:noFill/>
          </a:ln>
        </p:spPr>
        <p:txBody>
          <a:bodyPr wrap="none">
            <a:spAutoFit/>
          </a:bodyPr>
          <a:p>
            <a:pPr defTabSz="1219200"/>
            <a:r>
              <a:rPr lang="zh-CN" altLang="en-US" sz="1600" b="1" dirty="0">
                <a:solidFill>
                  <a:schemeClr val="bg1"/>
                </a:solidFill>
                <a:latin typeface="微软雅黑" panose="020B0503020204020204" pitchFamily="34" charset="-122"/>
                <a:ea typeface="微软雅黑" panose="020B0503020204020204" pitchFamily="34" charset="-122"/>
                <a:sym typeface="Calibri" panose="020F0502020204030204" pitchFamily="34" charset="0"/>
              </a:rPr>
              <a:t>已完成投资</a:t>
            </a:r>
            <a:endParaRPr lang="zh-CN" altLang="en-US" sz="1600" b="1" dirty="0">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a:p>
            <a:pPr defTabSz="1219200"/>
            <a:r>
              <a:rPr lang="en-US" altLang="zh-CN" sz="1600" b="1" dirty="0">
                <a:solidFill>
                  <a:schemeClr val="bg1"/>
                </a:solidFill>
                <a:latin typeface="微软雅黑" panose="020B0503020204020204" pitchFamily="34" charset="-122"/>
                <a:ea typeface="微软雅黑" panose="020B0503020204020204" pitchFamily="34" charset="-122"/>
                <a:sym typeface="Calibri" panose="020F0502020204030204" pitchFamily="34" charset="0"/>
              </a:rPr>
              <a:t>3184.42</a:t>
            </a:r>
            <a:r>
              <a:rPr lang="zh-CN" altLang="en-US" sz="1600" b="1" dirty="0">
                <a:solidFill>
                  <a:schemeClr val="bg1"/>
                </a:solidFill>
                <a:latin typeface="微软雅黑" panose="020B0503020204020204" pitchFamily="34" charset="-122"/>
                <a:ea typeface="微软雅黑" panose="020B0503020204020204" pitchFamily="34" charset="-122"/>
                <a:sym typeface="Calibri" panose="020F0502020204030204" pitchFamily="34" charset="0"/>
              </a:rPr>
              <a:t>万元</a:t>
            </a:r>
            <a:endParaRPr lang="zh-CN" altLang="en-US" sz="1600" b="1" dirty="0">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p:txBody>
      </p:sp>
      <p:grpSp>
        <p:nvGrpSpPr>
          <p:cNvPr id="30723" name="组合 3"/>
          <p:cNvGrpSpPr/>
          <p:nvPr/>
        </p:nvGrpSpPr>
        <p:grpSpPr>
          <a:xfrm>
            <a:off x="347663" y="417513"/>
            <a:ext cx="3544887" cy="360362"/>
            <a:chOff x="2929753" y="1778111"/>
            <a:chExt cx="5062555" cy="479165"/>
          </a:xfrm>
        </p:grpSpPr>
        <p:cxnSp>
          <p:nvCxnSpPr>
            <p:cNvPr id="5" name="直接连接符 4"/>
            <p:cNvCxnSpPr/>
            <p:nvPr/>
          </p:nvCxnSpPr>
          <p:spPr>
            <a:xfrm>
              <a:off x="3365047" y="2248833"/>
              <a:ext cx="4627261" cy="0"/>
            </a:xfrm>
            <a:prstGeom prst="line">
              <a:avLst/>
            </a:prstGeom>
            <a:ln>
              <a:solidFill>
                <a:srgbClr val="346182"/>
              </a:solidFill>
            </a:ln>
          </p:spPr>
          <p:style>
            <a:lnRef idx="1">
              <a:schemeClr val="accent1"/>
            </a:lnRef>
            <a:fillRef idx="0">
              <a:schemeClr val="accent1"/>
            </a:fillRef>
            <a:effectRef idx="0">
              <a:schemeClr val="accent1"/>
            </a:effectRef>
            <a:fontRef idx="minor">
              <a:schemeClr val="tx1"/>
            </a:fontRef>
          </p:style>
        </p:cxnSp>
        <p:sp>
          <p:nvSpPr>
            <p:cNvPr id="6" name="平行四边形 5"/>
            <p:cNvSpPr/>
            <p:nvPr/>
          </p:nvSpPr>
          <p:spPr>
            <a:xfrm>
              <a:off x="2929753" y="1778111"/>
              <a:ext cx="589460" cy="479165"/>
            </a:xfrm>
            <a:prstGeom prst="parallelogram">
              <a:avLst/>
            </a:prstGeom>
            <a:solidFill>
              <a:srgbClr val="013B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1">
                <a:ln>
                  <a:noFill/>
                </a:ln>
                <a:solidFill>
                  <a:srgbClr val="01325B"/>
                </a:solidFill>
                <a:effectLst/>
                <a:uLnTx/>
                <a:uFillTx/>
                <a:latin typeface="+mn-lt"/>
                <a:ea typeface="+mn-ea"/>
                <a:cs typeface="+mn-cs"/>
              </a:endParaRPr>
            </a:p>
          </p:txBody>
        </p:sp>
      </p:grpSp>
      <p:sp>
        <p:nvSpPr>
          <p:cNvPr id="30724" name="矩形 6"/>
          <p:cNvSpPr/>
          <p:nvPr/>
        </p:nvSpPr>
        <p:spPr>
          <a:xfrm>
            <a:off x="1074738" y="417513"/>
            <a:ext cx="1570037" cy="369887"/>
          </a:xfrm>
          <a:prstGeom prst="rect">
            <a:avLst/>
          </a:prstGeom>
          <a:noFill/>
          <a:ln w="9525">
            <a:noFill/>
          </a:ln>
        </p:spPr>
        <p:txBody>
          <a:bodyPr wrap="none">
            <a:spAutoFit/>
          </a:bodyPr>
          <a:p>
            <a:r>
              <a:rPr lang="zh-CN" altLang="en-US" b="1" dirty="0">
                <a:solidFill>
                  <a:srgbClr val="01325B"/>
                </a:solidFill>
                <a:latin typeface="微软雅黑" panose="020B0503020204020204" pitchFamily="34" charset="-122"/>
                <a:ea typeface="微软雅黑" panose="020B0503020204020204" pitchFamily="34" charset="-122"/>
              </a:rPr>
              <a:t>公司行业定位</a:t>
            </a:r>
            <a:endParaRPr lang="zh-CN" altLang="en-US" b="1" dirty="0">
              <a:solidFill>
                <a:srgbClr val="01325B"/>
              </a:solidFill>
              <a:latin typeface="微软雅黑" panose="020B0503020204020204" pitchFamily="34" charset="-122"/>
              <a:ea typeface="微软雅黑" panose="020B0503020204020204" pitchFamily="34" charset="-122"/>
            </a:endParaRPr>
          </a:p>
        </p:txBody>
      </p:sp>
      <p:sp>
        <p:nvSpPr>
          <p:cNvPr id="30725" name="文本框 17"/>
          <p:cNvSpPr txBox="1"/>
          <p:nvPr/>
        </p:nvSpPr>
        <p:spPr>
          <a:xfrm>
            <a:off x="276225" y="417513"/>
            <a:ext cx="558800" cy="414337"/>
          </a:xfrm>
          <a:prstGeom prst="rect">
            <a:avLst/>
          </a:prstGeom>
          <a:noFill/>
          <a:ln w="9525">
            <a:noFill/>
          </a:ln>
        </p:spPr>
        <p:txBody>
          <a:bodyPr>
            <a:spAutoFit/>
          </a:bodyPr>
          <a:p>
            <a:pPr algn="ctr"/>
            <a:r>
              <a:rPr lang="en-US" altLang="zh-CN" sz="2100" dirty="0">
                <a:solidFill>
                  <a:schemeClr val="bg1"/>
                </a:solidFill>
                <a:latin typeface="微软雅黑" panose="020B0503020204020204" pitchFamily="34" charset="-122"/>
                <a:ea typeface="微软雅黑" panose="020B0503020204020204" pitchFamily="34" charset="-122"/>
              </a:rPr>
              <a:t>5</a:t>
            </a:r>
            <a:endParaRPr lang="en-US" altLang="zh-CN" sz="2100" dirty="0">
              <a:solidFill>
                <a:schemeClr val="bg1"/>
              </a:solidFill>
              <a:latin typeface="微软雅黑" panose="020B0503020204020204" pitchFamily="34" charset="-122"/>
              <a:ea typeface="微软雅黑" panose="020B0503020204020204" pitchFamily="34" charset="-122"/>
            </a:endParaRPr>
          </a:p>
        </p:txBody>
      </p:sp>
      <p:sp>
        <p:nvSpPr>
          <p:cNvPr id="30726" name="文本框 20"/>
          <p:cNvSpPr txBox="1"/>
          <p:nvPr/>
        </p:nvSpPr>
        <p:spPr>
          <a:xfrm>
            <a:off x="2139950" y="2255838"/>
            <a:ext cx="1401763" cy="582612"/>
          </a:xfrm>
          <a:prstGeom prst="rect">
            <a:avLst/>
          </a:prstGeom>
          <a:noFill/>
          <a:ln w="9525">
            <a:noFill/>
          </a:ln>
        </p:spPr>
        <p:txBody>
          <a:bodyPr wrap="none">
            <a:spAutoFit/>
          </a:bodyPr>
          <a:p>
            <a:pPr defTabSz="1219200"/>
            <a:r>
              <a:rPr lang="zh-CN" altLang="en-US" sz="1600" b="1" dirty="0">
                <a:solidFill>
                  <a:schemeClr val="bg1"/>
                </a:solidFill>
                <a:latin typeface="微软雅黑" panose="020B0503020204020204" pitchFamily="34" charset="-122"/>
                <a:ea typeface="微软雅黑" panose="020B0503020204020204" pitchFamily="34" charset="-122"/>
                <a:sym typeface="Calibri" panose="020F0502020204030204" pitchFamily="34" charset="0"/>
              </a:rPr>
              <a:t>自筹新增投资</a:t>
            </a:r>
            <a:endParaRPr lang="zh-CN" altLang="en-US" sz="1600" b="1" dirty="0">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a:p>
            <a:pPr defTabSz="1219200"/>
            <a:r>
              <a:rPr lang="en-US" altLang="zh-CN" sz="1600" b="1" dirty="0">
                <a:solidFill>
                  <a:schemeClr val="bg1"/>
                </a:solidFill>
                <a:latin typeface="微软雅黑" panose="020B0503020204020204" pitchFamily="34" charset="-122"/>
                <a:ea typeface="微软雅黑" panose="020B0503020204020204" pitchFamily="34" charset="-122"/>
                <a:sym typeface="Calibri" panose="020F0502020204030204" pitchFamily="34" charset="0"/>
              </a:rPr>
              <a:t>2000.00</a:t>
            </a:r>
            <a:r>
              <a:rPr lang="zh-CN" altLang="en-US" sz="1600" b="1" dirty="0">
                <a:solidFill>
                  <a:schemeClr val="bg1"/>
                </a:solidFill>
                <a:latin typeface="微软雅黑" panose="020B0503020204020204" pitchFamily="34" charset="-122"/>
                <a:ea typeface="微软雅黑" panose="020B0503020204020204" pitchFamily="34" charset="-122"/>
                <a:sym typeface="Calibri" panose="020F0502020204030204" pitchFamily="34" charset="0"/>
              </a:rPr>
              <a:t>万元</a:t>
            </a:r>
            <a:endParaRPr lang="zh-CN" altLang="en-US" sz="1600" b="1" dirty="0">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p:txBody>
      </p:sp>
      <p:grpSp>
        <p:nvGrpSpPr>
          <p:cNvPr id="30727" name="组合 18"/>
          <p:cNvGrpSpPr/>
          <p:nvPr/>
        </p:nvGrpSpPr>
        <p:grpSpPr>
          <a:xfrm>
            <a:off x="827088" y="769938"/>
            <a:ext cx="8066087" cy="4535487"/>
            <a:chOff x="755650" y="1124992"/>
            <a:chExt cx="7640638" cy="4536033"/>
          </a:xfrm>
        </p:grpSpPr>
        <p:sp>
          <p:nvSpPr>
            <p:cNvPr id="30728" name="矩形 19"/>
            <p:cNvSpPr/>
            <p:nvPr/>
          </p:nvSpPr>
          <p:spPr>
            <a:xfrm>
              <a:off x="755650" y="1721830"/>
              <a:ext cx="574675" cy="3281782"/>
            </a:xfrm>
            <a:prstGeom prst="rect">
              <a:avLst/>
            </a:prstGeom>
            <a:noFill/>
            <a:ln w="28575" cap="flat" cmpd="sng">
              <a:solidFill>
                <a:schemeClr val="accent1"/>
              </a:solidFill>
              <a:prstDash val="solid"/>
              <a:miter/>
              <a:headEnd type="none" w="med" len="med"/>
              <a:tailEnd type="none" w="med" len="med"/>
            </a:ln>
          </p:spPr>
          <p:txBody>
            <a:bodyPr wrap="none" anchor="ctr"/>
            <a:p>
              <a:pPr algn="ctr"/>
              <a:r>
                <a:rPr lang="zh-CN" altLang="en-US" sz="2400" dirty="0">
                  <a:solidFill>
                    <a:srgbClr val="000099"/>
                  </a:solidFill>
                  <a:latin typeface="华文细黑" pitchFamily="2" charset="-122"/>
                  <a:ea typeface="华文细黑" pitchFamily="2" charset="-122"/>
                </a:rPr>
                <a:t>公</a:t>
              </a:r>
              <a:endParaRPr lang="zh-CN" altLang="en-US" sz="2400" dirty="0">
                <a:solidFill>
                  <a:srgbClr val="000099"/>
                </a:solidFill>
                <a:latin typeface="华文细黑" pitchFamily="2" charset="-122"/>
                <a:ea typeface="华文细黑" pitchFamily="2" charset="-122"/>
              </a:endParaRPr>
            </a:p>
            <a:p>
              <a:pPr algn="ctr"/>
              <a:r>
                <a:rPr lang="zh-CN" altLang="en-US" sz="2400" dirty="0">
                  <a:solidFill>
                    <a:srgbClr val="000099"/>
                  </a:solidFill>
                  <a:latin typeface="华文细黑" pitchFamily="2" charset="-122"/>
                  <a:ea typeface="华文细黑" pitchFamily="2" charset="-122"/>
                </a:rPr>
                <a:t>司</a:t>
              </a:r>
              <a:endParaRPr lang="zh-CN" altLang="en-US" sz="2400" dirty="0">
                <a:solidFill>
                  <a:srgbClr val="000099"/>
                </a:solidFill>
                <a:latin typeface="华文细黑" pitchFamily="2" charset="-122"/>
                <a:ea typeface="华文细黑" pitchFamily="2" charset="-122"/>
              </a:endParaRPr>
            </a:p>
            <a:p>
              <a:pPr algn="ctr"/>
              <a:r>
                <a:rPr lang="zh-CN" altLang="en-US" sz="2400" dirty="0">
                  <a:solidFill>
                    <a:srgbClr val="000099"/>
                  </a:solidFill>
                  <a:latin typeface="华文细黑" pitchFamily="2" charset="-122"/>
                  <a:ea typeface="华文细黑" pitchFamily="2" charset="-122"/>
                </a:rPr>
                <a:t>行</a:t>
              </a:r>
              <a:endParaRPr lang="zh-CN" altLang="en-US" sz="2400" dirty="0">
                <a:solidFill>
                  <a:srgbClr val="000099"/>
                </a:solidFill>
                <a:latin typeface="华文细黑" pitchFamily="2" charset="-122"/>
                <a:ea typeface="华文细黑" pitchFamily="2" charset="-122"/>
              </a:endParaRPr>
            </a:p>
            <a:p>
              <a:pPr algn="ctr"/>
              <a:r>
                <a:rPr lang="zh-CN" altLang="en-US" sz="2400" dirty="0">
                  <a:solidFill>
                    <a:srgbClr val="000099"/>
                  </a:solidFill>
                  <a:latin typeface="华文细黑" pitchFamily="2" charset="-122"/>
                  <a:ea typeface="华文细黑" pitchFamily="2" charset="-122"/>
                </a:rPr>
                <a:t>业</a:t>
              </a:r>
              <a:endParaRPr lang="zh-CN" altLang="en-US" sz="2400" dirty="0">
                <a:solidFill>
                  <a:srgbClr val="000099"/>
                </a:solidFill>
                <a:latin typeface="华文细黑" pitchFamily="2" charset="-122"/>
                <a:ea typeface="华文细黑" pitchFamily="2" charset="-122"/>
              </a:endParaRPr>
            </a:p>
            <a:p>
              <a:pPr algn="ctr"/>
              <a:r>
                <a:rPr lang="zh-CN" altLang="en-US" sz="2400" dirty="0">
                  <a:solidFill>
                    <a:srgbClr val="000099"/>
                  </a:solidFill>
                  <a:latin typeface="华文细黑" pitchFamily="2" charset="-122"/>
                  <a:ea typeface="华文细黑" pitchFamily="2" charset="-122"/>
                </a:rPr>
                <a:t>定</a:t>
              </a:r>
              <a:endParaRPr lang="zh-CN" altLang="en-US" sz="2400" dirty="0">
                <a:solidFill>
                  <a:srgbClr val="000099"/>
                </a:solidFill>
                <a:latin typeface="华文细黑" pitchFamily="2" charset="-122"/>
                <a:ea typeface="华文细黑" pitchFamily="2" charset="-122"/>
              </a:endParaRPr>
            </a:p>
            <a:p>
              <a:pPr algn="ctr"/>
              <a:r>
                <a:rPr lang="zh-CN" altLang="en-US" sz="2400" dirty="0">
                  <a:solidFill>
                    <a:srgbClr val="000099"/>
                  </a:solidFill>
                  <a:latin typeface="华文细黑" pitchFamily="2" charset="-122"/>
                  <a:ea typeface="华文细黑" pitchFamily="2" charset="-122"/>
                </a:rPr>
                <a:t>位</a:t>
              </a:r>
              <a:endParaRPr lang="zh-CN" altLang="en-US" sz="2400" dirty="0">
                <a:solidFill>
                  <a:srgbClr val="000099"/>
                </a:solidFill>
                <a:latin typeface="华文细黑" pitchFamily="2" charset="-122"/>
                <a:ea typeface="华文细黑" pitchFamily="2" charset="-122"/>
              </a:endParaRPr>
            </a:p>
          </p:txBody>
        </p:sp>
        <p:sp>
          <p:nvSpPr>
            <p:cNvPr id="30729" name="左大括号 20"/>
            <p:cNvSpPr/>
            <p:nvPr/>
          </p:nvSpPr>
          <p:spPr>
            <a:xfrm>
              <a:off x="2124075" y="1498221"/>
              <a:ext cx="719138" cy="3802987"/>
            </a:xfrm>
            <a:prstGeom prst="leftBrace">
              <a:avLst>
                <a:gd name="adj1" fmla="val 42550"/>
                <a:gd name="adj2" fmla="val 50000"/>
              </a:avLst>
            </a:prstGeom>
            <a:noFill/>
            <a:ln w="57150" cap="flat" cmpd="sng">
              <a:solidFill>
                <a:srgbClr val="C02500"/>
              </a:solidFill>
              <a:prstDash val="solid"/>
              <a:headEnd type="none" w="med" len="med"/>
              <a:tailEnd type="none" w="med" len="med"/>
            </a:ln>
          </p:spPr>
          <p:txBody>
            <a:bodyPr/>
            <a:p>
              <a:endParaRPr lang="zh-CN" altLang="en-US" dirty="0">
                <a:latin typeface="Calibri" panose="020F0502020204030204" pitchFamily="34" charset="0"/>
              </a:endParaRPr>
            </a:p>
          </p:txBody>
        </p:sp>
        <p:sp>
          <p:nvSpPr>
            <p:cNvPr id="30730" name="右箭头 21"/>
            <p:cNvSpPr/>
            <p:nvPr/>
          </p:nvSpPr>
          <p:spPr>
            <a:xfrm>
              <a:off x="1357313" y="3139112"/>
              <a:ext cx="735012" cy="522849"/>
            </a:xfrm>
            <a:prstGeom prst="rightArrow">
              <a:avLst>
                <a:gd name="adj1" fmla="val 50000"/>
                <a:gd name="adj2" fmla="val 36400"/>
              </a:avLst>
            </a:prstGeom>
            <a:noFill/>
            <a:ln w="28575" cap="flat" cmpd="sng">
              <a:solidFill>
                <a:srgbClr val="FF6743"/>
              </a:solidFill>
              <a:prstDash val="solid"/>
              <a:miter/>
              <a:headEnd type="none" w="med" len="med"/>
              <a:tailEnd type="none" w="med" len="med"/>
            </a:ln>
          </p:spPr>
          <p:txBody>
            <a:bodyPr/>
            <a:p>
              <a:endParaRPr lang="zh-CN" altLang="en-US" dirty="0">
                <a:latin typeface="Calibri" panose="020F0502020204030204" pitchFamily="34" charset="0"/>
              </a:endParaRPr>
            </a:p>
          </p:txBody>
        </p:sp>
        <p:sp>
          <p:nvSpPr>
            <p:cNvPr id="30731" name="矩形 22"/>
            <p:cNvSpPr/>
            <p:nvPr/>
          </p:nvSpPr>
          <p:spPr>
            <a:xfrm>
              <a:off x="2843213" y="1124992"/>
              <a:ext cx="5543550" cy="1193674"/>
            </a:xfrm>
            <a:prstGeom prst="rect">
              <a:avLst/>
            </a:prstGeom>
            <a:noFill/>
            <a:ln w="28575" cap="flat" cmpd="sng">
              <a:solidFill>
                <a:schemeClr val="accent1"/>
              </a:solidFill>
              <a:prstDash val="solid"/>
              <a:miter/>
              <a:headEnd type="none" w="med" len="med"/>
              <a:tailEnd type="none" w="med" len="med"/>
            </a:ln>
          </p:spPr>
          <p:txBody>
            <a:bodyPr wrap="none" anchor="ctr"/>
            <a:p>
              <a:r>
                <a:rPr lang="zh-CN" altLang="en-US" dirty="0">
                  <a:solidFill>
                    <a:srgbClr val="000099"/>
                  </a:solidFill>
                  <a:latin typeface="华文细黑" pitchFamily="2" charset="-122"/>
                  <a:ea typeface="华文细黑" pitchFamily="2" charset="-122"/>
                </a:rPr>
                <a:t>公司的主营业务是利用或处置工业固体废物（含一般</a:t>
              </a:r>
              <a:endParaRPr lang="zh-CN" altLang="en-US" dirty="0">
                <a:solidFill>
                  <a:srgbClr val="000099"/>
                </a:solidFill>
                <a:latin typeface="华文细黑" pitchFamily="2" charset="-122"/>
                <a:ea typeface="华文细黑" pitchFamily="2" charset="-122"/>
              </a:endParaRPr>
            </a:p>
            <a:p>
              <a:r>
                <a:rPr lang="zh-CN" altLang="en-US" dirty="0">
                  <a:solidFill>
                    <a:srgbClr val="000099"/>
                  </a:solidFill>
                  <a:latin typeface="华文细黑" pitchFamily="2" charset="-122"/>
                  <a:ea typeface="华文细黑" pitchFamily="2" charset="-122"/>
                </a:rPr>
                <a:t>固体废物和危险固体废物），综合回收多种有价金属</a:t>
              </a:r>
              <a:endParaRPr lang="zh-CN" altLang="en-US" dirty="0">
                <a:solidFill>
                  <a:srgbClr val="000099"/>
                </a:solidFill>
                <a:latin typeface="华文细黑" pitchFamily="2" charset="-122"/>
                <a:ea typeface="华文细黑" pitchFamily="2" charset="-122"/>
              </a:endParaRPr>
            </a:p>
            <a:p>
              <a:r>
                <a:rPr lang="zh-CN" altLang="en-US" dirty="0">
                  <a:solidFill>
                    <a:srgbClr val="000099"/>
                  </a:solidFill>
                  <a:latin typeface="华文细黑" pitchFamily="2" charset="-122"/>
                  <a:ea typeface="华文细黑" pitchFamily="2" charset="-122"/>
                </a:rPr>
                <a:t>及环保处置。</a:t>
              </a:r>
              <a:endParaRPr lang="zh-CN" altLang="en-US" dirty="0">
                <a:solidFill>
                  <a:srgbClr val="000099"/>
                </a:solidFill>
                <a:latin typeface="华文细黑" pitchFamily="2" charset="-122"/>
                <a:ea typeface="华文细黑" pitchFamily="2" charset="-122"/>
              </a:endParaRPr>
            </a:p>
          </p:txBody>
        </p:sp>
        <p:sp>
          <p:nvSpPr>
            <p:cNvPr id="30732" name="矩形 23"/>
            <p:cNvSpPr/>
            <p:nvPr/>
          </p:nvSpPr>
          <p:spPr>
            <a:xfrm>
              <a:off x="2843213" y="2466642"/>
              <a:ext cx="5543550" cy="2015764"/>
            </a:xfrm>
            <a:prstGeom prst="rect">
              <a:avLst/>
            </a:prstGeom>
            <a:noFill/>
            <a:ln w="28575" cap="flat" cmpd="sng">
              <a:solidFill>
                <a:schemeClr val="accent1"/>
              </a:solidFill>
              <a:prstDash val="solid"/>
              <a:miter/>
              <a:headEnd type="none" w="med" len="med"/>
              <a:tailEnd type="none" w="med" len="med"/>
            </a:ln>
          </p:spPr>
          <p:txBody>
            <a:bodyPr wrap="none" anchor="ctr"/>
            <a:p>
              <a:r>
                <a:rPr lang="en-US" altLang="zh-CN" dirty="0">
                  <a:solidFill>
                    <a:srgbClr val="000099"/>
                  </a:solidFill>
                  <a:latin typeface="华文细黑" pitchFamily="2" charset="-122"/>
                  <a:ea typeface="华文细黑" pitchFamily="2" charset="-122"/>
                </a:rPr>
                <a:t>《</a:t>
              </a:r>
              <a:r>
                <a:rPr lang="zh-CN" altLang="en-US" dirty="0">
                  <a:solidFill>
                    <a:srgbClr val="000099"/>
                  </a:solidFill>
                  <a:latin typeface="华文细黑" pitchFamily="2" charset="-122"/>
                  <a:ea typeface="华文细黑" pitchFamily="2" charset="-122"/>
                </a:rPr>
                <a:t>国民经济行业分类</a:t>
              </a:r>
              <a:r>
                <a:rPr lang="en-US" altLang="zh-CN" dirty="0">
                  <a:solidFill>
                    <a:srgbClr val="000099"/>
                  </a:solidFill>
                  <a:latin typeface="华文细黑" pitchFamily="2" charset="-122"/>
                  <a:ea typeface="华文细黑" pitchFamily="2" charset="-122"/>
                </a:rPr>
                <a:t>》</a:t>
              </a:r>
              <a:r>
                <a:rPr lang="zh-CN" altLang="en-US" dirty="0">
                  <a:solidFill>
                    <a:srgbClr val="000099"/>
                  </a:solidFill>
                  <a:latin typeface="华文细黑" pitchFamily="2" charset="-122"/>
                  <a:ea typeface="华文细黑" pitchFamily="2" charset="-122"/>
                </a:rPr>
                <a:t>中细化为“金属废料和碎屑加</a:t>
              </a:r>
              <a:endParaRPr lang="zh-CN" altLang="en-US" dirty="0">
                <a:solidFill>
                  <a:srgbClr val="000099"/>
                </a:solidFill>
                <a:latin typeface="华文细黑" pitchFamily="2" charset="-122"/>
                <a:ea typeface="华文细黑" pitchFamily="2" charset="-122"/>
              </a:endParaRPr>
            </a:p>
            <a:p>
              <a:r>
                <a:rPr lang="zh-CN" altLang="en-US" dirty="0">
                  <a:solidFill>
                    <a:srgbClr val="000099"/>
                  </a:solidFill>
                  <a:latin typeface="华文细黑" pitchFamily="2" charset="-122"/>
                  <a:ea typeface="华文细黑" pitchFamily="2" charset="-122"/>
                </a:rPr>
                <a:t>工处理”（</a:t>
              </a:r>
              <a:r>
                <a:rPr lang="en-US" altLang="zh-CN" dirty="0">
                  <a:solidFill>
                    <a:srgbClr val="000099"/>
                  </a:solidFill>
                  <a:latin typeface="华文细黑" pitchFamily="2" charset="-122"/>
                  <a:ea typeface="华文细黑" pitchFamily="2" charset="-122"/>
                </a:rPr>
                <a:t>C4210</a:t>
              </a:r>
              <a:r>
                <a:rPr lang="zh-CN" altLang="en-US" dirty="0">
                  <a:solidFill>
                    <a:srgbClr val="000099"/>
                  </a:solidFill>
                  <a:latin typeface="华文细黑" pitchFamily="2" charset="-122"/>
                  <a:ea typeface="华文细黑" pitchFamily="2" charset="-122"/>
                </a:rPr>
                <a:t>），具体指“指从各种废料包括固体</a:t>
              </a:r>
              <a:endParaRPr lang="zh-CN" altLang="en-US" dirty="0">
                <a:solidFill>
                  <a:srgbClr val="000099"/>
                </a:solidFill>
                <a:latin typeface="华文细黑" pitchFamily="2" charset="-122"/>
                <a:ea typeface="华文细黑" pitchFamily="2" charset="-122"/>
              </a:endParaRPr>
            </a:p>
            <a:p>
              <a:r>
                <a:rPr lang="zh-CN" altLang="en-US" dirty="0">
                  <a:solidFill>
                    <a:srgbClr val="000099"/>
                  </a:solidFill>
                  <a:latin typeface="华文细黑" pitchFamily="2" charset="-122"/>
                  <a:ea typeface="华文细黑" pitchFamily="2" charset="-122"/>
                </a:rPr>
                <a:t>废料、废水（液）、废气等中回收，并使之便于转</a:t>
              </a:r>
              <a:endParaRPr lang="zh-CN" altLang="en-US" dirty="0">
                <a:solidFill>
                  <a:srgbClr val="000099"/>
                </a:solidFill>
                <a:latin typeface="华文细黑" pitchFamily="2" charset="-122"/>
                <a:ea typeface="华文细黑" pitchFamily="2" charset="-122"/>
              </a:endParaRPr>
            </a:p>
            <a:p>
              <a:r>
                <a:rPr lang="zh-CN" altLang="en-US" dirty="0">
                  <a:solidFill>
                    <a:srgbClr val="000099"/>
                  </a:solidFill>
                  <a:latin typeface="华文细黑" pitchFamily="2" charset="-122"/>
                  <a:ea typeface="华文细黑" pitchFamily="2" charset="-122"/>
                </a:rPr>
                <a:t>化为新的原材料，或适于进一步加工为金属原料的</a:t>
              </a:r>
              <a:endParaRPr lang="zh-CN" altLang="en-US" dirty="0">
                <a:solidFill>
                  <a:srgbClr val="000099"/>
                </a:solidFill>
                <a:latin typeface="华文细黑" pitchFamily="2" charset="-122"/>
                <a:ea typeface="华文细黑" pitchFamily="2" charset="-122"/>
              </a:endParaRPr>
            </a:p>
            <a:p>
              <a:r>
                <a:rPr lang="zh-CN" altLang="en-US" dirty="0">
                  <a:solidFill>
                    <a:srgbClr val="000099"/>
                  </a:solidFill>
                  <a:latin typeface="华文细黑" pitchFamily="2" charset="-122"/>
                  <a:ea typeface="华文细黑" pitchFamily="2" charset="-122"/>
                </a:rPr>
                <a:t>金属废料和碎屑的再加工处理活动，包括废旧电器、</a:t>
              </a:r>
              <a:endParaRPr lang="zh-CN" altLang="en-US" dirty="0">
                <a:solidFill>
                  <a:srgbClr val="000099"/>
                </a:solidFill>
                <a:latin typeface="华文细黑" pitchFamily="2" charset="-122"/>
                <a:ea typeface="华文细黑" pitchFamily="2" charset="-122"/>
              </a:endParaRPr>
            </a:p>
            <a:p>
              <a:r>
                <a:rPr lang="zh-CN" altLang="en-US" dirty="0">
                  <a:solidFill>
                    <a:srgbClr val="000099"/>
                  </a:solidFill>
                  <a:latin typeface="华文细黑" pitchFamily="2" charset="-122"/>
                  <a:ea typeface="华文细黑" pitchFamily="2" charset="-122"/>
                </a:rPr>
                <a:t>电子产品拆解回收”。</a:t>
              </a:r>
              <a:endParaRPr lang="zh-CN" altLang="en-US" dirty="0">
                <a:solidFill>
                  <a:srgbClr val="000099"/>
                </a:solidFill>
                <a:latin typeface="华文细黑" pitchFamily="2" charset="-122"/>
                <a:ea typeface="华文细黑" pitchFamily="2" charset="-122"/>
              </a:endParaRPr>
            </a:p>
          </p:txBody>
        </p:sp>
        <p:sp>
          <p:nvSpPr>
            <p:cNvPr id="30733" name="矩形 24"/>
            <p:cNvSpPr/>
            <p:nvPr/>
          </p:nvSpPr>
          <p:spPr>
            <a:xfrm>
              <a:off x="2844800" y="4581525"/>
              <a:ext cx="5551488" cy="1079500"/>
            </a:xfrm>
            <a:prstGeom prst="rect">
              <a:avLst/>
            </a:prstGeom>
            <a:noFill/>
            <a:ln w="28575" cap="flat" cmpd="sng">
              <a:solidFill>
                <a:schemeClr val="accent1"/>
              </a:solidFill>
              <a:prstDash val="solid"/>
              <a:miter/>
              <a:headEnd type="none" w="med" len="med"/>
              <a:tailEnd type="none" w="med" len="med"/>
            </a:ln>
          </p:spPr>
          <p:txBody>
            <a:bodyPr wrap="none" anchor="ctr"/>
            <a:p>
              <a:r>
                <a:rPr lang="zh-CN" altLang="en-US" dirty="0">
                  <a:solidFill>
                    <a:srgbClr val="000099"/>
                  </a:solidFill>
                  <a:latin typeface="华文细黑" pitchFamily="2" charset="-122"/>
                  <a:ea typeface="华文细黑" pitchFamily="2" charset="-122"/>
                </a:rPr>
                <a:t>根据中国证监会颁布的</a:t>
              </a:r>
              <a:r>
                <a:rPr lang="en-US" altLang="zh-CN" dirty="0">
                  <a:solidFill>
                    <a:srgbClr val="000099"/>
                  </a:solidFill>
                  <a:latin typeface="华文细黑" pitchFamily="2" charset="-122"/>
                  <a:ea typeface="华文细黑" pitchFamily="2" charset="-122"/>
                </a:rPr>
                <a:t>《</a:t>
              </a:r>
              <a:r>
                <a:rPr lang="zh-CN" altLang="en-US" dirty="0">
                  <a:solidFill>
                    <a:srgbClr val="000099"/>
                  </a:solidFill>
                  <a:latin typeface="华文细黑" pitchFamily="2" charset="-122"/>
                  <a:ea typeface="华文细黑" pitchFamily="2" charset="-122"/>
                </a:rPr>
                <a:t>上市公司行业分类指引</a:t>
              </a:r>
              <a:r>
                <a:rPr lang="en-US" altLang="zh-CN" dirty="0">
                  <a:solidFill>
                    <a:srgbClr val="000099"/>
                  </a:solidFill>
                  <a:latin typeface="华文细黑" pitchFamily="2" charset="-122"/>
                  <a:ea typeface="华文细黑" pitchFamily="2" charset="-122"/>
                </a:rPr>
                <a:t>》</a:t>
              </a:r>
              <a:endParaRPr lang="en-US" altLang="zh-CN" dirty="0">
                <a:solidFill>
                  <a:srgbClr val="000099"/>
                </a:solidFill>
                <a:latin typeface="华文细黑" pitchFamily="2" charset="-122"/>
                <a:ea typeface="华文细黑" pitchFamily="2" charset="-122"/>
              </a:endParaRPr>
            </a:p>
            <a:p>
              <a:r>
                <a:rPr lang="zh-CN" altLang="en-US" dirty="0">
                  <a:solidFill>
                    <a:srgbClr val="000099"/>
                  </a:solidFill>
                  <a:latin typeface="华文细黑" pitchFamily="2" charset="-122"/>
                  <a:ea typeface="华文细黑" pitchFamily="2" charset="-122"/>
                </a:rPr>
                <a:t>（</a:t>
              </a:r>
              <a:r>
                <a:rPr lang="en-US" altLang="zh-CN" dirty="0">
                  <a:solidFill>
                    <a:srgbClr val="000099"/>
                  </a:solidFill>
                  <a:latin typeface="华文细黑" pitchFamily="2" charset="-122"/>
                  <a:ea typeface="华文细黑" pitchFamily="2" charset="-122"/>
                </a:rPr>
                <a:t>2012</a:t>
              </a:r>
              <a:r>
                <a:rPr lang="zh-CN" altLang="en-US" dirty="0">
                  <a:solidFill>
                    <a:srgbClr val="000099"/>
                  </a:solidFill>
                  <a:latin typeface="华文细黑" pitchFamily="2" charset="-122"/>
                  <a:ea typeface="华文细黑" pitchFamily="2" charset="-122"/>
                </a:rPr>
                <a:t>年修订）分类，公司属于废弃资源综合利用</a:t>
              </a:r>
              <a:endParaRPr lang="zh-CN" altLang="en-US" dirty="0">
                <a:solidFill>
                  <a:srgbClr val="000099"/>
                </a:solidFill>
                <a:latin typeface="华文细黑" pitchFamily="2" charset="-122"/>
                <a:ea typeface="华文细黑" pitchFamily="2" charset="-122"/>
              </a:endParaRPr>
            </a:p>
            <a:p>
              <a:r>
                <a:rPr lang="zh-CN" altLang="en-US" dirty="0">
                  <a:solidFill>
                    <a:srgbClr val="000099"/>
                  </a:solidFill>
                  <a:latin typeface="华文细黑" pitchFamily="2" charset="-122"/>
                  <a:ea typeface="华文细黑" pitchFamily="2" charset="-122"/>
                </a:rPr>
                <a:t>业（</a:t>
              </a:r>
              <a:r>
                <a:rPr lang="en-US" altLang="zh-CN" dirty="0">
                  <a:solidFill>
                    <a:srgbClr val="000099"/>
                  </a:solidFill>
                  <a:latin typeface="华文细黑" pitchFamily="2" charset="-122"/>
                  <a:ea typeface="华文细黑" pitchFamily="2" charset="-122"/>
                </a:rPr>
                <a:t>C42</a:t>
              </a:r>
              <a:r>
                <a:rPr lang="zh-CN" altLang="en-US" dirty="0">
                  <a:solidFill>
                    <a:srgbClr val="000099"/>
                  </a:solidFill>
                  <a:latin typeface="华文细黑" pitchFamily="2" charset="-122"/>
                  <a:ea typeface="华文细黑" pitchFamily="2" charset="-122"/>
                </a:rPr>
                <a:t>）。</a:t>
              </a:r>
              <a:endParaRPr lang="zh-CN" altLang="en-US" dirty="0">
                <a:solidFill>
                  <a:srgbClr val="000099"/>
                </a:solidFill>
                <a:latin typeface="华文细黑" pitchFamily="2" charset="-122"/>
                <a:ea typeface="华文细黑" pitchFamily="2" charset="-122"/>
              </a:endParaRPr>
            </a:p>
          </p:txBody>
        </p:sp>
      </p:gr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746" name="组合 3"/>
          <p:cNvGrpSpPr/>
          <p:nvPr/>
        </p:nvGrpSpPr>
        <p:grpSpPr>
          <a:xfrm>
            <a:off x="347663" y="417513"/>
            <a:ext cx="3544887" cy="360362"/>
            <a:chOff x="2929753" y="1778111"/>
            <a:chExt cx="5062555" cy="479165"/>
          </a:xfrm>
        </p:grpSpPr>
        <p:cxnSp>
          <p:nvCxnSpPr>
            <p:cNvPr id="8" name="直接连接符 7"/>
            <p:cNvCxnSpPr/>
            <p:nvPr/>
          </p:nvCxnSpPr>
          <p:spPr>
            <a:xfrm>
              <a:off x="3365047" y="2248833"/>
              <a:ext cx="4627261" cy="0"/>
            </a:xfrm>
            <a:prstGeom prst="line">
              <a:avLst/>
            </a:prstGeom>
            <a:ln>
              <a:solidFill>
                <a:srgbClr val="346182"/>
              </a:solidFill>
            </a:ln>
          </p:spPr>
          <p:style>
            <a:lnRef idx="1">
              <a:schemeClr val="accent1"/>
            </a:lnRef>
            <a:fillRef idx="0">
              <a:schemeClr val="accent1"/>
            </a:fillRef>
            <a:effectRef idx="0">
              <a:schemeClr val="accent1"/>
            </a:effectRef>
            <a:fontRef idx="minor">
              <a:schemeClr val="tx1"/>
            </a:fontRef>
          </p:style>
        </p:cxnSp>
        <p:sp>
          <p:nvSpPr>
            <p:cNvPr id="9" name="平行四边形 8"/>
            <p:cNvSpPr/>
            <p:nvPr/>
          </p:nvSpPr>
          <p:spPr>
            <a:xfrm>
              <a:off x="2929753" y="1778111"/>
              <a:ext cx="589460" cy="479165"/>
            </a:xfrm>
            <a:prstGeom prst="parallelogram">
              <a:avLst/>
            </a:prstGeom>
            <a:solidFill>
              <a:srgbClr val="013B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1">
                <a:ln>
                  <a:noFill/>
                </a:ln>
                <a:solidFill>
                  <a:srgbClr val="01325B"/>
                </a:solidFill>
                <a:effectLst/>
                <a:uLnTx/>
                <a:uFillTx/>
                <a:latin typeface="+mn-lt"/>
                <a:ea typeface="+mn-ea"/>
                <a:cs typeface="+mn-cs"/>
              </a:endParaRPr>
            </a:p>
          </p:txBody>
        </p:sp>
      </p:grpSp>
      <p:sp>
        <p:nvSpPr>
          <p:cNvPr id="31747" name="矩形 9"/>
          <p:cNvSpPr/>
          <p:nvPr/>
        </p:nvSpPr>
        <p:spPr>
          <a:xfrm>
            <a:off x="395288" y="409575"/>
            <a:ext cx="319087" cy="368300"/>
          </a:xfrm>
          <a:prstGeom prst="rect">
            <a:avLst/>
          </a:prstGeom>
          <a:noFill/>
          <a:ln w="9525">
            <a:noFill/>
          </a:ln>
        </p:spPr>
        <p:txBody>
          <a:bodyPr wrap="none">
            <a:spAutoFit/>
          </a:bodyPr>
          <a:p>
            <a:pPr algn="ctr"/>
            <a:r>
              <a:rPr lang="en-US" altLang="zh-CN" dirty="0">
                <a:solidFill>
                  <a:schemeClr val="bg1"/>
                </a:solidFill>
                <a:latin typeface="微软雅黑" panose="020B0503020204020204" pitchFamily="34" charset="-122"/>
                <a:ea typeface="微软雅黑" panose="020B0503020204020204" pitchFamily="34" charset="-122"/>
              </a:rPr>
              <a:t>6</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31748" name="矩形 6"/>
          <p:cNvSpPr/>
          <p:nvPr/>
        </p:nvSpPr>
        <p:spPr>
          <a:xfrm>
            <a:off x="1074738" y="417513"/>
            <a:ext cx="2262187" cy="369887"/>
          </a:xfrm>
          <a:prstGeom prst="rect">
            <a:avLst/>
          </a:prstGeom>
          <a:noFill/>
          <a:ln w="9525">
            <a:noFill/>
          </a:ln>
        </p:spPr>
        <p:txBody>
          <a:bodyPr wrap="none">
            <a:spAutoFit/>
          </a:bodyPr>
          <a:p>
            <a:r>
              <a:rPr lang="zh-CN" altLang="en-US" b="1" dirty="0">
                <a:solidFill>
                  <a:srgbClr val="01325B"/>
                </a:solidFill>
                <a:latin typeface="微软雅黑" panose="020B0503020204020204" pitchFamily="34" charset="-122"/>
                <a:ea typeface="微软雅黑" panose="020B0503020204020204" pitchFamily="34" charset="-122"/>
              </a:rPr>
              <a:t>公司竞争优势（一）</a:t>
            </a:r>
            <a:endParaRPr lang="zh-CN" altLang="en-US" b="1" dirty="0">
              <a:solidFill>
                <a:srgbClr val="01325B"/>
              </a:solidFill>
              <a:latin typeface="微软雅黑" panose="020B0503020204020204" pitchFamily="34" charset="-122"/>
              <a:ea typeface="微软雅黑" panose="020B0503020204020204" pitchFamily="34" charset="-122"/>
            </a:endParaRPr>
          </a:p>
        </p:txBody>
      </p:sp>
      <p:grpSp>
        <p:nvGrpSpPr>
          <p:cNvPr id="31749" name="组合 12"/>
          <p:cNvGrpSpPr/>
          <p:nvPr/>
        </p:nvGrpSpPr>
        <p:grpSpPr>
          <a:xfrm>
            <a:off x="395288" y="912813"/>
            <a:ext cx="8426450" cy="4165600"/>
            <a:chOff x="393700" y="714356"/>
            <a:chExt cx="8286747" cy="5282082"/>
          </a:xfrm>
        </p:grpSpPr>
        <p:sp>
          <p:nvSpPr>
            <p:cNvPr id="31750" name="Rectangle 16"/>
            <p:cNvSpPr/>
            <p:nvPr/>
          </p:nvSpPr>
          <p:spPr>
            <a:xfrm>
              <a:off x="4000496" y="1714488"/>
              <a:ext cx="4608513" cy="395287"/>
            </a:xfrm>
            <a:prstGeom prst="rect">
              <a:avLst/>
            </a:prstGeom>
            <a:noFill/>
            <a:ln w="28575" cap="flat" cmpd="sng">
              <a:solidFill>
                <a:schemeClr val="accent1"/>
              </a:solidFill>
              <a:prstDash val="solid"/>
              <a:miter/>
              <a:headEnd type="none" w="med" len="med"/>
              <a:tailEnd type="none" w="med" len="med"/>
            </a:ln>
          </p:spPr>
          <p:txBody>
            <a:bodyPr>
              <a:spAutoFit/>
            </a:bodyPr>
            <a:p>
              <a:r>
                <a:rPr lang="zh-CN" altLang="en-US" sz="1400" dirty="0">
                  <a:solidFill>
                    <a:srgbClr val="013B6D"/>
                  </a:solidFill>
                  <a:latin typeface="微软雅黑" panose="020B0503020204020204" pitchFamily="34" charset="-122"/>
                  <a:ea typeface="微软雅黑" panose="020B0503020204020204" pitchFamily="34" charset="-122"/>
                </a:rPr>
                <a:t>危险化学品使用备案证</a:t>
              </a:r>
              <a:endParaRPr lang="zh-CN" altLang="en-US" sz="1400" dirty="0">
                <a:solidFill>
                  <a:srgbClr val="013B6D"/>
                </a:solidFill>
                <a:latin typeface="微软雅黑" panose="020B0503020204020204" pitchFamily="34" charset="-122"/>
                <a:ea typeface="微软雅黑" panose="020B0503020204020204" pitchFamily="34" charset="-122"/>
              </a:endParaRPr>
            </a:p>
          </p:txBody>
        </p:sp>
        <p:grpSp>
          <p:nvGrpSpPr>
            <p:cNvPr id="31751" name="组合 35"/>
            <p:cNvGrpSpPr/>
            <p:nvPr/>
          </p:nvGrpSpPr>
          <p:grpSpPr>
            <a:xfrm>
              <a:off x="393700" y="714356"/>
              <a:ext cx="8286747" cy="5282082"/>
              <a:chOff x="393700" y="714356"/>
              <a:chExt cx="8286747" cy="5282082"/>
            </a:xfrm>
          </p:grpSpPr>
          <p:sp>
            <p:nvSpPr>
              <p:cNvPr id="31752" name="Rectangle 16"/>
              <p:cNvSpPr/>
              <p:nvPr/>
            </p:nvSpPr>
            <p:spPr>
              <a:xfrm>
                <a:off x="4000496" y="714356"/>
                <a:ext cx="4608513" cy="663612"/>
              </a:xfrm>
              <a:prstGeom prst="rect">
                <a:avLst/>
              </a:prstGeom>
              <a:noFill/>
              <a:ln w="28575" cap="flat" cmpd="sng">
                <a:solidFill>
                  <a:schemeClr val="accent1"/>
                </a:solidFill>
                <a:prstDash val="solid"/>
                <a:miter/>
                <a:headEnd type="none" w="med" len="med"/>
                <a:tailEnd type="none" w="med" len="med"/>
              </a:ln>
            </p:spPr>
            <p:txBody>
              <a:bodyPr>
                <a:spAutoFit/>
              </a:bodyPr>
              <a:p>
                <a:r>
                  <a:rPr lang="zh-CN" altLang="en-US" sz="1400" dirty="0">
                    <a:solidFill>
                      <a:srgbClr val="013B6D"/>
                    </a:solidFill>
                    <a:latin typeface="微软雅黑" panose="020B0503020204020204" pitchFamily="34" charset="-122"/>
                    <a:ea typeface="微软雅黑" panose="020B0503020204020204" pitchFamily="34" charset="-122"/>
                  </a:rPr>
                  <a:t>危险废物经营许可证、处理品种达</a:t>
                </a:r>
                <a:r>
                  <a:rPr lang="en-US" altLang="zh-CN" sz="1400" dirty="0">
                    <a:solidFill>
                      <a:srgbClr val="013B6D"/>
                    </a:solidFill>
                    <a:latin typeface="微软雅黑" panose="020B0503020204020204" pitchFamily="34" charset="-122"/>
                    <a:ea typeface="微软雅黑" panose="020B0503020204020204" pitchFamily="34" charset="-122"/>
                  </a:rPr>
                  <a:t>46</a:t>
                </a:r>
                <a:r>
                  <a:rPr lang="zh-CN" altLang="en-US" sz="1400" dirty="0">
                    <a:solidFill>
                      <a:srgbClr val="013B6D"/>
                    </a:solidFill>
                    <a:latin typeface="微软雅黑" panose="020B0503020204020204" pitchFamily="34" charset="-122"/>
                    <a:ea typeface="微软雅黑" panose="020B0503020204020204" pitchFamily="34" charset="-122"/>
                  </a:rPr>
                  <a:t>个类别，是国内处理类别最全的企业之一。取得排放污染物许可证</a:t>
                </a:r>
                <a:endParaRPr lang="zh-CN" altLang="en-US" sz="1400" dirty="0">
                  <a:solidFill>
                    <a:srgbClr val="013B6D"/>
                  </a:solidFill>
                  <a:latin typeface="微软雅黑" panose="020B0503020204020204" pitchFamily="34" charset="-122"/>
                  <a:ea typeface="微软雅黑" panose="020B0503020204020204" pitchFamily="34" charset="-122"/>
                </a:endParaRPr>
              </a:p>
            </p:txBody>
          </p:sp>
          <p:sp>
            <p:nvSpPr>
              <p:cNvPr id="31753" name="直接连接符 16"/>
              <p:cNvSpPr/>
              <p:nvPr/>
            </p:nvSpPr>
            <p:spPr>
              <a:xfrm flipH="1">
                <a:off x="3562350" y="1196975"/>
                <a:ext cx="0" cy="1728788"/>
              </a:xfrm>
              <a:prstGeom prst="line">
                <a:avLst/>
              </a:prstGeom>
              <a:ln w="28575" cap="flat" cmpd="sng">
                <a:solidFill>
                  <a:schemeClr val="accent1"/>
                </a:solidFill>
                <a:prstDash val="solid"/>
                <a:headEnd type="none" w="med" len="med"/>
                <a:tailEnd type="none" w="med" len="med"/>
              </a:ln>
            </p:spPr>
          </p:sp>
          <p:sp>
            <p:nvSpPr>
              <p:cNvPr id="31754" name="矩形 17"/>
              <p:cNvSpPr/>
              <p:nvPr/>
            </p:nvSpPr>
            <p:spPr>
              <a:xfrm>
                <a:off x="393700" y="1700213"/>
                <a:ext cx="431800" cy="3095625"/>
              </a:xfrm>
              <a:prstGeom prst="rect">
                <a:avLst/>
              </a:prstGeom>
              <a:noFill/>
              <a:ln w="28575" cap="flat" cmpd="sng">
                <a:solidFill>
                  <a:schemeClr val="accent1"/>
                </a:solidFill>
                <a:prstDash val="solid"/>
                <a:miter/>
                <a:headEnd type="none" w="med" len="med"/>
                <a:tailEnd type="none" w="med" len="med"/>
              </a:ln>
            </p:spPr>
            <p:txBody>
              <a:bodyPr wrap="none" anchor="ctr"/>
              <a:p>
                <a:pPr algn="ctr"/>
                <a:r>
                  <a:rPr lang="zh-CN" altLang="en-US" sz="1400" dirty="0">
                    <a:solidFill>
                      <a:srgbClr val="013B6D"/>
                    </a:solidFill>
                    <a:latin typeface="微软雅黑" panose="020B0503020204020204" pitchFamily="34" charset="-122"/>
                    <a:ea typeface="微软雅黑" panose="020B0503020204020204" pitchFamily="34" charset="-122"/>
                  </a:rPr>
                  <a:t>竞</a:t>
                </a:r>
                <a:endParaRPr lang="zh-CN" altLang="en-US" sz="1400" dirty="0">
                  <a:solidFill>
                    <a:srgbClr val="013B6D"/>
                  </a:solidFill>
                  <a:latin typeface="微软雅黑" panose="020B0503020204020204" pitchFamily="34" charset="-122"/>
                  <a:ea typeface="微软雅黑" panose="020B0503020204020204" pitchFamily="34" charset="-122"/>
                </a:endParaRPr>
              </a:p>
              <a:p>
                <a:pPr algn="ctr"/>
                <a:endParaRPr lang="zh-CN" altLang="en-US" sz="1400" dirty="0">
                  <a:solidFill>
                    <a:srgbClr val="013B6D"/>
                  </a:solidFill>
                  <a:latin typeface="微软雅黑" panose="020B0503020204020204" pitchFamily="34" charset="-122"/>
                  <a:ea typeface="微软雅黑" panose="020B0503020204020204" pitchFamily="34" charset="-122"/>
                </a:endParaRPr>
              </a:p>
              <a:p>
                <a:pPr algn="ctr"/>
                <a:r>
                  <a:rPr lang="zh-CN" altLang="en-US" sz="1400" dirty="0">
                    <a:solidFill>
                      <a:srgbClr val="013B6D"/>
                    </a:solidFill>
                    <a:latin typeface="微软雅黑" panose="020B0503020204020204" pitchFamily="34" charset="-122"/>
                    <a:ea typeface="微软雅黑" panose="020B0503020204020204" pitchFamily="34" charset="-122"/>
                  </a:rPr>
                  <a:t>争</a:t>
                </a:r>
                <a:endParaRPr lang="zh-CN" altLang="en-US" sz="1400" dirty="0">
                  <a:solidFill>
                    <a:srgbClr val="013B6D"/>
                  </a:solidFill>
                  <a:latin typeface="微软雅黑" panose="020B0503020204020204" pitchFamily="34" charset="-122"/>
                  <a:ea typeface="微软雅黑" panose="020B0503020204020204" pitchFamily="34" charset="-122"/>
                </a:endParaRPr>
              </a:p>
              <a:p>
                <a:pPr algn="ctr"/>
                <a:endParaRPr lang="zh-CN" altLang="en-US" sz="1400" dirty="0">
                  <a:solidFill>
                    <a:srgbClr val="013B6D"/>
                  </a:solidFill>
                  <a:latin typeface="微软雅黑" panose="020B0503020204020204" pitchFamily="34" charset="-122"/>
                  <a:ea typeface="微软雅黑" panose="020B0503020204020204" pitchFamily="34" charset="-122"/>
                </a:endParaRPr>
              </a:p>
              <a:p>
                <a:pPr algn="ctr"/>
                <a:r>
                  <a:rPr lang="zh-CN" altLang="en-US" sz="1400" dirty="0">
                    <a:solidFill>
                      <a:srgbClr val="013B6D"/>
                    </a:solidFill>
                    <a:latin typeface="微软雅黑" panose="020B0503020204020204" pitchFamily="34" charset="-122"/>
                    <a:ea typeface="微软雅黑" panose="020B0503020204020204" pitchFamily="34" charset="-122"/>
                  </a:rPr>
                  <a:t>优</a:t>
                </a:r>
                <a:endParaRPr lang="zh-CN" altLang="en-US" sz="1400" dirty="0">
                  <a:solidFill>
                    <a:srgbClr val="013B6D"/>
                  </a:solidFill>
                  <a:latin typeface="微软雅黑" panose="020B0503020204020204" pitchFamily="34" charset="-122"/>
                  <a:ea typeface="微软雅黑" panose="020B0503020204020204" pitchFamily="34" charset="-122"/>
                </a:endParaRPr>
              </a:p>
              <a:p>
                <a:pPr algn="ctr"/>
                <a:endParaRPr lang="zh-CN" altLang="en-US" sz="1400" dirty="0">
                  <a:solidFill>
                    <a:srgbClr val="013B6D"/>
                  </a:solidFill>
                  <a:latin typeface="微软雅黑" panose="020B0503020204020204" pitchFamily="34" charset="-122"/>
                  <a:ea typeface="微软雅黑" panose="020B0503020204020204" pitchFamily="34" charset="-122"/>
                </a:endParaRPr>
              </a:p>
              <a:p>
                <a:pPr algn="ctr"/>
                <a:r>
                  <a:rPr lang="zh-CN" altLang="en-US" sz="1400" dirty="0">
                    <a:solidFill>
                      <a:srgbClr val="013B6D"/>
                    </a:solidFill>
                    <a:latin typeface="微软雅黑" panose="020B0503020204020204" pitchFamily="34" charset="-122"/>
                    <a:ea typeface="微软雅黑" panose="020B0503020204020204" pitchFamily="34" charset="-122"/>
                  </a:rPr>
                  <a:t>势</a:t>
                </a:r>
                <a:endParaRPr lang="zh-CN" altLang="en-US" sz="1400" dirty="0">
                  <a:solidFill>
                    <a:srgbClr val="013B6D"/>
                  </a:solidFill>
                  <a:latin typeface="微软雅黑" panose="020B0503020204020204" pitchFamily="34" charset="-122"/>
                  <a:ea typeface="微软雅黑" panose="020B0503020204020204" pitchFamily="34" charset="-122"/>
                </a:endParaRPr>
              </a:p>
              <a:p>
                <a:pPr algn="ctr"/>
                <a:endParaRPr lang="zh-CN" altLang="en-US" sz="1400" dirty="0">
                  <a:solidFill>
                    <a:srgbClr val="013B6D"/>
                  </a:solidFill>
                  <a:latin typeface="微软雅黑" panose="020B0503020204020204" pitchFamily="34" charset="-122"/>
                  <a:ea typeface="微软雅黑" panose="020B0503020204020204" pitchFamily="34" charset="-122"/>
                </a:endParaRPr>
              </a:p>
              <a:p>
                <a:pPr algn="ctr"/>
                <a:r>
                  <a:rPr lang="zh-CN" altLang="en-US" sz="1400" dirty="0">
                    <a:solidFill>
                      <a:srgbClr val="013B6D"/>
                    </a:solidFill>
                    <a:latin typeface="微软雅黑" panose="020B0503020204020204" pitchFamily="34" charset="-122"/>
                    <a:ea typeface="微软雅黑" panose="020B0503020204020204" pitchFamily="34" charset="-122"/>
                  </a:rPr>
                  <a:t>一</a:t>
                </a:r>
                <a:endParaRPr lang="zh-CN" altLang="en-US" sz="1400" dirty="0">
                  <a:solidFill>
                    <a:srgbClr val="013B6D"/>
                  </a:solidFill>
                  <a:latin typeface="微软雅黑" panose="020B0503020204020204" pitchFamily="34" charset="-122"/>
                  <a:ea typeface="微软雅黑" panose="020B0503020204020204" pitchFamily="34" charset="-122"/>
                </a:endParaRPr>
              </a:p>
            </p:txBody>
          </p:sp>
          <p:sp>
            <p:nvSpPr>
              <p:cNvPr id="31755" name="Rectangle 13"/>
              <p:cNvSpPr/>
              <p:nvPr/>
            </p:nvSpPr>
            <p:spPr>
              <a:xfrm>
                <a:off x="1258888" y="4652963"/>
                <a:ext cx="2232025" cy="395287"/>
              </a:xfrm>
              <a:prstGeom prst="rect">
                <a:avLst/>
              </a:prstGeom>
              <a:noFill/>
              <a:ln w="28575" cap="flat" cmpd="sng">
                <a:solidFill>
                  <a:schemeClr val="accent1"/>
                </a:solidFill>
                <a:prstDash val="solid"/>
                <a:miter/>
                <a:headEnd type="none" w="med" len="med"/>
                <a:tailEnd type="none" w="med" len="med"/>
              </a:ln>
            </p:spPr>
            <p:txBody>
              <a:bodyPr>
                <a:spAutoFit/>
              </a:bodyPr>
              <a:p>
                <a:pPr algn="ctr"/>
                <a:r>
                  <a:rPr lang="en-US" altLang="zh-CN" sz="1400" dirty="0">
                    <a:solidFill>
                      <a:srgbClr val="013B6D"/>
                    </a:solidFill>
                    <a:latin typeface="微软雅黑" panose="020B0503020204020204" pitchFamily="34" charset="-122"/>
                    <a:ea typeface="微软雅黑" panose="020B0503020204020204" pitchFamily="34" charset="-122"/>
                  </a:rPr>
                  <a:t>2</a:t>
                </a:r>
                <a:r>
                  <a:rPr lang="zh-CN" altLang="en-US" sz="1400" dirty="0">
                    <a:solidFill>
                      <a:srgbClr val="013B6D"/>
                    </a:solidFill>
                    <a:latin typeface="微软雅黑" panose="020B0503020204020204" pitchFamily="34" charset="-122"/>
                    <a:ea typeface="微软雅黑" panose="020B0503020204020204" pitchFamily="34" charset="-122"/>
                  </a:rPr>
                  <a:t>、产品市场优势</a:t>
                </a:r>
                <a:endParaRPr lang="zh-CN" altLang="en-US" sz="1400" dirty="0">
                  <a:solidFill>
                    <a:srgbClr val="013B6D"/>
                  </a:solidFill>
                  <a:latin typeface="微软雅黑" panose="020B0503020204020204" pitchFamily="34" charset="-122"/>
                  <a:ea typeface="微软雅黑" panose="020B0503020204020204" pitchFamily="34" charset="-122"/>
                </a:endParaRPr>
              </a:p>
            </p:txBody>
          </p:sp>
          <p:sp>
            <p:nvSpPr>
              <p:cNvPr id="31756" name="直接连接符 19"/>
              <p:cNvSpPr/>
              <p:nvPr/>
            </p:nvSpPr>
            <p:spPr>
              <a:xfrm>
                <a:off x="3562350" y="3573463"/>
                <a:ext cx="503238" cy="1587"/>
              </a:xfrm>
              <a:prstGeom prst="line">
                <a:avLst/>
              </a:prstGeom>
              <a:ln w="28575" cap="flat" cmpd="sng">
                <a:solidFill>
                  <a:schemeClr val="accent1"/>
                </a:solidFill>
                <a:prstDash val="solid"/>
                <a:headEnd type="none" w="med" len="med"/>
                <a:tailEnd type="none" w="med" len="med"/>
              </a:ln>
            </p:spPr>
          </p:sp>
          <p:sp>
            <p:nvSpPr>
              <p:cNvPr id="31757" name="直接连接符 20"/>
              <p:cNvSpPr/>
              <p:nvPr/>
            </p:nvSpPr>
            <p:spPr>
              <a:xfrm>
                <a:off x="3563938" y="5373688"/>
                <a:ext cx="503237" cy="1587"/>
              </a:xfrm>
              <a:prstGeom prst="line">
                <a:avLst/>
              </a:prstGeom>
              <a:ln w="28575" cap="flat" cmpd="sng">
                <a:solidFill>
                  <a:schemeClr val="accent1"/>
                </a:solidFill>
                <a:prstDash val="solid"/>
                <a:headEnd type="none" w="med" len="med"/>
                <a:tailEnd type="none" w="med" len="med"/>
              </a:ln>
            </p:spPr>
          </p:sp>
          <p:sp>
            <p:nvSpPr>
              <p:cNvPr id="31758" name="流程图: 资料带 21"/>
              <p:cNvSpPr/>
              <p:nvPr/>
            </p:nvSpPr>
            <p:spPr>
              <a:xfrm>
                <a:off x="1978025" y="3573463"/>
                <a:ext cx="1223963" cy="792162"/>
              </a:xfrm>
              <a:prstGeom prst="flowChartPunchedTape">
                <a:avLst/>
              </a:prstGeom>
              <a:noFill/>
              <a:ln w="28575" cap="flat" cmpd="sng">
                <a:solidFill>
                  <a:srgbClr val="FF3399"/>
                </a:solidFill>
                <a:prstDash val="solid"/>
                <a:miter/>
                <a:headEnd type="none" w="med" len="med"/>
                <a:tailEnd type="none" w="med" len="med"/>
              </a:ln>
            </p:spPr>
            <p:txBody>
              <a:bodyPr wrap="none" anchor="ctr"/>
              <a:p>
                <a:pPr algn="ctr"/>
                <a:r>
                  <a:rPr lang="zh-CN" altLang="en-US" sz="1400" dirty="0">
                    <a:solidFill>
                      <a:srgbClr val="01325B"/>
                    </a:solidFill>
                    <a:latin typeface="微软雅黑" panose="020B0503020204020204" pitchFamily="34" charset="-122"/>
                    <a:ea typeface="微软雅黑" panose="020B0503020204020204" pitchFamily="34" charset="-122"/>
                  </a:rPr>
                  <a:t>应用广泛</a:t>
                </a:r>
                <a:endParaRPr lang="zh-CN" altLang="en-US" sz="1400" dirty="0">
                  <a:solidFill>
                    <a:srgbClr val="01325B"/>
                  </a:solidFill>
                  <a:latin typeface="微软雅黑" panose="020B0503020204020204" pitchFamily="34" charset="-122"/>
                  <a:ea typeface="微软雅黑" panose="020B0503020204020204" pitchFamily="34" charset="-122"/>
                </a:endParaRPr>
              </a:p>
            </p:txBody>
          </p:sp>
          <p:sp>
            <p:nvSpPr>
              <p:cNvPr id="31759" name="流程图: 资料带 22"/>
              <p:cNvSpPr/>
              <p:nvPr/>
            </p:nvSpPr>
            <p:spPr>
              <a:xfrm>
                <a:off x="1978025" y="5157788"/>
                <a:ext cx="1223963" cy="792162"/>
              </a:xfrm>
              <a:prstGeom prst="flowChartPunchedTape">
                <a:avLst/>
              </a:prstGeom>
              <a:noFill/>
              <a:ln w="28575" cap="flat" cmpd="sng">
                <a:solidFill>
                  <a:srgbClr val="FF3399"/>
                </a:solidFill>
                <a:prstDash val="solid"/>
                <a:miter/>
                <a:headEnd type="none" w="med" len="med"/>
                <a:tailEnd type="none" w="med" len="med"/>
              </a:ln>
            </p:spPr>
            <p:txBody>
              <a:bodyPr wrap="none" anchor="ctr"/>
              <a:p>
                <a:pPr algn="ctr"/>
                <a:r>
                  <a:rPr lang="zh-CN" altLang="en-US" sz="1400" dirty="0">
                    <a:solidFill>
                      <a:srgbClr val="01325B"/>
                    </a:solidFill>
                    <a:latin typeface="微软雅黑" panose="020B0503020204020204" pitchFamily="34" charset="-122"/>
                    <a:ea typeface="微软雅黑" panose="020B0503020204020204" pitchFamily="34" charset="-122"/>
                  </a:rPr>
                  <a:t>市场占有率</a:t>
                </a:r>
                <a:endParaRPr lang="zh-CN" altLang="en-US" sz="1400" dirty="0">
                  <a:solidFill>
                    <a:srgbClr val="01325B"/>
                  </a:solidFill>
                  <a:latin typeface="微软雅黑" panose="020B0503020204020204" pitchFamily="34" charset="-122"/>
                  <a:ea typeface="微软雅黑" panose="020B0503020204020204" pitchFamily="34" charset="-122"/>
                </a:endParaRPr>
              </a:p>
            </p:txBody>
          </p:sp>
          <p:sp>
            <p:nvSpPr>
              <p:cNvPr id="31760" name="Rectangle 16"/>
              <p:cNvSpPr/>
              <p:nvPr/>
            </p:nvSpPr>
            <p:spPr>
              <a:xfrm>
                <a:off x="1258888" y="1484313"/>
                <a:ext cx="2232025" cy="395287"/>
              </a:xfrm>
              <a:prstGeom prst="rect">
                <a:avLst/>
              </a:prstGeom>
              <a:noFill/>
              <a:ln w="28575" cap="flat" cmpd="sng">
                <a:solidFill>
                  <a:schemeClr val="accent1"/>
                </a:solidFill>
                <a:prstDash val="solid"/>
                <a:miter/>
                <a:headEnd type="none" w="med" len="med"/>
                <a:tailEnd type="none" w="med" len="med"/>
              </a:ln>
            </p:spPr>
            <p:txBody>
              <a:bodyPr>
                <a:spAutoFit/>
              </a:bodyPr>
              <a:p>
                <a:pPr algn="ctr"/>
                <a:r>
                  <a:rPr lang="en-US" altLang="zh-CN" sz="1400" dirty="0">
                    <a:solidFill>
                      <a:srgbClr val="013B6D"/>
                    </a:solidFill>
                    <a:latin typeface="微软雅黑" panose="020B0503020204020204" pitchFamily="34" charset="-122"/>
                    <a:ea typeface="微软雅黑" panose="020B0503020204020204" pitchFamily="34" charset="-122"/>
                  </a:rPr>
                  <a:t>1</a:t>
                </a:r>
                <a:r>
                  <a:rPr lang="zh-CN" altLang="en-US" sz="1400" dirty="0">
                    <a:solidFill>
                      <a:srgbClr val="013B6D"/>
                    </a:solidFill>
                    <a:latin typeface="微软雅黑" panose="020B0503020204020204" pitchFamily="34" charset="-122"/>
                    <a:ea typeface="微软雅黑" panose="020B0503020204020204" pitchFamily="34" charset="-122"/>
                  </a:rPr>
                  <a:t>、资质和品牌优势</a:t>
                </a:r>
                <a:endParaRPr lang="zh-CN" altLang="en-US" sz="1400" dirty="0">
                  <a:solidFill>
                    <a:srgbClr val="013B6D"/>
                  </a:solidFill>
                  <a:latin typeface="微软雅黑" panose="020B0503020204020204" pitchFamily="34" charset="-122"/>
                  <a:ea typeface="微软雅黑" panose="020B0503020204020204" pitchFamily="34" charset="-122"/>
                </a:endParaRPr>
              </a:p>
            </p:txBody>
          </p:sp>
          <p:sp>
            <p:nvSpPr>
              <p:cNvPr id="31761" name="直接连接符 24"/>
              <p:cNvSpPr/>
              <p:nvPr/>
            </p:nvSpPr>
            <p:spPr>
              <a:xfrm>
                <a:off x="3500430" y="1857364"/>
                <a:ext cx="504825" cy="1588"/>
              </a:xfrm>
              <a:prstGeom prst="line">
                <a:avLst/>
              </a:prstGeom>
              <a:ln w="28575" cap="flat" cmpd="sng">
                <a:solidFill>
                  <a:schemeClr val="accent1"/>
                </a:solidFill>
                <a:prstDash val="solid"/>
                <a:headEnd type="none" w="med" len="med"/>
                <a:tailEnd type="none" w="med" len="med"/>
              </a:ln>
            </p:spPr>
          </p:sp>
          <p:sp>
            <p:nvSpPr>
              <p:cNvPr id="31762" name="直接连接符 25"/>
              <p:cNvSpPr/>
              <p:nvPr/>
            </p:nvSpPr>
            <p:spPr>
              <a:xfrm>
                <a:off x="3571868" y="2428868"/>
                <a:ext cx="503237" cy="1588"/>
              </a:xfrm>
              <a:prstGeom prst="line">
                <a:avLst/>
              </a:prstGeom>
              <a:ln w="28575" cap="flat" cmpd="sng">
                <a:solidFill>
                  <a:schemeClr val="accent1"/>
                </a:solidFill>
                <a:prstDash val="solid"/>
                <a:headEnd type="none" w="med" len="med"/>
                <a:tailEnd type="none" w="med" len="med"/>
              </a:ln>
            </p:spPr>
          </p:sp>
          <p:sp>
            <p:nvSpPr>
              <p:cNvPr id="31763" name="直接连接符 26"/>
              <p:cNvSpPr/>
              <p:nvPr/>
            </p:nvSpPr>
            <p:spPr>
              <a:xfrm>
                <a:off x="3562350" y="1196975"/>
                <a:ext cx="504825" cy="1588"/>
              </a:xfrm>
              <a:prstGeom prst="line">
                <a:avLst/>
              </a:prstGeom>
              <a:ln w="28575" cap="flat" cmpd="sng">
                <a:solidFill>
                  <a:schemeClr val="accent1"/>
                </a:solidFill>
                <a:prstDash val="solid"/>
                <a:headEnd type="none" w="med" len="med"/>
                <a:tailEnd type="none" w="med" len="med"/>
              </a:ln>
            </p:spPr>
          </p:sp>
          <p:sp>
            <p:nvSpPr>
              <p:cNvPr id="31764" name="直接连接符 27"/>
              <p:cNvSpPr/>
              <p:nvPr/>
            </p:nvSpPr>
            <p:spPr>
              <a:xfrm>
                <a:off x="3563938" y="2924175"/>
                <a:ext cx="503237" cy="1588"/>
              </a:xfrm>
              <a:prstGeom prst="line">
                <a:avLst/>
              </a:prstGeom>
              <a:ln w="28575" cap="flat" cmpd="sng">
                <a:solidFill>
                  <a:schemeClr val="accent1"/>
                </a:solidFill>
                <a:prstDash val="solid"/>
                <a:headEnd type="none" w="med" len="med"/>
                <a:tailEnd type="none" w="med" len="med"/>
              </a:ln>
            </p:spPr>
          </p:sp>
          <p:sp>
            <p:nvSpPr>
              <p:cNvPr id="31765" name="流程图: 资料带 28"/>
              <p:cNvSpPr/>
              <p:nvPr/>
            </p:nvSpPr>
            <p:spPr>
              <a:xfrm>
                <a:off x="1619250" y="2205038"/>
                <a:ext cx="1223963" cy="792162"/>
              </a:xfrm>
              <a:prstGeom prst="flowChartPunchedTape">
                <a:avLst/>
              </a:prstGeom>
              <a:noFill/>
              <a:ln w="28575" cap="flat" cmpd="sng">
                <a:solidFill>
                  <a:srgbClr val="FF3399"/>
                </a:solidFill>
                <a:prstDash val="solid"/>
                <a:miter/>
                <a:headEnd type="none" w="med" len="med"/>
                <a:tailEnd type="none" w="med" len="med"/>
              </a:ln>
            </p:spPr>
            <p:txBody>
              <a:bodyPr wrap="none" anchor="ctr"/>
              <a:p>
                <a:pPr algn="ctr"/>
                <a:r>
                  <a:rPr lang="zh-CN" altLang="en-US" sz="1400" dirty="0">
                    <a:solidFill>
                      <a:srgbClr val="013B6D"/>
                    </a:solidFill>
                    <a:latin typeface="微软雅黑" panose="020B0503020204020204" pitchFamily="34" charset="-122"/>
                    <a:ea typeface="微软雅黑" panose="020B0503020204020204" pitchFamily="34" charset="-122"/>
                  </a:rPr>
                  <a:t>资质齐全</a:t>
                </a:r>
                <a:endParaRPr lang="zh-CN" altLang="en-US" sz="1400" dirty="0">
                  <a:solidFill>
                    <a:srgbClr val="013B6D"/>
                  </a:solidFill>
                  <a:latin typeface="微软雅黑" panose="020B0503020204020204" pitchFamily="34" charset="-122"/>
                  <a:ea typeface="微软雅黑" panose="020B0503020204020204" pitchFamily="34" charset="-122"/>
                </a:endParaRPr>
              </a:p>
            </p:txBody>
          </p:sp>
          <p:cxnSp>
            <p:nvCxnSpPr>
              <p:cNvPr id="31766" name="肘形连接符 29"/>
              <p:cNvCxnSpPr/>
              <p:nvPr/>
            </p:nvCxnSpPr>
            <p:spPr>
              <a:xfrm>
                <a:off x="2843213" y="2492375"/>
                <a:ext cx="711200" cy="106363"/>
              </a:xfrm>
              <a:prstGeom prst="bentConnector3">
                <a:avLst>
                  <a:gd name="adj1" fmla="val 49106"/>
                </a:avLst>
              </a:prstGeom>
              <a:ln w="28575" cap="flat" cmpd="sng">
                <a:solidFill>
                  <a:schemeClr val="accent1"/>
                </a:solidFill>
                <a:prstDash val="solid"/>
                <a:miter/>
                <a:headEnd type="none" w="med" len="med"/>
                <a:tailEnd type="none" w="med" len="med"/>
              </a:ln>
            </p:spPr>
          </p:cxnSp>
          <p:cxnSp>
            <p:nvCxnSpPr>
              <p:cNvPr id="31767" name="肘形连接符 30"/>
              <p:cNvCxnSpPr>
                <a:endCxn id="31772" idx="1"/>
              </p:cNvCxnSpPr>
              <p:nvPr/>
            </p:nvCxnSpPr>
            <p:spPr>
              <a:xfrm flipV="1">
                <a:off x="3135309" y="4007906"/>
                <a:ext cx="865186" cy="33871"/>
              </a:xfrm>
              <a:prstGeom prst="bentConnector3">
                <a:avLst>
                  <a:gd name="adj1" fmla="val 50000"/>
                </a:avLst>
              </a:prstGeom>
              <a:ln w="28575" cap="flat" cmpd="sng">
                <a:solidFill>
                  <a:schemeClr val="accent1"/>
                </a:solidFill>
                <a:prstDash val="solid"/>
                <a:miter/>
                <a:headEnd type="none" w="med" len="med"/>
                <a:tailEnd type="none" w="med" len="med"/>
              </a:ln>
            </p:spPr>
          </p:cxnSp>
          <p:sp>
            <p:nvSpPr>
              <p:cNvPr id="31768" name="左大括号 31"/>
              <p:cNvSpPr/>
              <p:nvPr/>
            </p:nvSpPr>
            <p:spPr>
              <a:xfrm>
                <a:off x="825500" y="1700213"/>
                <a:ext cx="433388" cy="3168650"/>
              </a:xfrm>
              <a:prstGeom prst="leftBrace">
                <a:avLst>
                  <a:gd name="adj1" fmla="val 60927"/>
                  <a:gd name="adj2" fmla="val 50000"/>
                </a:avLst>
              </a:prstGeom>
              <a:noFill/>
              <a:ln w="28575" cap="flat" cmpd="sng">
                <a:solidFill>
                  <a:schemeClr val="accent1"/>
                </a:solidFill>
                <a:prstDash val="solid"/>
                <a:headEnd type="none" w="med" len="med"/>
                <a:tailEnd type="none" w="med" len="med"/>
              </a:ln>
            </p:spPr>
            <p:txBody>
              <a:bodyPr/>
              <a:p>
                <a:endParaRPr lang="zh-CN" altLang="en-US" dirty="0">
                  <a:latin typeface="Calibri" panose="020F0502020204030204" pitchFamily="34" charset="0"/>
                </a:endParaRPr>
              </a:p>
            </p:txBody>
          </p:sp>
          <p:sp>
            <p:nvSpPr>
              <p:cNvPr id="31769" name="Rectangle 16"/>
              <p:cNvSpPr/>
              <p:nvPr/>
            </p:nvSpPr>
            <p:spPr>
              <a:xfrm>
                <a:off x="4071934" y="2214554"/>
                <a:ext cx="4608513" cy="395287"/>
              </a:xfrm>
              <a:prstGeom prst="rect">
                <a:avLst/>
              </a:prstGeom>
              <a:noFill/>
              <a:ln w="28575" cap="flat" cmpd="sng">
                <a:solidFill>
                  <a:schemeClr val="accent1"/>
                </a:solidFill>
                <a:prstDash val="solid"/>
                <a:miter/>
                <a:headEnd type="none" w="med" len="med"/>
                <a:tailEnd type="none" w="med" len="med"/>
              </a:ln>
            </p:spPr>
            <p:txBody>
              <a:bodyPr>
                <a:spAutoFit/>
              </a:bodyPr>
              <a:p>
                <a:r>
                  <a:rPr lang="zh-CN" altLang="en-US" sz="1400" dirty="0">
                    <a:solidFill>
                      <a:srgbClr val="01325B"/>
                    </a:solidFill>
                    <a:latin typeface="微软雅黑" panose="020B0503020204020204" pitchFamily="34" charset="-122"/>
                    <a:ea typeface="微软雅黑" panose="020B0503020204020204" pitchFamily="34" charset="-122"/>
                  </a:rPr>
                  <a:t>中国驰名商标、湖南省著名商标、湖南名牌</a:t>
                </a:r>
                <a:endParaRPr lang="zh-CN" altLang="en-US" sz="1400" dirty="0">
                  <a:solidFill>
                    <a:srgbClr val="01325B"/>
                  </a:solidFill>
                  <a:latin typeface="微软雅黑" panose="020B0503020204020204" pitchFamily="34" charset="-122"/>
                  <a:ea typeface="微软雅黑" panose="020B0503020204020204" pitchFamily="34" charset="-122"/>
                </a:endParaRPr>
              </a:p>
            </p:txBody>
          </p:sp>
          <p:sp>
            <p:nvSpPr>
              <p:cNvPr id="31770" name="Rectangle 16"/>
              <p:cNvSpPr/>
              <p:nvPr/>
            </p:nvSpPr>
            <p:spPr>
              <a:xfrm>
                <a:off x="4071934" y="2786058"/>
                <a:ext cx="4608513" cy="390361"/>
              </a:xfrm>
              <a:prstGeom prst="rect">
                <a:avLst/>
              </a:prstGeom>
              <a:noFill/>
              <a:ln w="28575" cap="flat" cmpd="sng">
                <a:solidFill>
                  <a:schemeClr val="accent1"/>
                </a:solidFill>
                <a:prstDash val="solid"/>
                <a:miter/>
                <a:headEnd type="none" w="med" len="med"/>
                <a:tailEnd type="none" w="med" len="med"/>
              </a:ln>
            </p:spPr>
            <p:txBody>
              <a:bodyPr>
                <a:spAutoFit/>
              </a:bodyPr>
              <a:p>
                <a:r>
                  <a:rPr lang="zh-CN" altLang="en-US" sz="1400" dirty="0">
                    <a:solidFill>
                      <a:srgbClr val="01325B"/>
                    </a:solidFill>
                    <a:latin typeface="微软雅黑" panose="020B0503020204020204" pitchFamily="34" charset="-122"/>
                    <a:ea typeface="微软雅黑" panose="020B0503020204020204" pitchFamily="34" charset="-122"/>
                  </a:rPr>
                  <a:t>资源综合利用认定证书、中国进出口证书</a:t>
                </a:r>
                <a:endParaRPr lang="zh-CN" altLang="en-US" sz="1400" dirty="0">
                  <a:solidFill>
                    <a:srgbClr val="01325B"/>
                  </a:solidFill>
                  <a:latin typeface="微软雅黑" panose="020B0503020204020204" pitchFamily="34" charset="-122"/>
                  <a:ea typeface="微软雅黑" panose="020B0503020204020204" pitchFamily="34" charset="-122"/>
                </a:endParaRPr>
              </a:p>
            </p:txBody>
          </p:sp>
          <p:sp>
            <p:nvSpPr>
              <p:cNvPr id="31771" name="直接连接符 34"/>
              <p:cNvSpPr/>
              <p:nvPr/>
            </p:nvSpPr>
            <p:spPr>
              <a:xfrm flipH="1">
                <a:off x="3562350" y="3573463"/>
                <a:ext cx="0" cy="1800225"/>
              </a:xfrm>
              <a:prstGeom prst="line">
                <a:avLst/>
              </a:prstGeom>
              <a:ln w="28575" cap="flat" cmpd="sng">
                <a:solidFill>
                  <a:schemeClr val="accent1"/>
                </a:solidFill>
                <a:prstDash val="solid"/>
                <a:headEnd type="none" w="med" len="med"/>
                <a:tailEnd type="none" w="med" len="med"/>
              </a:ln>
            </p:spPr>
          </p:sp>
          <p:sp>
            <p:nvSpPr>
              <p:cNvPr id="31772" name="Rectangle 16"/>
              <p:cNvSpPr/>
              <p:nvPr/>
            </p:nvSpPr>
            <p:spPr>
              <a:xfrm>
                <a:off x="4000496" y="3500438"/>
                <a:ext cx="4608513" cy="1014936"/>
              </a:xfrm>
              <a:prstGeom prst="rect">
                <a:avLst/>
              </a:prstGeom>
              <a:noFill/>
              <a:ln w="28575" cap="flat" cmpd="sng">
                <a:solidFill>
                  <a:schemeClr val="accent1"/>
                </a:solidFill>
                <a:prstDash val="solid"/>
                <a:miter/>
                <a:headEnd type="none" w="med" len="med"/>
                <a:tailEnd type="none" w="med" len="med"/>
              </a:ln>
            </p:spPr>
            <p:txBody>
              <a:bodyPr>
                <a:spAutoFit/>
              </a:bodyPr>
              <a:p>
                <a:r>
                  <a:rPr lang="zh-CN" altLang="en-US" sz="1400" dirty="0">
                    <a:solidFill>
                      <a:srgbClr val="01325B"/>
                    </a:solidFill>
                    <a:latin typeface="微软雅黑" panose="020B0503020204020204" pitchFamily="34" charset="-122"/>
                    <a:ea typeface="微软雅黑" panose="020B0503020204020204" pitchFamily="34" charset="-122"/>
                  </a:rPr>
                  <a:t>广泛用于当代通讯技术、电子计算机、宇航、</a:t>
                </a:r>
                <a:endParaRPr lang="zh-CN" altLang="en-US" sz="1400" dirty="0">
                  <a:solidFill>
                    <a:srgbClr val="01325B"/>
                  </a:solidFill>
                  <a:latin typeface="微软雅黑" panose="020B0503020204020204" pitchFamily="34" charset="-122"/>
                  <a:ea typeface="微软雅黑" panose="020B0503020204020204" pitchFamily="34" charset="-122"/>
                </a:endParaRPr>
              </a:p>
              <a:p>
                <a:r>
                  <a:rPr lang="zh-CN" altLang="en-US" sz="1400" dirty="0">
                    <a:solidFill>
                      <a:srgbClr val="01325B"/>
                    </a:solidFill>
                    <a:latin typeface="微软雅黑" panose="020B0503020204020204" pitchFamily="34" charset="-122"/>
                    <a:ea typeface="微软雅黑" panose="020B0503020204020204" pitchFamily="34" charset="-122"/>
                  </a:rPr>
                  <a:t>医药卫生、感光材料、光电材料、能源材料</a:t>
                </a:r>
                <a:endParaRPr lang="zh-CN" altLang="en-US" sz="1400" dirty="0">
                  <a:solidFill>
                    <a:srgbClr val="01325B"/>
                  </a:solidFill>
                  <a:latin typeface="微软雅黑" panose="020B0503020204020204" pitchFamily="34" charset="-122"/>
                  <a:ea typeface="微软雅黑" panose="020B0503020204020204" pitchFamily="34" charset="-122"/>
                </a:endParaRPr>
              </a:p>
              <a:p>
                <a:r>
                  <a:rPr lang="zh-CN" altLang="en-US" sz="1400" dirty="0">
                    <a:solidFill>
                      <a:srgbClr val="01325B"/>
                    </a:solidFill>
                    <a:latin typeface="微软雅黑" panose="020B0503020204020204" pitchFamily="34" charset="-122"/>
                    <a:ea typeface="微软雅黑" panose="020B0503020204020204" pitchFamily="34" charset="-122"/>
                  </a:rPr>
                  <a:t>和催化剂等行业</a:t>
                </a:r>
                <a:r>
                  <a:rPr lang="zh-CN" altLang="en-US" dirty="0">
                    <a:solidFill>
                      <a:srgbClr val="01325B"/>
                    </a:solidFill>
                    <a:latin typeface="微软雅黑" panose="020B0503020204020204" pitchFamily="34" charset="-122"/>
                    <a:ea typeface="微软雅黑" panose="020B0503020204020204" pitchFamily="34" charset="-122"/>
                  </a:rPr>
                  <a:t>。</a:t>
                </a:r>
                <a:endParaRPr lang="zh-CN" altLang="en-US" dirty="0">
                  <a:solidFill>
                    <a:srgbClr val="01325B"/>
                  </a:solidFill>
                  <a:latin typeface="微软雅黑" panose="020B0503020204020204" pitchFamily="34" charset="-122"/>
                  <a:ea typeface="微软雅黑" panose="020B0503020204020204" pitchFamily="34" charset="-122"/>
                </a:endParaRPr>
              </a:p>
            </p:txBody>
          </p:sp>
          <p:sp>
            <p:nvSpPr>
              <p:cNvPr id="31773" name="Rectangle 16"/>
              <p:cNvSpPr/>
              <p:nvPr/>
            </p:nvSpPr>
            <p:spPr>
              <a:xfrm>
                <a:off x="4071934" y="4786322"/>
                <a:ext cx="4608513" cy="1210116"/>
              </a:xfrm>
              <a:prstGeom prst="rect">
                <a:avLst/>
              </a:prstGeom>
              <a:noFill/>
              <a:ln w="28575" cap="flat" cmpd="sng">
                <a:solidFill>
                  <a:schemeClr val="accent1"/>
                </a:solidFill>
                <a:prstDash val="solid"/>
                <a:miter/>
                <a:headEnd type="none" w="med" len="med"/>
                <a:tailEnd type="none" w="med" len="med"/>
              </a:ln>
            </p:spPr>
            <p:txBody>
              <a:bodyPr>
                <a:spAutoFit/>
              </a:bodyPr>
              <a:p>
                <a:r>
                  <a:rPr lang="zh-CN" altLang="en-US" sz="1400" dirty="0">
                    <a:solidFill>
                      <a:srgbClr val="01325B"/>
                    </a:solidFill>
                    <a:latin typeface="微软雅黑" panose="020B0503020204020204" pitchFamily="34" charset="-122"/>
                    <a:ea typeface="微软雅黑" panose="020B0503020204020204" pitchFamily="34" charset="-122"/>
                  </a:rPr>
                  <a:t>中国稀贵有色金属再生资源回收利用的龙头企业之一，黄金产量为郴州市最大企业 ，白银产量为除金贵银业外第二大生产企业。高纯二氧化锗产量为除云南锗业外国内第二大生产企业。</a:t>
                </a:r>
                <a:endParaRPr lang="zh-CN" altLang="en-US" sz="1400" dirty="0">
                  <a:solidFill>
                    <a:srgbClr val="01325B"/>
                  </a:solidFill>
                  <a:latin typeface="微软雅黑" panose="020B0503020204020204" pitchFamily="34" charset="-122"/>
                  <a:ea typeface="微软雅黑" panose="020B0503020204020204" pitchFamily="34" charset="-122"/>
                </a:endParaRPr>
              </a:p>
            </p:txBody>
          </p:sp>
          <p:cxnSp>
            <p:nvCxnSpPr>
              <p:cNvPr id="31774" name="肘形连接符 37"/>
              <p:cNvCxnSpPr/>
              <p:nvPr/>
            </p:nvCxnSpPr>
            <p:spPr>
              <a:xfrm flipV="1">
                <a:off x="3201988" y="5516563"/>
                <a:ext cx="850900" cy="68262"/>
              </a:xfrm>
              <a:prstGeom prst="bentConnector3">
                <a:avLst>
                  <a:gd name="adj1" fmla="val 50745"/>
                </a:avLst>
              </a:prstGeom>
              <a:ln w="28575" cap="flat" cmpd="sng">
                <a:solidFill>
                  <a:schemeClr val="accent1"/>
                </a:solidFill>
                <a:prstDash val="solid"/>
                <a:miter/>
                <a:headEnd type="none" w="med" len="med"/>
                <a:tailEnd type="none" w="med" len="med"/>
              </a:ln>
            </p:spPr>
          </p:cxnSp>
        </p:grpSp>
      </p:grpSp>
    </p:spTree>
  </p:cSld>
  <p:clrMapOvr>
    <a:masterClrMapping/>
  </p:clrMapOvr>
  <p:transition spd="slow" advClick="0" advTm="1200">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矩形 1"/>
          <p:cNvSpPr/>
          <p:nvPr/>
        </p:nvSpPr>
        <p:spPr>
          <a:xfrm>
            <a:off x="395288" y="409575"/>
            <a:ext cx="319087" cy="368300"/>
          </a:xfrm>
          <a:prstGeom prst="rect">
            <a:avLst/>
          </a:prstGeom>
          <a:noFill/>
          <a:ln w="9525">
            <a:noFill/>
          </a:ln>
        </p:spPr>
        <p:txBody>
          <a:bodyPr wrap="none">
            <a:spAutoFit/>
          </a:bodyPr>
          <a:p>
            <a:pPr algn="ctr"/>
            <a:r>
              <a:rPr lang="en-US" altLang="zh-CN" dirty="0">
                <a:solidFill>
                  <a:schemeClr val="bg1"/>
                </a:solidFill>
                <a:latin typeface="微软雅黑" panose="020B0503020204020204" pitchFamily="34" charset="-122"/>
                <a:ea typeface="微软雅黑" panose="020B0503020204020204" pitchFamily="34" charset="-122"/>
              </a:rPr>
              <a:t>6</a:t>
            </a:r>
            <a:endParaRPr lang="en-US" altLang="zh-CN" dirty="0">
              <a:solidFill>
                <a:schemeClr val="bg1"/>
              </a:solidFill>
              <a:latin typeface="微软雅黑" panose="020B0503020204020204" pitchFamily="34" charset="-122"/>
              <a:ea typeface="微软雅黑" panose="020B0503020204020204" pitchFamily="34" charset="-122"/>
            </a:endParaRPr>
          </a:p>
        </p:txBody>
      </p:sp>
      <p:grpSp>
        <p:nvGrpSpPr>
          <p:cNvPr id="32771" name="组合 3"/>
          <p:cNvGrpSpPr/>
          <p:nvPr/>
        </p:nvGrpSpPr>
        <p:grpSpPr>
          <a:xfrm>
            <a:off x="347663" y="417513"/>
            <a:ext cx="3544887" cy="360362"/>
            <a:chOff x="2929753" y="1778111"/>
            <a:chExt cx="5062555" cy="479165"/>
          </a:xfrm>
        </p:grpSpPr>
        <p:cxnSp>
          <p:nvCxnSpPr>
            <p:cNvPr id="4" name="直接连接符 3"/>
            <p:cNvCxnSpPr/>
            <p:nvPr/>
          </p:nvCxnSpPr>
          <p:spPr>
            <a:xfrm>
              <a:off x="3365047" y="2248833"/>
              <a:ext cx="4627261" cy="0"/>
            </a:xfrm>
            <a:prstGeom prst="line">
              <a:avLst/>
            </a:prstGeom>
            <a:ln>
              <a:solidFill>
                <a:srgbClr val="346182"/>
              </a:solidFill>
            </a:ln>
          </p:spPr>
          <p:style>
            <a:lnRef idx="1">
              <a:schemeClr val="accent1"/>
            </a:lnRef>
            <a:fillRef idx="0">
              <a:schemeClr val="accent1"/>
            </a:fillRef>
            <a:effectRef idx="0">
              <a:schemeClr val="accent1"/>
            </a:effectRef>
            <a:fontRef idx="minor">
              <a:schemeClr val="tx1"/>
            </a:fontRef>
          </p:style>
        </p:cxnSp>
        <p:sp>
          <p:nvSpPr>
            <p:cNvPr id="5" name="平行四边形 4"/>
            <p:cNvSpPr/>
            <p:nvPr/>
          </p:nvSpPr>
          <p:spPr>
            <a:xfrm>
              <a:off x="2929753" y="1778111"/>
              <a:ext cx="589460" cy="479165"/>
            </a:xfrm>
            <a:prstGeom prst="parallelogram">
              <a:avLst/>
            </a:prstGeom>
            <a:solidFill>
              <a:srgbClr val="013B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1">
                <a:ln>
                  <a:noFill/>
                </a:ln>
                <a:solidFill>
                  <a:srgbClr val="01325B"/>
                </a:solidFill>
                <a:effectLst/>
                <a:uLnTx/>
                <a:uFillTx/>
                <a:latin typeface="+mn-lt"/>
                <a:ea typeface="+mn-ea"/>
                <a:cs typeface="+mn-cs"/>
              </a:endParaRPr>
            </a:p>
          </p:txBody>
        </p:sp>
      </p:grpSp>
      <p:sp>
        <p:nvSpPr>
          <p:cNvPr id="32772" name="矩形 5"/>
          <p:cNvSpPr/>
          <p:nvPr/>
        </p:nvSpPr>
        <p:spPr>
          <a:xfrm>
            <a:off x="395288" y="409575"/>
            <a:ext cx="319087" cy="368300"/>
          </a:xfrm>
          <a:prstGeom prst="rect">
            <a:avLst/>
          </a:prstGeom>
          <a:noFill/>
          <a:ln w="9525">
            <a:noFill/>
          </a:ln>
        </p:spPr>
        <p:txBody>
          <a:bodyPr wrap="none">
            <a:spAutoFit/>
          </a:bodyPr>
          <a:p>
            <a:pPr algn="ctr"/>
            <a:r>
              <a:rPr lang="en-US" altLang="zh-CN" dirty="0">
                <a:solidFill>
                  <a:schemeClr val="bg1"/>
                </a:solidFill>
                <a:latin typeface="微软雅黑" panose="020B0503020204020204" pitchFamily="34" charset="-122"/>
                <a:ea typeface="微软雅黑" panose="020B0503020204020204" pitchFamily="34" charset="-122"/>
              </a:rPr>
              <a:t>7</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32773" name="矩形 6"/>
          <p:cNvSpPr/>
          <p:nvPr/>
        </p:nvSpPr>
        <p:spPr>
          <a:xfrm>
            <a:off x="1074738" y="417513"/>
            <a:ext cx="2262187" cy="369887"/>
          </a:xfrm>
          <a:prstGeom prst="rect">
            <a:avLst/>
          </a:prstGeom>
          <a:noFill/>
          <a:ln w="9525">
            <a:noFill/>
          </a:ln>
        </p:spPr>
        <p:txBody>
          <a:bodyPr wrap="none">
            <a:spAutoFit/>
          </a:bodyPr>
          <a:p>
            <a:r>
              <a:rPr lang="zh-CN" altLang="en-US" b="1" dirty="0">
                <a:solidFill>
                  <a:srgbClr val="01325B"/>
                </a:solidFill>
                <a:latin typeface="微软雅黑" panose="020B0503020204020204" pitchFamily="34" charset="-122"/>
                <a:ea typeface="微软雅黑" panose="020B0503020204020204" pitchFamily="34" charset="-122"/>
              </a:rPr>
              <a:t>公司竞争优势（二）</a:t>
            </a:r>
            <a:endParaRPr lang="zh-CN" altLang="en-US" b="1" dirty="0">
              <a:solidFill>
                <a:srgbClr val="01325B"/>
              </a:solidFill>
              <a:latin typeface="微软雅黑" panose="020B0503020204020204" pitchFamily="34" charset="-122"/>
              <a:ea typeface="微软雅黑" panose="020B0503020204020204" pitchFamily="34" charset="-122"/>
            </a:endParaRPr>
          </a:p>
        </p:txBody>
      </p:sp>
      <p:grpSp>
        <p:nvGrpSpPr>
          <p:cNvPr id="32774" name="组合 7"/>
          <p:cNvGrpSpPr/>
          <p:nvPr/>
        </p:nvGrpSpPr>
        <p:grpSpPr>
          <a:xfrm>
            <a:off x="539750" y="912813"/>
            <a:ext cx="8208963" cy="4321175"/>
            <a:chOff x="393700" y="908050"/>
            <a:chExt cx="8435968" cy="5002492"/>
          </a:xfrm>
        </p:grpSpPr>
        <p:sp>
          <p:nvSpPr>
            <p:cNvPr id="32775" name="矩形 8"/>
            <p:cNvSpPr/>
            <p:nvPr/>
          </p:nvSpPr>
          <p:spPr>
            <a:xfrm>
              <a:off x="393700" y="1628775"/>
              <a:ext cx="431800" cy="2951163"/>
            </a:xfrm>
            <a:prstGeom prst="rect">
              <a:avLst/>
            </a:prstGeom>
            <a:noFill/>
            <a:ln w="28575" cap="flat" cmpd="sng">
              <a:solidFill>
                <a:schemeClr val="accent1"/>
              </a:solidFill>
              <a:prstDash val="solid"/>
              <a:miter/>
              <a:headEnd type="none" w="med" len="med"/>
              <a:tailEnd type="none" w="med" len="med"/>
            </a:ln>
          </p:spPr>
          <p:txBody>
            <a:bodyPr wrap="none" anchor="ctr"/>
            <a:p>
              <a:pPr algn="ctr"/>
              <a:r>
                <a:rPr lang="zh-CN" altLang="en-US" sz="1600" dirty="0">
                  <a:solidFill>
                    <a:srgbClr val="01325B"/>
                  </a:solidFill>
                  <a:latin typeface="微软雅黑" panose="020B0503020204020204" pitchFamily="34" charset="-122"/>
                  <a:ea typeface="微软雅黑" panose="020B0503020204020204" pitchFamily="34" charset="-122"/>
                </a:rPr>
                <a:t>竞</a:t>
              </a:r>
              <a:endParaRPr lang="zh-CN" altLang="en-US" sz="1600" dirty="0">
                <a:solidFill>
                  <a:srgbClr val="01325B"/>
                </a:solidFill>
                <a:latin typeface="微软雅黑" panose="020B0503020204020204" pitchFamily="34" charset="-122"/>
                <a:ea typeface="微软雅黑" panose="020B0503020204020204" pitchFamily="34" charset="-122"/>
              </a:endParaRPr>
            </a:p>
            <a:p>
              <a:pPr algn="ctr"/>
              <a:endParaRPr lang="zh-CN" altLang="en-US" sz="1600" dirty="0">
                <a:solidFill>
                  <a:srgbClr val="01325B"/>
                </a:solidFill>
                <a:latin typeface="微软雅黑" panose="020B0503020204020204" pitchFamily="34" charset="-122"/>
                <a:ea typeface="微软雅黑" panose="020B0503020204020204" pitchFamily="34" charset="-122"/>
              </a:endParaRPr>
            </a:p>
            <a:p>
              <a:pPr algn="ctr"/>
              <a:r>
                <a:rPr lang="zh-CN" altLang="en-US" sz="1600" dirty="0">
                  <a:solidFill>
                    <a:srgbClr val="01325B"/>
                  </a:solidFill>
                  <a:latin typeface="微软雅黑" panose="020B0503020204020204" pitchFamily="34" charset="-122"/>
                  <a:ea typeface="微软雅黑" panose="020B0503020204020204" pitchFamily="34" charset="-122"/>
                </a:rPr>
                <a:t>争</a:t>
              </a:r>
              <a:endParaRPr lang="zh-CN" altLang="en-US" sz="1600" dirty="0">
                <a:solidFill>
                  <a:srgbClr val="01325B"/>
                </a:solidFill>
                <a:latin typeface="微软雅黑" panose="020B0503020204020204" pitchFamily="34" charset="-122"/>
                <a:ea typeface="微软雅黑" panose="020B0503020204020204" pitchFamily="34" charset="-122"/>
              </a:endParaRPr>
            </a:p>
            <a:p>
              <a:pPr algn="ctr"/>
              <a:endParaRPr lang="zh-CN" altLang="en-US" sz="1600" dirty="0">
                <a:solidFill>
                  <a:srgbClr val="01325B"/>
                </a:solidFill>
                <a:latin typeface="微软雅黑" panose="020B0503020204020204" pitchFamily="34" charset="-122"/>
                <a:ea typeface="微软雅黑" panose="020B0503020204020204" pitchFamily="34" charset="-122"/>
              </a:endParaRPr>
            </a:p>
            <a:p>
              <a:pPr algn="ctr"/>
              <a:r>
                <a:rPr lang="zh-CN" altLang="en-US" sz="1600" dirty="0">
                  <a:solidFill>
                    <a:srgbClr val="01325B"/>
                  </a:solidFill>
                  <a:latin typeface="微软雅黑" panose="020B0503020204020204" pitchFamily="34" charset="-122"/>
                  <a:ea typeface="微软雅黑" panose="020B0503020204020204" pitchFamily="34" charset="-122"/>
                </a:rPr>
                <a:t>优</a:t>
              </a:r>
              <a:endParaRPr lang="zh-CN" altLang="en-US" sz="1600" dirty="0">
                <a:solidFill>
                  <a:srgbClr val="01325B"/>
                </a:solidFill>
                <a:latin typeface="微软雅黑" panose="020B0503020204020204" pitchFamily="34" charset="-122"/>
                <a:ea typeface="微软雅黑" panose="020B0503020204020204" pitchFamily="34" charset="-122"/>
              </a:endParaRPr>
            </a:p>
            <a:p>
              <a:pPr algn="ctr"/>
              <a:endParaRPr lang="zh-CN" altLang="en-US" sz="1600" dirty="0">
                <a:solidFill>
                  <a:srgbClr val="01325B"/>
                </a:solidFill>
                <a:latin typeface="微软雅黑" panose="020B0503020204020204" pitchFamily="34" charset="-122"/>
                <a:ea typeface="微软雅黑" panose="020B0503020204020204" pitchFamily="34" charset="-122"/>
              </a:endParaRPr>
            </a:p>
            <a:p>
              <a:pPr algn="ctr"/>
              <a:r>
                <a:rPr lang="zh-CN" altLang="en-US" sz="1600" dirty="0">
                  <a:solidFill>
                    <a:srgbClr val="01325B"/>
                  </a:solidFill>
                  <a:latin typeface="微软雅黑" panose="020B0503020204020204" pitchFamily="34" charset="-122"/>
                  <a:ea typeface="微软雅黑" panose="020B0503020204020204" pitchFamily="34" charset="-122"/>
                </a:rPr>
                <a:t>势</a:t>
              </a:r>
              <a:endParaRPr lang="zh-CN" altLang="en-US" sz="1600" dirty="0">
                <a:solidFill>
                  <a:srgbClr val="01325B"/>
                </a:solidFill>
                <a:latin typeface="微软雅黑" panose="020B0503020204020204" pitchFamily="34" charset="-122"/>
                <a:ea typeface="微软雅黑" panose="020B0503020204020204" pitchFamily="34" charset="-122"/>
              </a:endParaRPr>
            </a:p>
            <a:p>
              <a:pPr algn="ctr"/>
              <a:endParaRPr lang="zh-CN" altLang="en-US" sz="1600" dirty="0">
                <a:solidFill>
                  <a:srgbClr val="01325B"/>
                </a:solidFill>
                <a:latin typeface="微软雅黑" panose="020B0503020204020204" pitchFamily="34" charset="-122"/>
                <a:ea typeface="微软雅黑" panose="020B0503020204020204" pitchFamily="34" charset="-122"/>
              </a:endParaRPr>
            </a:p>
            <a:p>
              <a:pPr algn="ctr"/>
              <a:r>
                <a:rPr lang="zh-CN" altLang="en-US" sz="1600" dirty="0">
                  <a:solidFill>
                    <a:srgbClr val="01325B"/>
                  </a:solidFill>
                  <a:latin typeface="微软雅黑" panose="020B0503020204020204" pitchFamily="34" charset="-122"/>
                  <a:ea typeface="微软雅黑" panose="020B0503020204020204" pitchFamily="34" charset="-122"/>
                </a:rPr>
                <a:t>二</a:t>
              </a:r>
              <a:endParaRPr lang="zh-CN" altLang="en-US" sz="1600" dirty="0">
                <a:solidFill>
                  <a:srgbClr val="01325B"/>
                </a:solidFill>
                <a:latin typeface="微软雅黑" panose="020B0503020204020204" pitchFamily="34" charset="-122"/>
                <a:ea typeface="微软雅黑" panose="020B0503020204020204" pitchFamily="34" charset="-122"/>
              </a:endParaRPr>
            </a:p>
          </p:txBody>
        </p:sp>
        <p:sp>
          <p:nvSpPr>
            <p:cNvPr id="32776" name="Rectangle 13"/>
            <p:cNvSpPr/>
            <p:nvPr/>
          </p:nvSpPr>
          <p:spPr>
            <a:xfrm>
              <a:off x="1258888" y="1449388"/>
              <a:ext cx="1944687" cy="357640"/>
            </a:xfrm>
            <a:prstGeom prst="rect">
              <a:avLst/>
            </a:prstGeom>
            <a:noFill/>
            <a:ln w="28575" cap="flat" cmpd="sng">
              <a:solidFill>
                <a:schemeClr val="accent1"/>
              </a:solidFill>
              <a:prstDash val="solid"/>
              <a:miter/>
              <a:headEnd type="none" w="med" len="med"/>
              <a:tailEnd type="none" w="med" len="med"/>
            </a:ln>
          </p:spPr>
          <p:txBody>
            <a:bodyPr>
              <a:spAutoFit/>
            </a:bodyPr>
            <a:p>
              <a:r>
                <a:rPr lang="en-US" altLang="zh-CN" sz="1600" dirty="0">
                  <a:solidFill>
                    <a:srgbClr val="01325B"/>
                  </a:solidFill>
                  <a:latin typeface="微软雅黑" panose="020B0503020204020204" pitchFamily="34" charset="-122"/>
                  <a:ea typeface="微软雅黑" panose="020B0503020204020204" pitchFamily="34" charset="-122"/>
                </a:rPr>
                <a:t>3</a:t>
              </a:r>
              <a:r>
                <a:rPr lang="zh-CN" altLang="en-US" sz="1600" dirty="0">
                  <a:solidFill>
                    <a:srgbClr val="01325B"/>
                  </a:solidFill>
                  <a:latin typeface="微软雅黑" panose="020B0503020204020204" pitchFamily="34" charset="-122"/>
                  <a:ea typeface="微软雅黑" panose="020B0503020204020204" pitchFamily="34" charset="-122"/>
                </a:rPr>
                <a:t>、产业政策优势</a:t>
              </a:r>
              <a:endParaRPr lang="zh-CN" altLang="en-US" sz="1600" dirty="0">
                <a:solidFill>
                  <a:srgbClr val="01325B"/>
                </a:solidFill>
                <a:latin typeface="微软雅黑" panose="020B0503020204020204" pitchFamily="34" charset="-122"/>
                <a:ea typeface="微软雅黑" panose="020B0503020204020204" pitchFamily="34" charset="-122"/>
              </a:endParaRPr>
            </a:p>
          </p:txBody>
        </p:sp>
        <p:sp>
          <p:nvSpPr>
            <p:cNvPr id="32777" name="Rectangle 16"/>
            <p:cNvSpPr/>
            <p:nvPr/>
          </p:nvSpPr>
          <p:spPr>
            <a:xfrm>
              <a:off x="1258888" y="2852738"/>
              <a:ext cx="1943100" cy="357640"/>
            </a:xfrm>
            <a:prstGeom prst="rect">
              <a:avLst/>
            </a:prstGeom>
            <a:noFill/>
            <a:ln w="28575" cap="flat" cmpd="sng">
              <a:solidFill>
                <a:schemeClr val="accent1"/>
              </a:solidFill>
              <a:prstDash val="solid"/>
              <a:miter/>
              <a:headEnd type="none" w="med" len="med"/>
              <a:tailEnd type="none" w="med" len="med"/>
            </a:ln>
          </p:spPr>
          <p:txBody>
            <a:bodyPr>
              <a:spAutoFit/>
            </a:bodyPr>
            <a:p>
              <a:r>
                <a:rPr lang="en-US" altLang="zh-CN" sz="1600" dirty="0">
                  <a:solidFill>
                    <a:srgbClr val="01325B"/>
                  </a:solidFill>
                  <a:latin typeface="微软雅黑" panose="020B0503020204020204" pitchFamily="34" charset="-122"/>
                  <a:ea typeface="微软雅黑" panose="020B0503020204020204" pitchFamily="34" charset="-122"/>
                </a:rPr>
                <a:t>4</a:t>
              </a:r>
              <a:r>
                <a:rPr lang="zh-CN" altLang="en-US" sz="1600" dirty="0">
                  <a:solidFill>
                    <a:srgbClr val="01325B"/>
                  </a:solidFill>
                  <a:latin typeface="微软雅黑" panose="020B0503020204020204" pitchFamily="34" charset="-122"/>
                  <a:ea typeface="微软雅黑" panose="020B0503020204020204" pitchFamily="34" charset="-122"/>
                </a:rPr>
                <a:t>、规模优势</a:t>
              </a:r>
              <a:endParaRPr lang="zh-CN" altLang="en-US" sz="1600" dirty="0">
                <a:solidFill>
                  <a:srgbClr val="01325B"/>
                </a:solidFill>
                <a:latin typeface="微软雅黑" panose="020B0503020204020204" pitchFamily="34" charset="-122"/>
                <a:ea typeface="微软雅黑" panose="020B0503020204020204" pitchFamily="34" charset="-122"/>
              </a:endParaRPr>
            </a:p>
          </p:txBody>
        </p:sp>
        <p:sp>
          <p:nvSpPr>
            <p:cNvPr id="32778" name="Rectangle 13"/>
            <p:cNvSpPr/>
            <p:nvPr/>
          </p:nvSpPr>
          <p:spPr>
            <a:xfrm>
              <a:off x="1258888" y="4365626"/>
              <a:ext cx="1943100" cy="325128"/>
            </a:xfrm>
            <a:prstGeom prst="rect">
              <a:avLst/>
            </a:prstGeom>
            <a:noFill/>
            <a:ln w="28575" cap="flat" cmpd="sng">
              <a:solidFill>
                <a:schemeClr val="accent1"/>
              </a:solidFill>
              <a:prstDash val="solid"/>
              <a:miter/>
              <a:headEnd type="none" w="med" len="med"/>
              <a:tailEnd type="none" w="med" len="med"/>
            </a:ln>
          </p:spPr>
          <p:txBody>
            <a:bodyPr>
              <a:spAutoFit/>
            </a:bodyPr>
            <a:p>
              <a:r>
                <a:rPr lang="en-US" altLang="zh-CN" sz="1400" dirty="0">
                  <a:solidFill>
                    <a:srgbClr val="000099"/>
                  </a:solidFill>
                  <a:latin typeface="微软雅黑" panose="020B0503020204020204" pitchFamily="34" charset="-122"/>
                  <a:ea typeface="微软雅黑" panose="020B0503020204020204" pitchFamily="34" charset="-122"/>
                </a:rPr>
                <a:t>5</a:t>
              </a:r>
              <a:r>
                <a:rPr lang="zh-CN" altLang="en-US" sz="1400" dirty="0">
                  <a:solidFill>
                    <a:srgbClr val="000099"/>
                  </a:solidFill>
                  <a:latin typeface="微软雅黑" panose="020B0503020204020204" pitchFamily="34" charset="-122"/>
                  <a:ea typeface="微软雅黑" panose="020B0503020204020204" pitchFamily="34" charset="-122"/>
                </a:rPr>
                <a:t>、技术优势</a:t>
              </a:r>
              <a:endParaRPr lang="zh-CN" altLang="en-US" sz="1400" dirty="0">
                <a:solidFill>
                  <a:srgbClr val="000099"/>
                </a:solidFill>
                <a:latin typeface="微软雅黑" panose="020B0503020204020204" pitchFamily="34" charset="-122"/>
                <a:ea typeface="微软雅黑" panose="020B0503020204020204" pitchFamily="34" charset="-122"/>
              </a:endParaRPr>
            </a:p>
          </p:txBody>
        </p:sp>
        <p:sp>
          <p:nvSpPr>
            <p:cNvPr id="32779" name="直接连接符 12"/>
            <p:cNvSpPr/>
            <p:nvPr/>
          </p:nvSpPr>
          <p:spPr>
            <a:xfrm>
              <a:off x="3276600" y="1052513"/>
              <a:ext cx="215900" cy="0"/>
            </a:xfrm>
            <a:prstGeom prst="line">
              <a:avLst/>
            </a:prstGeom>
            <a:ln w="28575" cap="flat" cmpd="sng">
              <a:solidFill>
                <a:schemeClr val="accent1"/>
              </a:solidFill>
              <a:prstDash val="solid"/>
              <a:headEnd type="none" w="med" len="med"/>
              <a:tailEnd type="none" w="med" len="med"/>
            </a:ln>
          </p:spPr>
        </p:sp>
        <p:sp>
          <p:nvSpPr>
            <p:cNvPr id="32780" name="直接连接符 13"/>
            <p:cNvSpPr/>
            <p:nvPr/>
          </p:nvSpPr>
          <p:spPr>
            <a:xfrm>
              <a:off x="3203575" y="1628775"/>
              <a:ext cx="288925" cy="0"/>
            </a:xfrm>
            <a:prstGeom prst="line">
              <a:avLst/>
            </a:prstGeom>
            <a:ln w="28575" cap="flat" cmpd="sng">
              <a:solidFill>
                <a:schemeClr val="accent1"/>
              </a:solidFill>
              <a:prstDash val="solid"/>
              <a:headEnd type="none" w="med" len="med"/>
              <a:tailEnd type="none" w="med" len="med"/>
            </a:ln>
          </p:spPr>
        </p:sp>
        <p:sp>
          <p:nvSpPr>
            <p:cNvPr id="32781" name="直接连接符 14"/>
            <p:cNvSpPr/>
            <p:nvPr/>
          </p:nvSpPr>
          <p:spPr>
            <a:xfrm>
              <a:off x="3276600" y="2276475"/>
              <a:ext cx="215900" cy="0"/>
            </a:xfrm>
            <a:prstGeom prst="line">
              <a:avLst/>
            </a:prstGeom>
            <a:ln w="28575" cap="flat" cmpd="sng">
              <a:solidFill>
                <a:schemeClr val="accent1"/>
              </a:solidFill>
              <a:prstDash val="solid"/>
              <a:headEnd type="none" w="med" len="med"/>
              <a:tailEnd type="none" w="med" len="med"/>
            </a:ln>
          </p:spPr>
        </p:sp>
        <p:sp>
          <p:nvSpPr>
            <p:cNvPr id="32782" name="左大括号 15"/>
            <p:cNvSpPr/>
            <p:nvPr/>
          </p:nvSpPr>
          <p:spPr>
            <a:xfrm>
              <a:off x="828675" y="1628775"/>
              <a:ext cx="430213" cy="2952750"/>
            </a:xfrm>
            <a:prstGeom prst="leftBrace">
              <a:avLst>
                <a:gd name="adj1" fmla="val 57195"/>
                <a:gd name="adj2" fmla="val 50000"/>
              </a:avLst>
            </a:prstGeom>
            <a:noFill/>
            <a:ln w="28575" cap="flat" cmpd="sng">
              <a:solidFill>
                <a:srgbClr val="FF3399"/>
              </a:solidFill>
              <a:prstDash val="solid"/>
              <a:headEnd type="none" w="med" len="med"/>
              <a:tailEnd type="none" w="med" len="med"/>
            </a:ln>
          </p:spPr>
          <p:txBody>
            <a:bodyPr/>
            <a:p>
              <a:endParaRPr lang="zh-CN" altLang="en-US" dirty="0">
                <a:latin typeface="Calibri" panose="020F0502020204030204" pitchFamily="34" charset="0"/>
              </a:endParaRPr>
            </a:p>
          </p:txBody>
        </p:sp>
        <p:sp>
          <p:nvSpPr>
            <p:cNvPr id="17" name="Rectangle 13"/>
            <p:cNvSpPr/>
            <p:nvPr/>
          </p:nvSpPr>
          <p:spPr>
            <a:xfrm>
              <a:off x="3491728" y="908050"/>
              <a:ext cx="5329782" cy="325290"/>
            </a:xfrm>
            <a:prstGeom prst="rect">
              <a:avLst/>
            </a:prstGeom>
            <a:noFill/>
            <a:ln w="28575" cap="flat" cmpd="sng">
              <a:solidFill>
                <a:schemeClr val="accent1"/>
              </a:solidFill>
              <a:prstDash val="solid"/>
              <a:miter/>
              <a:headEnd type="none" w="med" len="med"/>
              <a:tailEnd type="none" w="med" len="me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dirty="0">
                  <a:ln>
                    <a:noFill/>
                  </a:ln>
                  <a:solidFill>
                    <a:srgbClr val="01325B"/>
                  </a:solidFill>
                  <a:effectLst/>
                  <a:uLnTx/>
                  <a:uFillTx/>
                  <a:latin typeface="微软雅黑" panose="020B0503020204020204" pitchFamily="34" charset="-122"/>
                  <a:ea typeface="微软雅黑" panose="020B0503020204020204" pitchFamily="34" charset="-122"/>
                  <a:cs typeface="+mn-ea"/>
                </a:rPr>
                <a:t>优惠政策、特殊补贴</a:t>
              </a:r>
              <a:endParaRPr kumimoji="0" lang="zh-CN" altLang="en-US" sz="1400" b="0" i="0" u="none" strike="noStrike" kern="1200" cap="none" spc="0" normalizeH="0" baseline="0" noProof="0" dirty="0">
                <a:ln>
                  <a:noFill/>
                </a:ln>
                <a:solidFill>
                  <a:srgbClr val="01325B"/>
                </a:solidFill>
                <a:effectLst/>
                <a:uLnTx/>
                <a:uFillTx/>
                <a:latin typeface="微软雅黑" panose="020B0503020204020204" pitchFamily="34" charset="-122"/>
                <a:ea typeface="微软雅黑" panose="020B0503020204020204" pitchFamily="34" charset="-122"/>
                <a:cs typeface="+mn-ea"/>
              </a:endParaRPr>
            </a:p>
          </p:txBody>
        </p:sp>
        <p:sp>
          <p:nvSpPr>
            <p:cNvPr id="18" name="Rectangle 13"/>
            <p:cNvSpPr/>
            <p:nvPr/>
          </p:nvSpPr>
          <p:spPr>
            <a:xfrm>
              <a:off x="3491728" y="1413444"/>
              <a:ext cx="5329782" cy="325291"/>
            </a:xfrm>
            <a:prstGeom prst="rect">
              <a:avLst/>
            </a:prstGeom>
            <a:noFill/>
            <a:ln w="28575" cap="flat" cmpd="sng">
              <a:solidFill>
                <a:schemeClr val="accent1"/>
              </a:solidFill>
              <a:prstDash val="solid"/>
              <a:miter/>
              <a:headEnd type="none" w="med" len="med"/>
              <a:tailEnd type="none" w="med" len="me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dirty="0">
                  <a:ln>
                    <a:noFill/>
                  </a:ln>
                  <a:solidFill>
                    <a:srgbClr val="01325B"/>
                  </a:solidFill>
                  <a:effectLst/>
                  <a:uLnTx/>
                  <a:uFillTx/>
                  <a:latin typeface="微软雅黑" panose="020B0503020204020204" pitchFamily="34" charset="-122"/>
                  <a:ea typeface="微软雅黑" panose="020B0503020204020204" pitchFamily="34" charset="-122"/>
                  <a:cs typeface="+mn-ea"/>
                </a:rPr>
                <a:t>按销售收入减计10%核算企业所得税、增值税征七退三</a:t>
              </a:r>
              <a:endParaRPr kumimoji="0" lang="zh-CN" altLang="en-US" sz="1400" b="0" i="0" u="none" strike="noStrike" kern="1200" cap="none" spc="0" normalizeH="0" baseline="0" noProof="0" dirty="0">
                <a:ln>
                  <a:noFill/>
                </a:ln>
                <a:solidFill>
                  <a:srgbClr val="01325B"/>
                </a:solidFill>
                <a:effectLst/>
                <a:uLnTx/>
                <a:uFillTx/>
                <a:latin typeface="微软雅黑" panose="020B0503020204020204" pitchFamily="34" charset="-122"/>
                <a:ea typeface="微软雅黑" panose="020B0503020204020204" pitchFamily="34" charset="-122"/>
                <a:cs typeface="+mn-ea"/>
              </a:endParaRPr>
            </a:p>
          </p:txBody>
        </p:sp>
        <p:sp>
          <p:nvSpPr>
            <p:cNvPr id="19" name="Rectangle 13"/>
            <p:cNvSpPr/>
            <p:nvPr/>
          </p:nvSpPr>
          <p:spPr>
            <a:xfrm>
              <a:off x="3491728" y="1917002"/>
              <a:ext cx="5329782" cy="551340"/>
            </a:xfrm>
            <a:prstGeom prst="rect">
              <a:avLst/>
            </a:prstGeom>
            <a:noFill/>
            <a:ln w="28575" cap="flat" cmpd="sng">
              <a:solidFill>
                <a:schemeClr val="accent1"/>
              </a:solidFill>
              <a:prstDash val="solid"/>
              <a:miter/>
              <a:headEnd type="none" w="med" len="med"/>
              <a:tailEnd type="none" w="med" len="me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dirty="0">
                  <a:ln>
                    <a:noFill/>
                  </a:ln>
                  <a:solidFill>
                    <a:srgbClr val="01325B"/>
                  </a:solidFill>
                  <a:effectLst/>
                  <a:uLnTx/>
                  <a:uFillTx/>
                  <a:latin typeface="微软雅黑" panose="020B0503020204020204" pitchFamily="34" charset="-122"/>
                  <a:ea typeface="微软雅黑" panose="020B0503020204020204" pitchFamily="34" charset="-122"/>
                  <a:cs typeface="+mn-ea"/>
                </a:rPr>
                <a:t>从中央到地方政府相关职能部门在项目审批、土地供应、专项资金扶持等方面予以政策倾斜。</a:t>
              </a:r>
              <a:endParaRPr kumimoji="0" lang="zh-CN" altLang="en-US" sz="1400" b="0" i="0" u="none" strike="noStrike" kern="1200" cap="none" spc="0" normalizeH="0" baseline="0" noProof="0" dirty="0">
                <a:ln>
                  <a:noFill/>
                </a:ln>
                <a:solidFill>
                  <a:srgbClr val="01325B"/>
                </a:solidFill>
                <a:effectLst/>
                <a:uLnTx/>
                <a:uFillTx/>
                <a:latin typeface="微软雅黑" panose="020B0503020204020204" pitchFamily="34" charset="-122"/>
                <a:ea typeface="微软雅黑" panose="020B0503020204020204" pitchFamily="34" charset="-122"/>
                <a:cs typeface="+mn-cs"/>
              </a:endParaRPr>
            </a:p>
          </p:txBody>
        </p:sp>
        <p:sp>
          <p:nvSpPr>
            <p:cNvPr id="32786" name="直接连接符 19"/>
            <p:cNvSpPr/>
            <p:nvPr/>
          </p:nvSpPr>
          <p:spPr>
            <a:xfrm>
              <a:off x="3276600" y="1052513"/>
              <a:ext cx="0" cy="1223962"/>
            </a:xfrm>
            <a:prstGeom prst="line">
              <a:avLst/>
            </a:prstGeom>
            <a:ln w="28575" cap="flat" cmpd="sng">
              <a:solidFill>
                <a:schemeClr val="accent1"/>
              </a:solidFill>
              <a:prstDash val="solid"/>
              <a:headEnd type="none" w="med" len="med"/>
              <a:tailEnd type="none" w="med" len="med"/>
            </a:ln>
          </p:spPr>
        </p:sp>
        <p:sp>
          <p:nvSpPr>
            <p:cNvPr id="21" name="Rectangle 13"/>
            <p:cNvSpPr/>
            <p:nvPr/>
          </p:nvSpPr>
          <p:spPr>
            <a:xfrm>
              <a:off x="3491728" y="2709094"/>
              <a:ext cx="5329782" cy="1104517"/>
            </a:xfrm>
            <a:prstGeom prst="rect">
              <a:avLst/>
            </a:prstGeom>
            <a:noFill/>
            <a:ln w="28575" cap="flat" cmpd="sng">
              <a:solidFill>
                <a:schemeClr val="accent1"/>
              </a:solidFill>
              <a:prstDash val="solid"/>
              <a:miter/>
              <a:headEnd type="none" w="med" len="med"/>
              <a:tailEnd type="none" w="med" len="me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dirty="0">
                  <a:ln>
                    <a:noFill/>
                  </a:ln>
                  <a:solidFill>
                    <a:srgbClr val="01325B"/>
                  </a:solidFill>
                  <a:effectLst/>
                  <a:uLnTx/>
                  <a:uFillTx/>
                  <a:latin typeface="微软雅黑" panose="020B0503020204020204" pitchFamily="34" charset="-122"/>
                  <a:ea typeface="微软雅黑" panose="020B0503020204020204" pitchFamily="34" charset="-122"/>
                  <a:cs typeface="+mn-ea"/>
                </a:rPr>
                <a:t>年处理渣料已达</a:t>
              </a:r>
              <a:r>
                <a:rPr kumimoji="0" lang="en-US" altLang="zh-CN" sz="1400" b="0" i="0" u="none" strike="noStrike" kern="1200" cap="none" spc="0" normalizeH="0" baseline="0" noProof="0" dirty="0">
                  <a:ln>
                    <a:noFill/>
                  </a:ln>
                  <a:solidFill>
                    <a:srgbClr val="01325B"/>
                  </a:solidFill>
                  <a:effectLst/>
                  <a:uLnTx/>
                  <a:uFillTx/>
                  <a:latin typeface="微软雅黑" panose="020B0503020204020204" pitchFamily="34" charset="-122"/>
                  <a:ea typeface="微软雅黑" panose="020B0503020204020204" pitchFamily="34" charset="-122"/>
                  <a:cs typeface="+mn-ea"/>
                </a:rPr>
                <a:t>13</a:t>
              </a:r>
              <a:r>
                <a:rPr kumimoji="0" lang="zh-CN" altLang="en-US" sz="1400" b="0" i="0" u="none" strike="noStrike" kern="1200" cap="none" spc="0" normalizeH="0" baseline="0" noProof="0" dirty="0">
                  <a:ln>
                    <a:noFill/>
                  </a:ln>
                  <a:solidFill>
                    <a:srgbClr val="01325B"/>
                  </a:solidFill>
                  <a:effectLst/>
                  <a:uLnTx/>
                  <a:uFillTx/>
                  <a:latin typeface="微软雅黑" panose="020B0503020204020204" pitchFamily="34" charset="-122"/>
                  <a:ea typeface="微软雅黑" panose="020B0503020204020204" pitchFamily="34" charset="-122"/>
                  <a:cs typeface="+mn-ea"/>
                </a:rPr>
                <a:t>万吨，产出贵金属及其他金属约4.5万吨，主要产品有金、银、铂、钯、硒、铟、锗等稀贵金属以及铋、铜 、铅、锌等金属产品18余种。为国内固体废物处理技术先进、回收产品品种多。综合回收能力最强企业之一。</a:t>
              </a:r>
              <a:endParaRPr kumimoji="0" lang="en-US" altLang="zh-CN" sz="1400" b="0" i="0" u="none" strike="noStrike" kern="1200" cap="none" spc="0" normalizeH="0" baseline="0" noProof="0" dirty="0">
                <a:ln>
                  <a:noFill/>
                </a:ln>
                <a:solidFill>
                  <a:srgbClr val="01325B"/>
                </a:solidFill>
                <a:effectLst/>
                <a:uLnTx/>
                <a:uFillTx/>
                <a:latin typeface="微软雅黑" panose="020B0503020204020204" pitchFamily="34" charset="-122"/>
                <a:ea typeface="微软雅黑" panose="020B0503020204020204" pitchFamily="34" charset="-122"/>
                <a:cs typeface="+mn-cs"/>
              </a:endParaRPr>
            </a:p>
          </p:txBody>
        </p:sp>
        <p:sp>
          <p:nvSpPr>
            <p:cNvPr id="22" name="Rectangle 13"/>
            <p:cNvSpPr/>
            <p:nvPr/>
          </p:nvSpPr>
          <p:spPr>
            <a:xfrm>
              <a:off x="3499885" y="3857719"/>
              <a:ext cx="5329783" cy="355063"/>
            </a:xfrm>
            <a:prstGeom prst="rect">
              <a:avLst/>
            </a:prstGeom>
            <a:noFill/>
            <a:ln w="28575" cap="flat" cmpd="sng">
              <a:solidFill>
                <a:schemeClr val="accent1"/>
              </a:solidFill>
              <a:prstDash val="solid"/>
              <a:miter/>
              <a:headEnd type="none" w="med" len="med"/>
              <a:tailEnd type="none" w="med" len="me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ea"/>
                </a:rPr>
                <a:t>通过四项成果鉴定</a:t>
              </a:r>
              <a:endParaRPr kumimoji="0" lang="zh-CN" altLang="en-US" sz="14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ea"/>
              </a:endParaRPr>
            </a:p>
          </p:txBody>
        </p:sp>
        <p:sp>
          <p:nvSpPr>
            <p:cNvPr id="23" name="Rectangle 13"/>
            <p:cNvSpPr/>
            <p:nvPr/>
          </p:nvSpPr>
          <p:spPr>
            <a:xfrm>
              <a:off x="3499885" y="4357600"/>
              <a:ext cx="5329783" cy="355063"/>
            </a:xfrm>
            <a:prstGeom prst="rect">
              <a:avLst/>
            </a:prstGeom>
            <a:noFill/>
            <a:ln w="28575" cap="flat" cmpd="sng">
              <a:solidFill>
                <a:schemeClr val="accent1"/>
              </a:solidFill>
              <a:prstDash val="solid"/>
              <a:miter/>
              <a:headEnd type="none" w="med" len="med"/>
              <a:tailEnd type="none" w="med" len="me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ea"/>
                </a:rPr>
                <a:t>拥有</a:t>
              </a:r>
              <a:r>
                <a:rPr kumimoji="0" lang="en-US" altLang="zh-CN" sz="14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ea"/>
                </a:rPr>
                <a:t>13</a:t>
              </a:r>
              <a:r>
                <a:rPr kumimoji="0" lang="zh-CN" altLang="en-US" sz="14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ea"/>
                </a:rPr>
                <a:t>项发明、</a:t>
              </a:r>
              <a:r>
                <a:rPr kumimoji="0" lang="en-US" altLang="zh-CN" sz="14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ea"/>
                </a:rPr>
                <a:t>2</a:t>
              </a:r>
              <a:r>
                <a:rPr kumimoji="0" lang="zh-CN" altLang="en-US" sz="14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ea"/>
                </a:rPr>
                <a:t>项实用新型专利</a:t>
              </a:r>
              <a:endParaRPr kumimoji="0" lang="zh-CN" altLang="en-US" sz="14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24" name="Rectangle 13"/>
            <p:cNvSpPr/>
            <p:nvPr/>
          </p:nvSpPr>
          <p:spPr>
            <a:xfrm>
              <a:off x="3499885" y="4857482"/>
              <a:ext cx="5329783" cy="325291"/>
            </a:xfrm>
            <a:prstGeom prst="rect">
              <a:avLst/>
            </a:prstGeom>
            <a:noFill/>
            <a:ln w="28575" cap="flat" cmpd="sng">
              <a:solidFill>
                <a:schemeClr val="accent1"/>
              </a:solidFill>
              <a:prstDash val="solid"/>
              <a:miter/>
              <a:headEnd type="none" w="med" len="med"/>
              <a:tailEnd type="none" w="med" len="me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dirty="0">
                  <a:ln>
                    <a:noFill/>
                  </a:ln>
                  <a:solidFill>
                    <a:srgbClr val="01325B"/>
                  </a:solidFill>
                  <a:effectLst/>
                  <a:uLnTx/>
                  <a:uFillTx/>
                  <a:latin typeface="微软雅黑" panose="020B0503020204020204" pitchFamily="34" charset="-122"/>
                  <a:ea typeface="微软雅黑" panose="020B0503020204020204" pitchFamily="34" charset="-122"/>
                  <a:cs typeface="+mn-ea"/>
                </a:rPr>
                <a:t>先进的生产设备、工艺技术及环保设施</a:t>
              </a:r>
              <a:endParaRPr kumimoji="0" lang="zh-CN" altLang="en-US" sz="1400" b="0" i="0" u="none" strike="noStrike" kern="1200" cap="none" spc="0" normalizeH="0" baseline="0" noProof="0" dirty="0">
                <a:ln>
                  <a:noFill/>
                </a:ln>
                <a:solidFill>
                  <a:srgbClr val="01325B"/>
                </a:solidFill>
                <a:effectLst/>
                <a:uLnTx/>
                <a:uFillTx/>
                <a:latin typeface="微软雅黑" panose="020B0503020204020204" pitchFamily="34" charset="-122"/>
                <a:ea typeface="微软雅黑" panose="020B0503020204020204" pitchFamily="34" charset="-122"/>
                <a:cs typeface="+mn-ea"/>
              </a:endParaRPr>
            </a:p>
          </p:txBody>
        </p:sp>
        <p:sp>
          <p:nvSpPr>
            <p:cNvPr id="25" name="Rectangle 13"/>
            <p:cNvSpPr/>
            <p:nvPr/>
          </p:nvSpPr>
          <p:spPr>
            <a:xfrm>
              <a:off x="3499885" y="5357364"/>
              <a:ext cx="5329783" cy="553178"/>
            </a:xfrm>
            <a:prstGeom prst="rect">
              <a:avLst/>
            </a:prstGeom>
            <a:noFill/>
            <a:ln w="28575" cap="flat" cmpd="sng">
              <a:solidFill>
                <a:schemeClr val="accent1"/>
              </a:solidFill>
              <a:prstDash val="solid"/>
              <a:miter/>
              <a:headEnd type="none" w="med" len="med"/>
              <a:tailEnd type="none" w="med" len="med"/>
            </a:ln>
          </p:spPr>
          <p:txBody>
            <a:bodyPr lIns="0" rIns="0">
              <a:spAutoFit/>
            </a:bodyPr>
            <a:p>
              <a:r>
                <a:rPr lang="zh-CN" altLang="en-US" sz="1400" dirty="0">
                  <a:solidFill>
                    <a:srgbClr val="01325B"/>
                  </a:solidFill>
                  <a:latin typeface="微软雅黑" panose="020B0503020204020204" pitchFamily="34" charset="-122"/>
                  <a:ea typeface="微软雅黑" panose="020B0503020204020204" pitchFamily="34" charset="-122"/>
                </a:rPr>
                <a:t>湖南省稀贵金属二次资源清洁高效提取研究开发中心</a:t>
              </a:r>
              <a:endParaRPr lang="zh-CN" altLang="en-US" sz="1400" dirty="0">
                <a:solidFill>
                  <a:srgbClr val="01325B"/>
                </a:solidFill>
                <a:latin typeface="微软雅黑" panose="020B0503020204020204" pitchFamily="34" charset="-122"/>
                <a:ea typeface="微软雅黑" panose="020B0503020204020204" pitchFamily="34" charset="-122"/>
              </a:endParaRPr>
            </a:p>
            <a:p>
              <a:r>
                <a:rPr lang="zh-CN" altLang="en-US" sz="1400" dirty="0">
                  <a:solidFill>
                    <a:srgbClr val="01325B"/>
                  </a:solidFill>
                  <a:latin typeface="微软雅黑" panose="020B0503020204020204" pitchFamily="34" charset="-122"/>
                  <a:ea typeface="微软雅黑" panose="020B0503020204020204" pitchFamily="34" charset="-122"/>
                </a:rPr>
                <a:t>湖南省工业固体废物无害化处理及综合回收技术中心</a:t>
              </a:r>
              <a:endParaRPr lang="zh-CN" altLang="en-US" sz="1400" dirty="0">
                <a:solidFill>
                  <a:srgbClr val="01325B"/>
                </a:solidFill>
                <a:latin typeface="微软雅黑" panose="020B0503020204020204" pitchFamily="34" charset="-122"/>
                <a:ea typeface="微软雅黑" panose="020B0503020204020204" pitchFamily="34" charset="-122"/>
              </a:endParaRPr>
            </a:p>
          </p:txBody>
        </p:sp>
        <p:sp>
          <p:nvSpPr>
            <p:cNvPr id="32792" name="直接连接符 25"/>
            <p:cNvSpPr/>
            <p:nvPr/>
          </p:nvSpPr>
          <p:spPr>
            <a:xfrm>
              <a:off x="3203575" y="3068638"/>
              <a:ext cx="288925" cy="0"/>
            </a:xfrm>
            <a:prstGeom prst="line">
              <a:avLst/>
            </a:prstGeom>
            <a:ln w="28575" cap="flat" cmpd="sng">
              <a:solidFill>
                <a:schemeClr val="accent1"/>
              </a:solidFill>
              <a:prstDash val="solid"/>
              <a:headEnd type="none" w="med" len="med"/>
              <a:tailEnd type="none" w="med" len="med"/>
            </a:ln>
          </p:spPr>
        </p:sp>
        <p:sp>
          <p:nvSpPr>
            <p:cNvPr id="32793" name="直接连接符 26"/>
            <p:cNvSpPr/>
            <p:nvPr/>
          </p:nvSpPr>
          <p:spPr>
            <a:xfrm>
              <a:off x="3286116" y="4000504"/>
              <a:ext cx="215900" cy="0"/>
            </a:xfrm>
            <a:prstGeom prst="line">
              <a:avLst/>
            </a:prstGeom>
            <a:ln w="28575" cap="flat" cmpd="sng">
              <a:solidFill>
                <a:schemeClr val="accent1"/>
              </a:solidFill>
              <a:prstDash val="solid"/>
              <a:headEnd type="none" w="med" len="med"/>
              <a:tailEnd type="none" w="med" len="med"/>
            </a:ln>
          </p:spPr>
        </p:sp>
        <p:sp>
          <p:nvSpPr>
            <p:cNvPr id="32794" name="直接连接符 27"/>
            <p:cNvSpPr/>
            <p:nvPr/>
          </p:nvSpPr>
          <p:spPr>
            <a:xfrm>
              <a:off x="3286116" y="4572008"/>
              <a:ext cx="214312" cy="1588"/>
            </a:xfrm>
            <a:prstGeom prst="line">
              <a:avLst/>
            </a:prstGeom>
            <a:ln w="28575" cap="flat" cmpd="sng">
              <a:solidFill>
                <a:schemeClr val="accent1"/>
              </a:solidFill>
              <a:prstDash val="solid"/>
              <a:headEnd type="none" w="med" len="med"/>
              <a:tailEnd type="none" w="med" len="med"/>
            </a:ln>
          </p:spPr>
        </p:sp>
        <p:sp>
          <p:nvSpPr>
            <p:cNvPr id="32795" name="直接连接符 28"/>
            <p:cNvSpPr/>
            <p:nvPr/>
          </p:nvSpPr>
          <p:spPr>
            <a:xfrm>
              <a:off x="3286116" y="5572140"/>
              <a:ext cx="215900" cy="0"/>
            </a:xfrm>
            <a:prstGeom prst="line">
              <a:avLst/>
            </a:prstGeom>
            <a:ln w="28575" cap="flat" cmpd="sng">
              <a:solidFill>
                <a:schemeClr val="accent1"/>
              </a:solidFill>
              <a:prstDash val="solid"/>
              <a:headEnd type="none" w="med" len="med"/>
              <a:tailEnd type="none" w="med" len="med"/>
            </a:ln>
          </p:spPr>
        </p:sp>
        <p:sp>
          <p:nvSpPr>
            <p:cNvPr id="32796" name="直接连接符 29"/>
            <p:cNvSpPr/>
            <p:nvPr/>
          </p:nvSpPr>
          <p:spPr>
            <a:xfrm>
              <a:off x="3286116" y="4000504"/>
              <a:ext cx="0" cy="1584325"/>
            </a:xfrm>
            <a:prstGeom prst="line">
              <a:avLst/>
            </a:prstGeom>
            <a:ln w="28575" cap="flat" cmpd="sng">
              <a:solidFill>
                <a:schemeClr val="accent1"/>
              </a:solidFill>
              <a:prstDash val="solid"/>
              <a:headEnd type="none" w="med" len="med"/>
              <a:tailEnd type="none" w="med" len="med"/>
            </a:ln>
          </p:spPr>
        </p:sp>
        <p:sp>
          <p:nvSpPr>
            <p:cNvPr id="32797" name="直接连接符 30"/>
            <p:cNvSpPr/>
            <p:nvPr/>
          </p:nvSpPr>
          <p:spPr>
            <a:xfrm>
              <a:off x="3286116" y="5072074"/>
              <a:ext cx="215900" cy="0"/>
            </a:xfrm>
            <a:prstGeom prst="line">
              <a:avLst/>
            </a:prstGeom>
            <a:ln w="28575" cap="flat" cmpd="sng">
              <a:solidFill>
                <a:schemeClr val="accent1"/>
              </a:solidFill>
              <a:prstDash val="solid"/>
              <a:headEnd type="none" w="med" len="med"/>
              <a:tailEnd type="none" w="med" len="med"/>
            </a:ln>
          </p:spPr>
        </p:sp>
        <p:sp>
          <p:nvSpPr>
            <p:cNvPr id="32798" name="直接连接符 31"/>
            <p:cNvSpPr/>
            <p:nvPr/>
          </p:nvSpPr>
          <p:spPr>
            <a:xfrm>
              <a:off x="3203575" y="4581525"/>
              <a:ext cx="73025" cy="0"/>
            </a:xfrm>
            <a:prstGeom prst="line">
              <a:avLst/>
            </a:prstGeom>
            <a:ln w="28575" cap="flat" cmpd="sng">
              <a:solidFill>
                <a:schemeClr val="accent1"/>
              </a:solidFill>
              <a:prstDash val="solid"/>
              <a:headEnd type="none" w="med" len="med"/>
              <a:tailEnd type="none" w="med" len="med"/>
            </a:ln>
          </p:spPr>
        </p:sp>
      </p:grpSp>
    </p:spTree>
  </p:cSld>
  <p:clrMapOvr>
    <a:masterClrMapping/>
  </p:clrMapOvr>
  <p:transition spd="slow" advClick="0" advTm="1200">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p:nvSpPr>
        <p:spPr>
          <a:xfrm rot="2791015">
            <a:off x="3168650" y="-1439862"/>
            <a:ext cx="2806700" cy="2965450"/>
          </a:xfrm>
          <a:prstGeom prst="rect">
            <a:avLst/>
          </a:prstGeom>
          <a:solidFill>
            <a:srgbClr val="013B6D"/>
          </a:solidFill>
          <a:ln>
            <a:solidFill>
              <a:schemeClr val="bg1"/>
            </a:solid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6147" name="文本框 12"/>
          <p:cNvSpPr txBox="1"/>
          <p:nvPr/>
        </p:nvSpPr>
        <p:spPr>
          <a:xfrm>
            <a:off x="1804988" y="2681288"/>
            <a:ext cx="5254625" cy="706437"/>
          </a:xfrm>
          <a:prstGeom prst="rect">
            <a:avLst/>
          </a:prstGeom>
          <a:noFill/>
          <a:ln w="9525">
            <a:noFill/>
          </a:ln>
        </p:spPr>
        <p:txBody>
          <a:bodyPr>
            <a:spAutoFit/>
          </a:bodyPr>
          <a:p>
            <a:pPr algn="ctr"/>
            <a:r>
              <a:rPr lang="en-US" altLang="zh-CN" sz="4000" b="1" dirty="0">
                <a:latin typeface="微软雅黑" panose="020B0503020204020204" pitchFamily="34" charset="-122"/>
                <a:ea typeface="微软雅黑" panose="020B0503020204020204" pitchFamily="34" charset="-122"/>
                <a:sym typeface="宋体" panose="02010600030101010101" pitchFamily="2" charset="-122"/>
              </a:rPr>
              <a:t>  </a:t>
            </a:r>
            <a:r>
              <a:rPr lang="zh-CN" altLang="en-US" sz="4000" b="1" dirty="0">
                <a:latin typeface="微软雅黑" panose="020B0503020204020204" pitchFamily="34" charset="-122"/>
                <a:ea typeface="微软雅黑" panose="020B0503020204020204" pitchFamily="34" charset="-122"/>
                <a:sym typeface="宋体" panose="02010600030101010101" pitchFamily="2" charset="-122"/>
              </a:rPr>
              <a:t>释义</a:t>
            </a:r>
            <a:endParaRPr lang="zh-CN" altLang="en-US" sz="4000" b="1" dirty="0">
              <a:solidFill>
                <a:schemeClr val="accent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6148" name="文本框 11"/>
          <p:cNvSpPr txBox="1"/>
          <p:nvPr/>
        </p:nvSpPr>
        <p:spPr>
          <a:xfrm>
            <a:off x="1104900" y="3614738"/>
            <a:ext cx="6934200" cy="552450"/>
          </a:xfrm>
          <a:prstGeom prst="rect">
            <a:avLst/>
          </a:prstGeom>
          <a:noFill/>
          <a:ln w="9525">
            <a:noFill/>
          </a:ln>
        </p:spPr>
        <p:txBody>
          <a:bodyPr>
            <a:spAutoFit/>
          </a:bodyPr>
          <a:p>
            <a:pPr algn="ctr"/>
            <a:r>
              <a:rPr lang="zh-CN" altLang="en-US" sz="1500" dirty="0">
                <a:solidFill>
                  <a:schemeClr val="tx2"/>
                </a:solidFill>
                <a:latin typeface="微软雅黑" panose="020B0503020204020204" pitchFamily="34" charset="-122"/>
                <a:ea typeface="微软雅黑" panose="020B0503020204020204" pitchFamily="34" charset="-122"/>
              </a:rPr>
              <a:t>二次资源</a:t>
            </a:r>
            <a:r>
              <a:rPr lang="en-US" altLang="zh-CN" sz="1500" dirty="0">
                <a:solidFill>
                  <a:schemeClr val="tx2"/>
                </a:solidFill>
                <a:latin typeface="微软雅黑" panose="020B0503020204020204" pitchFamily="34" charset="-122"/>
                <a:ea typeface="微软雅黑" panose="020B0503020204020204" pitchFamily="34" charset="-122"/>
              </a:rPr>
              <a:t>/</a:t>
            </a:r>
            <a:r>
              <a:rPr lang="zh-CN" altLang="en-US" sz="1500" dirty="0">
                <a:solidFill>
                  <a:schemeClr val="tx2"/>
                </a:solidFill>
                <a:latin typeface="微软雅黑" panose="020B0503020204020204" pitchFamily="34" charset="-122"/>
                <a:ea typeface="微软雅黑" panose="020B0503020204020204" pitchFamily="34" charset="-122"/>
              </a:rPr>
              <a:t>固</a:t>
            </a:r>
            <a:r>
              <a:rPr lang="en-US" altLang="zh-CN" sz="1500" dirty="0">
                <a:solidFill>
                  <a:schemeClr val="tx2"/>
                </a:solidFill>
                <a:latin typeface="微软雅黑" panose="020B0503020204020204" pitchFamily="34" charset="-122"/>
                <a:ea typeface="微软雅黑" panose="020B0503020204020204" pitchFamily="34" charset="-122"/>
              </a:rPr>
              <a:t> </a:t>
            </a:r>
            <a:r>
              <a:rPr lang="zh-CN" altLang="en-US" sz="1500" dirty="0">
                <a:solidFill>
                  <a:schemeClr val="tx2"/>
                </a:solidFill>
                <a:latin typeface="微软雅黑" panose="020B0503020204020204" pitchFamily="34" charset="-122"/>
                <a:ea typeface="微软雅黑" panose="020B0503020204020204" pitchFamily="34" charset="-122"/>
              </a:rPr>
              <a:t>体废物 </a:t>
            </a:r>
            <a:r>
              <a:rPr lang="en-US" altLang="zh-CN" sz="1500" dirty="0">
                <a:solidFill>
                  <a:schemeClr val="tx2"/>
                </a:solidFill>
                <a:latin typeface="微软雅黑" panose="020B0503020204020204" pitchFamily="34" charset="-122"/>
                <a:ea typeface="微软雅黑" panose="020B0503020204020204" pitchFamily="34" charset="-122"/>
              </a:rPr>
              <a:t>/ </a:t>
            </a:r>
            <a:r>
              <a:rPr lang="zh-CN" altLang="en-US" sz="1500" dirty="0">
                <a:solidFill>
                  <a:schemeClr val="tx2"/>
                </a:solidFill>
                <a:latin typeface="微软雅黑" panose="020B0503020204020204" pitchFamily="34" charset="-122"/>
                <a:ea typeface="微软雅黑" panose="020B0503020204020204" pitchFamily="34" charset="-122"/>
              </a:rPr>
              <a:t>资源综合利用 / </a:t>
            </a:r>
            <a:r>
              <a:rPr lang="zh-CN" altLang="en-US" sz="1500" dirty="0">
                <a:solidFill>
                  <a:schemeClr val="tx2"/>
                </a:solidFill>
                <a:latin typeface="微软雅黑" panose="020B0503020204020204" pitchFamily="34" charset="-122"/>
                <a:ea typeface="微软雅黑" panose="020B0503020204020204" pitchFamily="34" charset="-122"/>
                <a:sym typeface="宋体" panose="02010600030101010101" pitchFamily="2" charset="-122"/>
              </a:rPr>
              <a:t>冶炼废渣</a:t>
            </a:r>
            <a:r>
              <a:rPr lang="en-US" altLang="zh-CN" sz="1500" dirty="0">
                <a:solidFill>
                  <a:schemeClr val="tx2"/>
                </a:solidFill>
                <a:latin typeface="微软雅黑" panose="020B0503020204020204" pitchFamily="34" charset="-122"/>
                <a:ea typeface="微软雅黑" panose="020B0503020204020204" pitchFamily="34" charset="-122"/>
                <a:sym typeface="宋体" panose="02010600030101010101" pitchFamily="2" charset="-122"/>
              </a:rPr>
              <a:t>/</a:t>
            </a:r>
            <a:r>
              <a:rPr lang="zh-CN" altLang="en-US" sz="1500" dirty="0">
                <a:solidFill>
                  <a:schemeClr val="tx2"/>
                </a:solidFill>
                <a:latin typeface="微软雅黑" panose="020B0503020204020204" pitchFamily="34" charset="-122"/>
                <a:ea typeface="微软雅黑" panose="020B0503020204020204" pitchFamily="34" charset="-122"/>
                <a:sym typeface="宋体" panose="02010600030101010101" pitchFamily="2" charset="-122"/>
              </a:rPr>
              <a:t>工业三废</a:t>
            </a:r>
            <a:endParaRPr lang="zh-CN" altLang="en-US" sz="1500" b="1" dirty="0">
              <a:solidFill>
                <a:srgbClr val="333333"/>
              </a:solidFill>
              <a:latin typeface="微软雅黑" panose="020B0503020204020204" pitchFamily="34" charset="-122"/>
              <a:ea typeface="微软雅黑" panose="020B0503020204020204" pitchFamily="34" charset="-122"/>
            </a:endParaRPr>
          </a:p>
          <a:p>
            <a:pPr algn="ctr"/>
            <a:endParaRPr lang="zh-CN" altLang="en-US" sz="1500" dirty="0">
              <a:solidFill>
                <a:schemeClr val="tx2"/>
              </a:solidFill>
              <a:latin typeface="微软雅黑" panose="020B0503020204020204" pitchFamily="34" charset="-122"/>
              <a:ea typeface="微软雅黑" panose="020B0503020204020204" pitchFamily="34" charset="-122"/>
            </a:endParaRPr>
          </a:p>
        </p:txBody>
      </p:sp>
      <p:sp>
        <p:nvSpPr>
          <p:cNvPr id="6149" name="文本框 12"/>
          <p:cNvSpPr txBox="1"/>
          <p:nvPr/>
        </p:nvSpPr>
        <p:spPr>
          <a:xfrm>
            <a:off x="4056063" y="-22225"/>
            <a:ext cx="1006475" cy="1476375"/>
          </a:xfrm>
          <a:prstGeom prst="rect">
            <a:avLst/>
          </a:prstGeom>
          <a:noFill/>
          <a:ln w="9525">
            <a:noFill/>
          </a:ln>
        </p:spPr>
        <p:txBody>
          <a:bodyPr>
            <a:spAutoFit/>
          </a:bodyPr>
          <a:p>
            <a:pPr algn="ctr"/>
            <a:r>
              <a:rPr lang="en-US" altLang="zh-CN" sz="9000" b="1" dirty="0">
                <a:solidFill>
                  <a:schemeClr val="bg1"/>
                </a:solidFill>
                <a:latin typeface="AgencyFB" pitchFamily="2" charset="0"/>
                <a:ea typeface="微软雅黑" panose="020B0503020204020204" pitchFamily="34" charset="-122"/>
              </a:rPr>
              <a:t>1</a:t>
            </a:r>
            <a:endParaRPr lang="zh-CN" altLang="en-US" sz="9000" b="1" dirty="0">
              <a:solidFill>
                <a:schemeClr val="bg1"/>
              </a:solidFill>
              <a:latin typeface="AgencyFB" pitchFamily="2" charset="0"/>
              <a:ea typeface="微软雅黑" panose="020B0503020204020204" pitchFamily="34" charset="-122"/>
            </a:endParaRPr>
          </a:p>
        </p:txBody>
      </p:sp>
      <p:sp>
        <p:nvSpPr>
          <p:cNvPr id="16" name="文本框 14"/>
          <p:cNvSpPr txBox="1">
            <a:spLocks noChangeArrowheads="1"/>
          </p:cNvSpPr>
          <p:nvPr/>
        </p:nvSpPr>
        <p:spPr bwMode="auto">
          <a:xfrm>
            <a:off x="3883025" y="1231900"/>
            <a:ext cx="1377950" cy="298450"/>
          </a:xfrm>
          <a:prstGeom prst="rect">
            <a:avLst/>
          </a:prstGeom>
          <a:noFill/>
          <a:ln>
            <a:noFill/>
          </a:ln>
        </p:spPr>
        <p:txBody>
          <a:bodyPr>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350" b="0"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rPr>
              <a:t>PART ONE</a:t>
            </a:r>
            <a:endParaRPr kumimoji="0" lang="zh-CN" altLang="en-US" sz="1350" b="0"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3794" name="组合 1"/>
          <p:cNvGrpSpPr/>
          <p:nvPr/>
        </p:nvGrpSpPr>
        <p:grpSpPr>
          <a:xfrm>
            <a:off x="1116013" y="1658938"/>
            <a:ext cx="7127875" cy="3678237"/>
            <a:chOff x="755576" y="1412776"/>
            <a:chExt cx="7488221" cy="5015701"/>
          </a:xfrm>
        </p:grpSpPr>
        <p:sp>
          <p:nvSpPr>
            <p:cNvPr id="33812" name="矩形 2"/>
            <p:cNvSpPr/>
            <p:nvPr/>
          </p:nvSpPr>
          <p:spPr>
            <a:xfrm>
              <a:off x="755576" y="1412776"/>
              <a:ext cx="576263" cy="3757613"/>
            </a:xfrm>
            <a:prstGeom prst="rect">
              <a:avLst/>
            </a:prstGeom>
            <a:noFill/>
            <a:ln w="28575" cap="flat" cmpd="sng">
              <a:solidFill>
                <a:schemeClr val="accent1"/>
              </a:solidFill>
              <a:prstDash val="solid"/>
              <a:miter/>
              <a:headEnd type="none" w="med" len="med"/>
              <a:tailEnd type="none" w="med" len="med"/>
            </a:ln>
          </p:spPr>
          <p:txBody>
            <a:bodyPr wrap="none" anchor="ctr"/>
            <a:p>
              <a:pPr algn="ctr"/>
              <a:r>
                <a:rPr lang="zh-CN" altLang="en-US" sz="1600" dirty="0">
                  <a:solidFill>
                    <a:srgbClr val="01325B"/>
                  </a:solidFill>
                  <a:latin typeface="华文细黑" pitchFamily="2" charset="-122"/>
                  <a:ea typeface="华文细黑" pitchFamily="2" charset="-122"/>
                </a:rPr>
                <a:t>区</a:t>
              </a:r>
              <a:endParaRPr lang="zh-CN" altLang="en-US" sz="1600" dirty="0">
                <a:solidFill>
                  <a:srgbClr val="01325B"/>
                </a:solidFill>
                <a:latin typeface="华文细黑" pitchFamily="2" charset="-122"/>
                <a:ea typeface="华文细黑" pitchFamily="2" charset="-122"/>
              </a:endParaRPr>
            </a:p>
            <a:p>
              <a:pPr algn="ctr"/>
              <a:r>
                <a:rPr lang="zh-CN" altLang="en-US" sz="1600" dirty="0">
                  <a:solidFill>
                    <a:srgbClr val="01325B"/>
                  </a:solidFill>
                  <a:latin typeface="华文细黑" pitchFamily="2" charset="-122"/>
                  <a:ea typeface="华文细黑" pitchFamily="2" charset="-122"/>
                </a:rPr>
                <a:t>域</a:t>
              </a:r>
              <a:endParaRPr lang="zh-CN" altLang="en-US" sz="1600" dirty="0">
                <a:solidFill>
                  <a:srgbClr val="01325B"/>
                </a:solidFill>
                <a:latin typeface="华文细黑" pitchFamily="2" charset="-122"/>
                <a:ea typeface="华文细黑" pitchFamily="2" charset="-122"/>
              </a:endParaRPr>
            </a:p>
            <a:p>
              <a:pPr algn="ctr"/>
              <a:r>
                <a:rPr lang="zh-CN" altLang="en-US" sz="1600" dirty="0">
                  <a:solidFill>
                    <a:srgbClr val="01325B"/>
                  </a:solidFill>
                  <a:latin typeface="华文细黑" pitchFamily="2" charset="-122"/>
                  <a:ea typeface="华文细黑" pitchFamily="2" charset="-122"/>
                </a:rPr>
                <a:t>及</a:t>
              </a:r>
              <a:endParaRPr lang="zh-CN" altLang="en-US" sz="1600" dirty="0">
                <a:solidFill>
                  <a:srgbClr val="01325B"/>
                </a:solidFill>
                <a:latin typeface="华文细黑" pitchFamily="2" charset="-122"/>
                <a:ea typeface="华文细黑" pitchFamily="2" charset="-122"/>
              </a:endParaRPr>
            </a:p>
            <a:p>
              <a:pPr algn="ctr"/>
              <a:r>
                <a:rPr lang="zh-CN" altLang="en-US" sz="1600" dirty="0">
                  <a:solidFill>
                    <a:srgbClr val="01325B"/>
                  </a:solidFill>
                  <a:latin typeface="华文细黑" pitchFamily="2" charset="-122"/>
                  <a:ea typeface="华文细黑" pitchFamily="2" charset="-122"/>
                </a:rPr>
                <a:t>品</a:t>
              </a:r>
              <a:endParaRPr lang="en-US" altLang="zh-CN" sz="1600" dirty="0">
                <a:solidFill>
                  <a:srgbClr val="01325B"/>
                </a:solidFill>
                <a:latin typeface="华文细黑" pitchFamily="2" charset="-122"/>
                <a:ea typeface="华文细黑" pitchFamily="2" charset="-122"/>
              </a:endParaRPr>
            </a:p>
            <a:p>
              <a:pPr algn="ctr"/>
              <a:r>
                <a:rPr lang="zh-CN" altLang="en-US" sz="1600" dirty="0">
                  <a:solidFill>
                    <a:srgbClr val="01325B"/>
                  </a:solidFill>
                  <a:latin typeface="华文细黑" pitchFamily="2" charset="-122"/>
                  <a:ea typeface="华文细黑" pitchFamily="2" charset="-122"/>
                </a:rPr>
                <a:t>牌</a:t>
              </a:r>
              <a:endParaRPr lang="zh-CN" altLang="en-US" sz="1600" dirty="0">
                <a:solidFill>
                  <a:srgbClr val="01325B"/>
                </a:solidFill>
                <a:latin typeface="华文细黑" pitchFamily="2" charset="-122"/>
                <a:ea typeface="华文细黑" pitchFamily="2" charset="-122"/>
              </a:endParaRPr>
            </a:p>
            <a:p>
              <a:pPr algn="ctr"/>
              <a:r>
                <a:rPr lang="zh-CN" altLang="en-US" sz="1600" dirty="0">
                  <a:solidFill>
                    <a:srgbClr val="01325B"/>
                  </a:solidFill>
                  <a:latin typeface="华文细黑" pitchFamily="2" charset="-122"/>
                  <a:ea typeface="华文细黑" pitchFamily="2" charset="-122"/>
                </a:rPr>
                <a:t>优</a:t>
              </a:r>
              <a:endParaRPr lang="zh-CN" altLang="en-US" sz="1600" dirty="0">
                <a:solidFill>
                  <a:srgbClr val="01325B"/>
                </a:solidFill>
                <a:latin typeface="华文细黑" pitchFamily="2" charset="-122"/>
                <a:ea typeface="华文细黑" pitchFamily="2" charset="-122"/>
              </a:endParaRPr>
            </a:p>
            <a:p>
              <a:pPr algn="ctr"/>
              <a:r>
                <a:rPr lang="zh-CN" altLang="en-US" sz="1600" dirty="0">
                  <a:solidFill>
                    <a:srgbClr val="01325B"/>
                  </a:solidFill>
                  <a:latin typeface="华文细黑" pitchFamily="2" charset="-122"/>
                  <a:ea typeface="华文细黑" pitchFamily="2" charset="-122"/>
                </a:rPr>
                <a:t>势</a:t>
              </a:r>
              <a:endParaRPr lang="zh-CN" altLang="en-US" sz="1600" dirty="0">
                <a:solidFill>
                  <a:srgbClr val="01325B"/>
                </a:solidFill>
                <a:latin typeface="华文细黑" pitchFamily="2" charset="-122"/>
                <a:ea typeface="华文细黑" pitchFamily="2" charset="-122"/>
              </a:endParaRPr>
            </a:p>
          </p:txBody>
        </p:sp>
        <p:sp>
          <p:nvSpPr>
            <p:cNvPr id="33813" name="右箭头 3"/>
            <p:cNvSpPr/>
            <p:nvPr/>
          </p:nvSpPr>
          <p:spPr>
            <a:xfrm>
              <a:off x="1403276" y="1484214"/>
              <a:ext cx="1296988" cy="719137"/>
            </a:xfrm>
            <a:prstGeom prst="rightArrow">
              <a:avLst>
                <a:gd name="adj1" fmla="val 50000"/>
                <a:gd name="adj2" fmla="val 45088"/>
              </a:avLst>
            </a:prstGeom>
            <a:noFill/>
            <a:ln w="28575" cap="flat" cmpd="sng">
              <a:solidFill>
                <a:srgbClr val="FF9900"/>
              </a:solidFill>
              <a:prstDash val="solid"/>
              <a:miter/>
              <a:headEnd type="none" w="med" len="med"/>
              <a:tailEnd type="none" w="med" len="med"/>
            </a:ln>
          </p:spPr>
          <p:txBody>
            <a:bodyPr wrap="none" anchor="ctr"/>
            <a:p>
              <a:pPr algn="ctr"/>
              <a:r>
                <a:rPr lang="zh-CN" altLang="en-US" sz="1200" dirty="0">
                  <a:solidFill>
                    <a:srgbClr val="01325B"/>
                  </a:solidFill>
                  <a:latin typeface="微软雅黑" panose="020B0503020204020204" pitchFamily="34" charset="-122"/>
                  <a:ea typeface="微软雅黑" panose="020B0503020204020204" pitchFamily="34" charset="-122"/>
                </a:rPr>
                <a:t>区域优势</a:t>
              </a:r>
              <a:endParaRPr lang="zh-CN" altLang="en-US" sz="1200" dirty="0">
                <a:solidFill>
                  <a:srgbClr val="01325B"/>
                </a:solidFill>
                <a:latin typeface="微软雅黑" panose="020B0503020204020204" pitchFamily="34" charset="-122"/>
                <a:ea typeface="微软雅黑" panose="020B0503020204020204" pitchFamily="34" charset="-122"/>
              </a:endParaRPr>
            </a:p>
          </p:txBody>
        </p:sp>
        <p:sp>
          <p:nvSpPr>
            <p:cNvPr id="33814" name="右箭头 4"/>
            <p:cNvSpPr/>
            <p:nvPr/>
          </p:nvSpPr>
          <p:spPr>
            <a:xfrm>
              <a:off x="1403276" y="4365526"/>
              <a:ext cx="1296988" cy="720725"/>
            </a:xfrm>
            <a:prstGeom prst="rightArrow">
              <a:avLst>
                <a:gd name="adj1" fmla="val 50000"/>
                <a:gd name="adj2" fmla="val 44989"/>
              </a:avLst>
            </a:prstGeom>
            <a:noFill/>
            <a:ln w="28575" cap="flat" cmpd="sng">
              <a:solidFill>
                <a:srgbClr val="FF9900"/>
              </a:solidFill>
              <a:prstDash val="solid"/>
              <a:miter/>
              <a:headEnd type="none" w="med" len="med"/>
              <a:tailEnd type="none" w="med" len="med"/>
            </a:ln>
          </p:spPr>
          <p:txBody>
            <a:bodyPr wrap="none" anchor="ctr"/>
            <a:p>
              <a:pPr algn="ctr"/>
              <a:r>
                <a:rPr lang="zh-CN" altLang="en-US" sz="1400" dirty="0">
                  <a:solidFill>
                    <a:srgbClr val="01325B"/>
                  </a:solidFill>
                  <a:latin typeface="微软雅黑" panose="020B0503020204020204" pitchFamily="34" charset="-122"/>
                  <a:ea typeface="微软雅黑" panose="020B0503020204020204" pitchFamily="34" charset="-122"/>
                </a:rPr>
                <a:t>公司优势</a:t>
              </a:r>
              <a:endParaRPr lang="zh-CN" altLang="en-US" sz="1400" dirty="0">
                <a:solidFill>
                  <a:srgbClr val="01325B"/>
                </a:solidFill>
                <a:latin typeface="微软雅黑" panose="020B0503020204020204" pitchFamily="34" charset="-122"/>
                <a:ea typeface="微软雅黑" panose="020B0503020204020204" pitchFamily="34" charset="-122"/>
              </a:endParaRPr>
            </a:p>
          </p:txBody>
        </p:sp>
        <p:grpSp>
          <p:nvGrpSpPr>
            <p:cNvPr id="33815" name="组合 234569"/>
            <p:cNvGrpSpPr/>
            <p:nvPr/>
          </p:nvGrpSpPr>
          <p:grpSpPr>
            <a:xfrm>
              <a:off x="2700259" y="2997101"/>
              <a:ext cx="5543538" cy="3431376"/>
              <a:chOff x="1610" y="2997200"/>
              <a:chExt cx="3629" cy="3431376"/>
            </a:xfrm>
          </p:grpSpPr>
          <p:sp>
            <p:nvSpPr>
              <p:cNvPr id="33816" name="直接连接符 6"/>
              <p:cNvSpPr/>
              <p:nvPr/>
            </p:nvSpPr>
            <p:spPr>
              <a:xfrm>
                <a:off x="1610" y="3213100"/>
                <a:ext cx="0" cy="3024188"/>
              </a:xfrm>
              <a:prstGeom prst="line">
                <a:avLst/>
              </a:prstGeom>
              <a:ln w="28575" cap="flat" cmpd="sng">
                <a:solidFill>
                  <a:schemeClr val="accent1"/>
                </a:solidFill>
                <a:prstDash val="solid"/>
                <a:headEnd type="none" w="med" len="med"/>
                <a:tailEnd type="none" w="med" len="med"/>
              </a:ln>
            </p:spPr>
          </p:sp>
          <p:sp>
            <p:nvSpPr>
              <p:cNvPr id="33817" name="Rectangle 13"/>
              <p:cNvSpPr/>
              <p:nvPr/>
            </p:nvSpPr>
            <p:spPr>
              <a:xfrm>
                <a:off x="1746" y="2997200"/>
                <a:ext cx="3493" cy="366469"/>
              </a:xfrm>
              <a:prstGeom prst="rect">
                <a:avLst/>
              </a:prstGeom>
              <a:noFill/>
              <a:ln w="28575" cap="flat" cmpd="sng">
                <a:solidFill>
                  <a:schemeClr val="accent1"/>
                </a:solidFill>
                <a:prstDash val="solid"/>
                <a:miter/>
                <a:headEnd type="none" w="med" len="med"/>
                <a:tailEnd type="none" w="med" len="med"/>
              </a:ln>
            </p:spPr>
            <p:txBody>
              <a:bodyPr>
                <a:spAutoFit/>
              </a:bodyPr>
              <a:p>
                <a:r>
                  <a:rPr lang="zh-CN" altLang="en-US" sz="1200" dirty="0">
                    <a:solidFill>
                      <a:srgbClr val="01325B"/>
                    </a:solidFill>
                    <a:latin typeface="微软雅黑" panose="020B0503020204020204" pitchFamily="34" charset="-122"/>
                    <a:ea typeface="微软雅黑" panose="020B0503020204020204" pitchFamily="34" charset="-122"/>
                  </a:rPr>
                  <a:t>湖南省循环经济试点示范企业</a:t>
                </a:r>
                <a:endParaRPr lang="en-US" altLang="zh-CN" sz="1200" dirty="0">
                  <a:solidFill>
                    <a:srgbClr val="01325B"/>
                  </a:solidFill>
                  <a:latin typeface="微软雅黑" panose="020B0503020204020204" pitchFamily="34" charset="-122"/>
                  <a:ea typeface="微软雅黑" panose="020B0503020204020204" pitchFamily="34" charset="-122"/>
                </a:endParaRPr>
              </a:p>
            </p:txBody>
          </p:sp>
          <p:sp>
            <p:nvSpPr>
              <p:cNvPr id="33818" name="Rectangle 13"/>
              <p:cNvSpPr/>
              <p:nvPr/>
            </p:nvSpPr>
            <p:spPr>
              <a:xfrm>
                <a:off x="1746" y="3429000"/>
                <a:ext cx="3493" cy="407188"/>
              </a:xfrm>
              <a:prstGeom prst="rect">
                <a:avLst/>
              </a:prstGeom>
              <a:noFill/>
              <a:ln w="28575" cap="flat" cmpd="sng">
                <a:solidFill>
                  <a:schemeClr val="accent1"/>
                </a:solidFill>
                <a:prstDash val="solid"/>
                <a:miter/>
                <a:headEnd type="none" w="med" len="med"/>
                <a:tailEnd type="none" w="med" len="med"/>
              </a:ln>
            </p:spPr>
            <p:txBody>
              <a:bodyPr>
                <a:spAutoFit/>
              </a:bodyPr>
              <a:p>
                <a:r>
                  <a:rPr lang="zh-CN" altLang="en-US" sz="1400" dirty="0">
                    <a:solidFill>
                      <a:srgbClr val="01325B"/>
                    </a:solidFill>
                    <a:latin typeface="微软雅黑" panose="020B0503020204020204" pitchFamily="34" charset="-122"/>
                    <a:ea typeface="微软雅黑" panose="020B0503020204020204" pitchFamily="34" charset="-122"/>
                  </a:rPr>
                  <a:t>国家稀贵金属再生利用产业化基地龙头企业</a:t>
                </a:r>
                <a:endParaRPr lang="zh-CN" altLang="en-US" sz="1400" dirty="0">
                  <a:solidFill>
                    <a:srgbClr val="01325B"/>
                  </a:solidFill>
                  <a:latin typeface="微软雅黑" panose="020B0503020204020204" pitchFamily="34" charset="-122"/>
                  <a:ea typeface="微软雅黑" panose="020B0503020204020204" pitchFamily="34" charset="-122"/>
                </a:endParaRPr>
              </a:p>
            </p:txBody>
          </p:sp>
          <p:sp>
            <p:nvSpPr>
              <p:cNvPr id="33819" name="Rectangle 13"/>
              <p:cNvSpPr/>
              <p:nvPr/>
            </p:nvSpPr>
            <p:spPr>
              <a:xfrm>
                <a:off x="1746" y="3860800"/>
                <a:ext cx="3493" cy="407188"/>
              </a:xfrm>
              <a:prstGeom prst="rect">
                <a:avLst/>
              </a:prstGeom>
              <a:noFill/>
              <a:ln w="28575" cap="flat" cmpd="sng">
                <a:solidFill>
                  <a:schemeClr val="accent1"/>
                </a:solidFill>
                <a:prstDash val="solid"/>
                <a:miter/>
                <a:headEnd type="none" w="med" len="med"/>
                <a:tailEnd type="none" w="med" len="med"/>
              </a:ln>
            </p:spPr>
            <p:txBody>
              <a:bodyPr>
                <a:spAutoFit/>
              </a:bodyPr>
              <a:p>
                <a:r>
                  <a:rPr lang="en-US" altLang="zh-CN" sz="1400" dirty="0">
                    <a:solidFill>
                      <a:srgbClr val="01325B"/>
                    </a:solidFill>
                    <a:latin typeface="微软雅黑" panose="020B0503020204020204" pitchFamily="34" charset="-122"/>
                    <a:ea typeface="微软雅黑" panose="020B0503020204020204" pitchFamily="34" charset="-122"/>
                  </a:rPr>
                  <a:t>AAA</a:t>
                </a:r>
                <a:r>
                  <a:rPr lang="zh-CN" altLang="en-US" sz="1400" dirty="0">
                    <a:solidFill>
                      <a:srgbClr val="01325B"/>
                    </a:solidFill>
                    <a:latin typeface="微软雅黑" panose="020B0503020204020204" pitchFamily="34" charset="-122"/>
                    <a:ea typeface="微软雅黑" panose="020B0503020204020204" pitchFamily="34" charset="-122"/>
                  </a:rPr>
                  <a:t>级重信用企业</a:t>
                </a:r>
                <a:endParaRPr lang="zh-CN" altLang="en-US" sz="1400" dirty="0">
                  <a:solidFill>
                    <a:srgbClr val="01325B"/>
                  </a:solidFill>
                  <a:latin typeface="微软雅黑" panose="020B0503020204020204" pitchFamily="34" charset="-122"/>
                  <a:ea typeface="微软雅黑" panose="020B0503020204020204" pitchFamily="34" charset="-122"/>
                </a:endParaRPr>
              </a:p>
            </p:txBody>
          </p:sp>
          <p:sp>
            <p:nvSpPr>
              <p:cNvPr id="33820" name="Rectangle 13"/>
              <p:cNvSpPr/>
              <p:nvPr/>
            </p:nvSpPr>
            <p:spPr>
              <a:xfrm>
                <a:off x="1746" y="4292600"/>
                <a:ext cx="3493" cy="407188"/>
              </a:xfrm>
              <a:prstGeom prst="rect">
                <a:avLst/>
              </a:prstGeom>
              <a:noFill/>
              <a:ln w="28575" cap="flat" cmpd="sng">
                <a:solidFill>
                  <a:schemeClr val="accent1"/>
                </a:solidFill>
                <a:prstDash val="solid"/>
                <a:miter/>
                <a:headEnd type="none" w="med" len="med"/>
                <a:tailEnd type="none" w="med" len="med"/>
              </a:ln>
            </p:spPr>
            <p:txBody>
              <a:bodyPr>
                <a:spAutoFit/>
              </a:bodyPr>
              <a:p>
                <a:r>
                  <a:rPr lang="zh-CN" altLang="en-US" sz="1400" dirty="0">
                    <a:solidFill>
                      <a:srgbClr val="01325B"/>
                    </a:solidFill>
                    <a:latin typeface="微软雅黑" panose="020B0503020204020204" pitchFamily="34" charset="-122"/>
                    <a:ea typeface="微软雅黑" panose="020B0503020204020204" pitchFamily="34" charset="-122"/>
                  </a:rPr>
                  <a:t>湖南省工业固体废物无害化处理及综合回收技术中心</a:t>
                </a:r>
                <a:endParaRPr lang="zh-CN" altLang="en-US" sz="1400" dirty="0">
                  <a:solidFill>
                    <a:srgbClr val="01325B"/>
                  </a:solidFill>
                  <a:latin typeface="微软雅黑" panose="020B0503020204020204" pitchFamily="34" charset="-122"/>
                  <a:ea typeface="微软雅黑" panose="020B0503020204020204" pitchFamily="34" charset="-122"/>
                </a:endParaRPr>
              </a:p>
            </p:txBody>
          </p:sp>
          <p:sp>
            <p:nvSpPr>
              <p:cNvPr id="33821" name="Rectangle 13"/>
              <p:cNvSpPr/>
              <p:nvPr/>
            </p:nvSpPr>
            <p:spPr>
              <a:xfrm>
                <a:off x="1746" y="4724401"/>
                <a:ext cx="3493" cy="419633"/>
              </a:xfrm>
              <a:prstGeom prst="rect">
                <a:avLst/>
              </a:prstGeom>
              <a:noFill/>
              <a:ln w="28575" cap="flat" cmpd="sng">
                <a:solidFill>
                  <a:schemeClr val="accent1"/>
                </a:solidFill>
                <a:prstDash val="solid"/>
                <a:miter/>
                <a:headEnd type="none" w="med" len="med"/>
                <a:tailEnd type="none" w="med" len="med"/>
              </a:ln>
            </p:spPr>
            <p:txBody>
              <a:bodyPr>
                <a:spAutoFit/>
              </a:bodyPr>
              <a:p>
                <a:r>
                  <a:rPr lang="zh-CN" altLang="en-US" sz="1400" dirty="0">
                    <a:solidFill>
                      <a:srgbClr val="01325B"/>
                    </a:solidFill>
                    <a:latin typeface="微软雅黑" panose="020B0503020204020204" pitchFamily="34" charset="-122"/>
                    <a:ea typeface="微软雅黑" panose="020B0503020204020204" pitchFamily="34" charset="-122"/>
                  </a:rPr>
                  <a:t>国家火炬计划重点高新技术企业</a:t>
                </a:r>
                <a:endParaRPr lang="zh-CN" altLang="en-US" sz="1400" dirty="0">
                  <a:solidFill>
                    <a:srgbClr val="01325B"/>
                  </a:solidFill>
                  <a:latin typeface="微软雅黑" panose="020B0503020204020204" pitchFamily="34" charset="-122"/>
                  <a:ea typeface="微软雅黑" panose="020B0503020204020204" pitchFamily="34" charset="-122"/>
                </a:endParaRPr>
              </a:p>
            </p:txBody>
          </p:sp>
          <p:sp>
            <p:nvSpPr>
              <p:cNvPr id="33822" name="Rectangle 13"/>
              <p:cNvSpPr/>
              <p:nvPr/>
            </p:nvSpPr>
            <p:spPr>
              <a:xfrm>
                <a:off x="1746" y="5151437"/>
                <a:ext cx="3493" cy="407188"/>
              </a:xfrm>
              <a:prstGeom prst="rect">
                <a:avLst/>
              </a:prstGeom>
              <a:noFill/>
              <a:ln w="28575" cap="flat" cmpd="sng">
                <a:solidFill>
                  <a:schemeClr val="accent1"/>
                </a:solidFill>
                <a:prstDash val="solid"/>
                <a:miter/>
                <a:headEnd type="none" w="med" len="med"/>
                <a:tailEnd type="none" w="med" len="med"/>
              </a:ln>
            </p:spPr>
            <p:txBody>
              <a:bodyPr>
                <a:spAutoFit/>
              </a:bodyPr>
              <a:p>
                <a:r>
                  <a:rPr lang="zh-CN" altLang="en-US" sz="1400" dirty="0">
                    <a:solidFill>
                      <a:srgbClr val="01325B"/>
                    </a:solidFill>
                    <a:latin typeface="微软雅黑" panose="020B0503020204020204" pitchFamily="34" charset="-122"/>
                    <a:ea typeface="微软雅黑" panose="020B0503020204020204" pitchFamily="34" charset="-122"/>
                  </a:rPr>
                  <a:t>质量管理体系认证证书、环境管理体系认证证书</a:t>
                </a:r>
                <a:endParaRPr lang="zh-CN" altLang="en-US" sz="1400" dirty="0">
                  <a:solidFill>
                    <a:srgbClr val="01325B"/>
                  </a:solidFill>
                  <a:latin typeface="微软雅黑" panose="020B0503020204020204" pitchFamily="34" charset="-122"/>
                  <a:ea typeface="微软雅黑" panose="020B0503020204020204" pitchFamily="34" charset="-122"/>
                </a:endParaRPr>
              </a:p>
            </p:txBody>
          </p:sp>
          <p:sp>
            <p:nvSpPr>
              <p:cNvPr id="33823" name="Rectangle 13"/>
              <p:cNvSpPr/>
              <p:nvPr/>
            </p:nvSpPr>
            <p:spPr>
              <a:xfrm>
                <a:off x="1746" y="5589588"/>
                <a:ext cx="3493" cy="366469"/>
              </a:xfrm>
              <a:prstGeom prst="rect">
                <a:avLst/>
              </a:prstGeom>
              <a:noFill/>
              <a:ln w="28575" cap="flat" cmpd="sng">
                <a:solidFill>
                  <a:schemeClr val="accent1"/>
                </a:solidFill>
                <a:prstDash val="solid"/>
                <a:miter/>
                <a:headEnd type="none" w="med" len="med"/>
                <a:tailEnd type="none" w="med" len="med"/>
              </a:ln>
            </p:spPr>
            <p:txBody>
              <a:bodyPr>
                <a:spAutoFit/>
              </a:bodyPr>
              <a:p>
                <a:r>
                  <a:rPr lang="zh-CN" altLang="en-US" sz="1200" dirty="0">
                    <a:solidFill>
                      <a:srgbClr val="01325B"/>
                    </a:solidFill>
                    <a:latin typeface="微软雅黑" panose="020B0503020204020204" pitchFamily="34" charset="-122"/>
                    <a:ea typeface="微软雅黑" panose="020B0503020204020204" pitchFamily="34" charset="-122"/>
                  </a:rPr>
                  <a:t>职业健康安全管理体系认证证书</a:t>
                </a:r>
                <a:endParaRPr lang="zh-CN" altLang="en-US" sz="1200" dirty="0">
                  <a:solidFill>
                    <a:srgbClr val="01325B"/>
                  </a:solidFill>
                  <a:latin typeface="微软雅黑" panose="020B0503020204020204" pitchFamily="34" charset="-122"/>
                  <a:ea typeface="微软雅黑" panose="020B0503020204020204" pitchFamily="34" charset="-122"/>
                </a:endParaRPr>
              </a:p>
            </p:txBody>
          </p:sp>
          <p:sp>
            <p:nvSpPr>
              <p:cNvPr id="33824" name="Rectangle 13"/>
              <p:cNvSpPr/>
              <p:nvPr/>
            </p:nvSpPr>
            <p:spPr>
              <a:xfrm>
                <a:off x="1746" y="6021388"/>
                <a:ext cx="3493" cy="407188"/>
              </a:xfrm>
              <a:prstGeom prst="rect">
                <a:avLst/>
              </a:prstGeom>
              <a:noFill/>
              <a:ln w="28575" cap="flat" cmpd="sng">
                <a:solidFill>
                  <a:schemeClr val="accent1"/>
                </a:solidFill>
                <a:prstDash val="solid"/>
                <a:miter/>
                <a:headEnd type="none" w="med" len="med"/>
                <a:tailEnd type="none" w="med" len="med"/>
              </a:ln>
            </p:spPr>
            <p:txBody>
              <a:bodyPr>
                <a:spAutoFit/>
              </a:bodyPr>
              <a:p>
                <a:r>
                  <a:rPr lang="zh-CN" altLang="en-US" sz="1400" dirty="0">
                    <a:solidFill>
                      <a:srgbClr val="01325B"/>
                    </a:solidFill>
                    <a:latin typeface="华文细黑" pitchFamily="2" charset="-122"/>
                    <a:ea typeface="华文细黑" pitchFamily="2" charset="-122"/>
                  </a:rPr>
                  <a:t>湖南省稀贵金属二次资源清洁高效提取研究开发中心</a:t>
                </a:r>
                <a:endParaRPr lang="zh-CN" altLang="en-US" sz="1400" dirty="0">
                  <a:solidFill>
                    <a:srgbClr val="01325B"/>
                  </a:solidFill>
                  <a:latin typeface="华文细黑" pitchFamily="2" charset="-122"/>
                  <a:ea typeface="华文细黑" pitchFamily="2" charset="-122"/>
                </a:endParaRPr>
              </a:p>
            </p:txBody>
          </p:sp>
          <p:sp>
            <p:nvSpPr>
              <p:cNvPr id="33825" name="直接连接符 15"/>
              <p:cNvSpPr/>
              <p:nvPr/>
            </p:nvSpPr>
            <p:spPr>
              <a:xfrm>
                <a:off x="1610" y="3213100"/>
                <a:ext cx="136" cy="0"/>
              </a:xfrm>
              <a:prstGeom prst="line">
                <a:avLst/>
              </a:prstGeom>
              <a:ln w="28575" cap="flat" cmpd="sng">
                <a:solidFill>
                  <a:schemeClr val="accent1"/>
                </a:solidFill>
                <a:prstDash val="solid"/>
                <a:headEnd type="none" w="med" len="med"/>
                <a:tailEnd type="none" w="med" len="med"/>
              </a:ln>
            </p:spPr>
          </p:sp>
          <p:sp>
            <p:nvSpPr>
              <p:cNvPr id="33826" name="直接连接符 16"/>
              <p:cNvSpPr/>
              <p:nvPr/>
            </p:nvSpPr>
            <p:spPr>
              <a:xfrm>
                <a:off x="1610" y="3644900"/>
                <a:ext cx="136" cy="0"/>
              </a:xfrm>
              <a:prstGeom prst="line">
                <a:avLst/>
              </a:prstGeom>
              <a:ln w="28575" cap="flat" cmpd="sng">
                <a:solidFill>
                  <a:schemeClr val="accent1"/>
                </a:solidFill>
                <a:prstDash val="solid"/>
                <a:headEnd type="none" w="med" len="med"/>
                <a:tailEnd type="none" w="med" len="med"/>
              </a:ln>
            </p:spPr>
          </p:sp>
          <p:sp>
            <p:nvSpPr>
              <p:cNvPr id="33827" name="直接连接符 17"/>
              <p:cNvSpPr/>
              <p:nvPr/>
            </p:nvSpPr>
            <p:spPr>
              <a:xfrm>
                <a:off x="1610" y="4076700"/>
                <a:ext cx="136" cy="0"/>
              </a:xfrm>
              <a:prstGeom prst="line">
                <a:avLst/>
              </a:prstGeom>
              <a:ln w="28575" cap="flat" cmpd="sng">
                <a:solidFill>
                  <a:schemeClr val="accent1"/>
                </a:solidFill>
                <a:prstDash val="solid"/>
                <a:headEnd type="none" w="med" len="med"/>
                <a:tailEnd type="none" w="med" len="med"/>
              </a:ln>
            </p:spPr>
          </p:sp>
          <p:sp>
            <p:nvSpPr>
              <p:cNvPr id="33828" name="直接连接符 18"/>
              <p:cNvSpPr/>
              <p:nvPr/>
            </p:nvSpPr>
            <p:spPr>
              <a:xfrm>
                <a:off x="1610" y="4508500"/>
                <a:ext cx="136" cy="0"/>
              </a:xfrm>
              <a:prstGeom prst="line">
                <a:avLst/>
              </a:prstGeom>
              <a:ln w="28575" cap="flat" cmpd="sng">
                <a:solidFill>
                  <a:schemeClr val="accent1"/>
                </a:solidFill>
                <a:prstDash val="solid"/>
                <a:headEnd type="none" w="med" len="med"/>
                <a:tailEnd type="none" w="med" len="med"/>
              </a:ln>
            </p:spPr>
          </p:sp>
          <p:sp>
            <p:nvSpPr>
              <p:cNvPr id="33829" name="直接连接符 19"/>
              <p:cNvSpPr/>
              <p:nvPr/>
            </p:nvSpPr>
            <p:spPr>
              <a:xfrm>
                <a:off x="1610" y="4941888"/>
                <a:ext cx="136" cy="0"/>
              </a:xfrm>
              <a:prstGeom prst="line">
                <a:avLst/>
              </a:prstGeom>
              <a:ln w="28575" cap="flat" cmpd="sng">
                <a:solidFill>
                  <a:schemeClr val="accent1"/>
                </a:solidFill>
                <a:prstDash val="solid"/>
                <a:headEnd type="none" w="med" len="med"/>
                <a:tailEnd type="none" w="med" len="med"/>
              </a:ln>
            </p:spPr>
          </p:sp>
          <p:sp>
            <p:nvSpPr>
              <p:cNvPr id="33830" name="直接连接符 20"/>
              <p:cNvSpPr/>
              <p:nvPr/>
            </p:nvSpPr>
            <p:spPr>
              <a:xfrm>
                <a:off x="1610" y="5373688"/>
                <a:ext cx="136" cy="0"/>
              </a:xfrm>
              <a:prstGeom prst="line">
                <a:avLst/>
              </a:prstGeom>
              <a:ln w="28575" cap="flat" cmpd="sng">
                <a:solidFill>
                  <a:schemeClr val="accent1"/>
                </a:solidFill>
                <a:prstDash val="solid"/>
                <a:headEnd type="none" w="med" len="med"/>
                <a:tailEnd type="none" w="med" len="med"/>
              </a:ln>
            </p:spPr>
          </p:sp>
          <p:sp>
            <p:nvSpPr>
              <p:cNvPr id="33831" name="直接连接符 21"/>
              <p:cNvSpPr/>
              <p:nvPr/>
            </p:nvSpPr>
            <p:spPr>
              <a:xfrm>
                <a:off x="1610" y="5805488"/>
                <a:ext cx="136" cy="0"/>
              </a:xfrm>
              <a:prstGeom prst="line">
                <a:avLst/>
              </a:prstGeom>
              <a:ln w="28575" cap="flat" cmpd="sng">
                <a:solidFill>
                  <a:schemeClr val="accent1"/>
                </a:solidFill>
                <a:prstDash val="solid"/>
                <a:headEnd type="none" w="med" len="med"/>
                <a:tailEnd type="none" w="med" len="med"/>
              </a:ln>
            </p:spPr>
          </p:sp>
        </p:grpSp>
      </p:grpSp>
      <p:grpSp>
        <p:nvGrpSpPr>
          <p:cNvPr id="33795" name="组合 24"/>
          <p:cNvGrpSpPr/>
          <p:nvPr/>
        </p:nvGrpSpPr>
        <p:grpSpPr>
          <a:xfrm>
            <a:off x="2987675" y="1057275"/>
            <a:ext cx="5256213" cy="1738313"/>
            <a:chOff x="1610" y="482"/>
            <a:chExt cx="3629" cy="1276"/>
          </a:xfrm>
        </p:grpSpPr>
        <p:sp>
          <p:nvSpPr>
            <p:cNvPr id="33801" name="直接连接符 25"/>
            <p:cNvSpPr/>
            <p:nvPr/>
          </p:nvSpPr>
          <p:spPr>
            <a:xfrm>
              <a:off x="1610" y="618"/>
              <a:ext cx="0" cy="1088"/>
            </a:xfrm>
            <a:prstGeom prst="line">
              <a:avLst/>
            </a:prstGeom>
            <a:ln w="28575" cap="flat" cmpd="sng">
              <a:solidFill>
                <a:schemeClr val="accent1"/>
              </a:solidFill>
              <a:prstDash val="solid"/>
              <a:headEnd type="none" w="med" len="med"/>
              <a:tailEnd type="none" w="med" len="med"/>
            </a:ln>
          </p:spPr>
        </p:sp>
        <p:sp>
          <p:nvSpPr>
            <p:cNvPr id="33802" name="Rectangle 13"/>
            <p:cNvSpPr/>
            <p:nvPr/>
          </p:nvSpPr>
          <p:spPr>
            <a:xfrm>
              <a:off x="1746" y="754"/>
              <a:ext cx="3493" cy="209"/>
            </a:xfrm>
            <a:prstGeom prst="rect">
              <a:avLst/>
            </a:prstGeom>
            <a:noFill/>
            <a:ln w="28575" cap="flat" cmpd="sng">
              <a:solidFill>
                <a:schemeClr val="accent1"/>
              </a:solidFill>
              <a:prstDash val="solid"/>
              <a:miter/>
              <a:headEnd type="none" w="med" len="med"/>
              <a:tailEnd type="none" w="med" len="med"/>
            </a:ln>
          </p:spPr>
          <p:txBody>
            <a:bodyPr>
              <a:spAutoFit/>
            </a:bodyPr>
            <a:p>
              <a:r>
                <a:rPr lang="zh-CN" altLang="en-US" sz="1400" dirty="0">
                  <a:solidFill>
                    <a:srgbClr val="01325B"/>
                  </a:solidFill>
                  <a:latin typeface="微软雅黑" panose="020B0503020204020204" pitchFamily="34" charset="-122"/>
                  <a:ea typeface="微软雅黑" panose="020B0503020204020204" pitchFamily="34" charset="-122"/>
                </a:rPr>
                <a:t>中国银都</a:t>
              </a:r>
              <a:endParaRPr lang="zh-CN" altLang="en-US" sz="1400" dirty="0">
                <a:solidFill>
                  <a:srgbClr val="01325B"/>
                </a:solidFill>
                <a:latin typeface="微软雅黑" panose="020B0503020204020204" pitchFamily="34" charset="-122"/>
                <a:ea typeface="微软雅黑" panose="020B0503020204020204" pitchFamily="34" charset="-122"/>
              </a:endParaRPr>
            </a:p>
          </p:txBody>
        </p:sp>
        <p:sp>
          <p:nvSpPr>
            <p:cNvPr id="33803" name="Rectangle 13"/>
            <p:cNvSpPr/>
            <p:nvPr/>
          </p:nvSpPr>
          <p:spPr>
            <a:xfrm>
              <a:off x="1746" y="482"/>
              <a:ext cx="3493" cy="209"/>
            </a:xfrm>
            <a:prstGeom prst="rect">
              <a:avLst/>
            </a:prstGeom>
            <a:noFill/>
            <a:ln w="28575" cap="flat" cmpd="sng">
              <a:solidFill>
                <a:schemeClr val="accent1"/>
              </a:solidFill>
              <a:prstDash val="solid"/>
              <a:miter/>
              <a:headEnd type="none" w="med" len="med"/>
              <a:tailEnd type="none" w="med" len="med"/>
            </a:ln>
          </p:spPr>
          <p:txBody>
            <a:bodyPr>
              <a:spAutoFit/>
            </a:bodyPr>
            <a:p>
              <a:r>
                <a:rPr lang="zh-CN" altLang="en-US" sz="1400" dirty="0">
                  <a:solidFill>
                    <a:srgbClr val="01325B"/>
                  </a:solidFill>
                  <a:latin typeface="微软雅黑" panose="020B0503020204020204" pitchFamily="34" charset="-122"/>
                  <a:ea typeface="微软雅黑" panose="020B0503020204020204" pitchFamily="34" charset="-122"/>
                </a:rPr>
                <a:t>国家循环经济试点单位</a:t>
              </a:r>
              <a:endParaRPr lang="zh-CN" altLang="en-US" sz="1400" dirty="0">
                <a:solidFill>
                  <a:srgbClr val="01325B"/>
                </a:solidFill>
                <a:latin typeface="微软雅黑" panose="020B0503020204020204" pitchFamily="34" charset="-122"/>
                <a:ea typeface="微软雅黑" panose="020B0503020204020204" pitchFamily="34" charset="-122"/>
              </a:endParaRPr>
            </a:p>
          </p:txBody>
        </p:sp>
        <p:sp>
          <p:nvSpPr>
            <p:cNvPr id="33804" name="Rectangle 13"/>
            <p:cNvSpPr/>
            <p:nvPr/>
          </p:nvSpPr>
          <p:spPr>
            <a:xfrm>
              <a:off x="1746" y="1026"/>
              <a:ext cx="3493" cy="188"/>
            </a:xfrm>
            <a:prstGeom prst="rect">
              <a:avLst/>
            </a:prstGeom>
            <a:noFill/>
            <a:ln w="28575" cap="flat" cmpd="sng">
              <a:solidFill>
                <a:schemeClr val="accent1"/>
              </a:solidFill>
              <a:prstDash val="solid"/>
              <a:miter/>
              <a:headEnd type="none" w="med" len="med"/>
              <a:tailEnd type="none" w="med" len="med"/>
            </a:ln>
          </p:spPr>
          <p:txBody>
            <a:bodyPr>
              <a:spAutoFit/>
            </a:bodyPr>
            <a:p>
              <a:r>
                <a:rPr lang="zh-CN" altLang="en-US" sz="1200" dirty="0">
                  <a:solidFill>
                    <a:srgbClr val="013B6D"/>
                  </a:solidFill>
                  <a:latin typeface="微软雅黑" panose="020B0503020204020204" pitchFamily="34" charset="-122"/>
                  <a:ea typeface="微软雅黑" panose="020B0503020204020204" pitchFamily="34" charset="-122"/>
                </a:rPr>
                <a:t>国家稀贵金属再生利用产业化基地</a:t>
              </a:r>
              <a:endParaRPr lang="zh-CN" altLang="en-US" sz="1200" dirty="0">
                <a:solidFill>
                  <a:srgbClr val="013B6D"/>
                </a:solidFill>
                <a:latin typeface="微软雅黑" panose="020B0503020204020204" pitchFamily="34" charset="-122"/>
                <a:ea typeface="微软雅黑" panose="020B0503020204020204" pitchFamily="34" charset="-122"/>
              </a:endParaRPr>
            </a:p>
          </p:txBody>
        </p:sp>
        <p:sp>
          <p:nvSpPr>
            <p:cNvPr id="33805" name="Rectangle 13"/>
            <p:cNvSpPr/>
            <p:nvPr/>
          </p:nvSpPr>
          <p:spPr>
            <a:xfrm>
              <a:off x="1746" y="1298"/>
              <a:ext cx="3493" cy="209"/>
            </a:xfrm>
            <a:prstGeom prst="rect">
              <a:avLst/>
            </a:prstGeom>
            <a:noFill/>
            <a:ln w="28575" cap="flat" cmpd="sng">
              <a:solidFill>
                <a:schemeClr val="accent1"/>
              </a:solidFill>
              <a:prstDash val="solid"/>
              <a:miter/>
              <a:headEnd type="none" w="med" len="med"/>
              <a:tailEnd type="none" w="med" len="med"/>
            </a:ln>
          </p:spPr>
          <p:txBody>
            <a:bodyPr>
              <a:spAutoFit/>
            </a:bodyPr>
            <a:p>
              <a:r>
                <a:rPr lang="zh-CN" altLang="en-US" sz="1400" dirty="0">
                  <a:solidFill>
                    <a:srgbClr val="01325B"/>
                  </a:solidFill>
                  <a:latin typeface="微软雅黑" panose="020B0503020204020204" pitchFamily="34" charset="-122"/>
                  <a:ea typeface="微软雅黑" panose="020B0503020204020204" pitchFamily="34" charset="-122"/>
                </a:rPr>
                <a:t>国家城市矿产试点单位</a:t>
              </a:r>
              <a:endParaRPr lang="zh-CN" altLang="en-US" sz="1400" dirty="0">
                <a:solidFill>
                  <a:srgbClr val="01325B"/>
                </a:solidFill>
                <a:latin typeface="微软雅黑" panose="020B0503020204020204" pitchFamily="34" charset="-122"/>
                <a:ea typeface="微软雅黑" panose="020B0503020204020204" pitchFamily="34" charset="-122"/>
              </a:endParaRPr>
            </a:p>
          </p:txBody>
        </p:sp>
        <p:sp>
          <p:nvSpPr>
            <p:cNvPr id="33806" name="Rectangle 13"/>
            <p:cNvSpPr/>
            <p:nvPr/>
          </p:nvSpPr>
          <p:spPr>
            <a:xfrm>
              <a:off x="1746" y="1570"/>
              <a:ext cx="3493" cy="188"/>
            </a:xfrm>
            <a:prstGeom prst="rect">
              <a:avLst/>
            </a:prstGeom>
            <a:noFill/>
            <a:ln w="28575" cap="flat" cmpd="sng">
              <a:solidFill>
                <a:schemeClr val="accent1"/>
              </a:solidFill>
              <a:prstDash val="solid"/>
              <a:miter/>
              <a:headEnd type="none" w="med" len="med"/>
              <a:tailEnd type="none" w="med" len="med"/>
            </a:ln>
          </p:spPr>
          <p:txBody>
            <a:bodyPr>
              <a:spAutoFit/>
            </a:bodyPr>
            <a:p>
              <a:r>
                <a:rPr lang="zh-CN" altLang="en-US" sz="1200" dirty="0">
                  <a:solidFill>
                    <a:srgbClr val="01325B"/>
                  </a:solidFill>
                  <a:latin typeface="微软雅黑" panose="020B0503020204020204" pitchFamily="34" charset="-122"/>
                  <a:ea typeface="微软雅黑" panose="020B0503020204020204" pitchFamily="34" charset="-122"/>
                </a:rPr>
                <a:t>国家危险固废处置中心</a:t>
              </a:r>
              <a:endParaRPr lang="zh-CN" altLang="en-US" sz="1200" dirty="0">
                <a:solidFill>
                  <a:srgbClr val="01325B"/>
                </a:solidFill>
                <a:latin typeface="微软雅黑" panose="020B0503020204020204" pitchFamily="34" charset="-122"/>
                <a:ea typeface="微软雅黑" panose="020B0503020204020204" pitchFamily="34" charset="-122"/>
              </a:endParaRPr>
            </a:p>
          </p:txBody>
        </p:sp>
        <p:sp>
          <p:nvSpPr>
            <p:cNvPr id="33807" name="直接连接符 31"/>
            <p:cNvSpPr/>
            <p:nvPr/>
          </p:nvSpPr>
          <p:spPr>
            <a:xfrm>
              <a:off x="1610" y="890"/>
              <a:ext cx="136" cy="0"/>
            </a:xfrm>
            <a:prstGeom prst="line">
              <a:avLst/>
            </a:prstGeom>
            <a:ln w="28575" cap="flat" cmpd="sng">
              <a:solidFill>
                <a:schemeClr val="accent1"/>
              </a:solidFill>
              <a:prstDash val="solid"/>
              <a:headEnd type="none" w="med" len="med"/>
              <a:tailEnd type="none" w="med" len="med"/>
            </a:ln>
          </p:spPr>
        </p:sp>
        <p:sp>
          <p:nvSpPr>
            <p:cNvPr id="33808" name="直接连接符 32"/>
            <p:cNvSpPr/>
            <p:nvPr/>
          </p:nvSpPr>
          <p:spPr>
            <a:xfrm>
              <a:off x="1610" y="1162"/>
              <a:ext cx="136" cy="0"/>
            </a:xfrm>
            <a:prstGeom prst="line">
              <a:avLst/>
            </a:prstGeom>
            <a:ln w="28575" cap="flat" cmpd="sng">
              <a:solidFill>
                <a:schemeClr val="accent1"/>
              </a:solidFill>
              <a:prstDash val="solid"/>
              <a:headEnd type="none" w="med" len="med"/>
              <a:tailEnd type="none" w="med" len="med"/>
            </a:ln>
          </p:spPr>
        </p:sp>
        <p:sp>
          <p:nvSpPr>
            <p:cNvPr id="33809" name="直接连接符 33"/>
            <p:cNvSpPr/>
            <p:nvPr/>
          </p:nvSpPr>
          <p:spPr>
            <a:xfrm>
              <a:off x="1610" y="1434"/>
              <a:ext cx="136" cy="0"/>
            </a:xfrm>
            <a:prstGeom prst="line">
              <a:avLst/>
            </a:prstGeom>
            <a:ln w="28575" cap="flat" cmpd="sng">
              <a:solidFill>
                <a:schemeClr val="accent1"/>
              </a:solidFill>
              <a:prstDash val="solid"/>
              <a:headEnd type="none" w="med" len="med"/>
              <a:tailEnd type="none" w="med" len="med"/>
            </a:ln>
          </p:spPr>
        </p:sp>
        <p:sp>
          <p:nvSpPr>
            <p:cNvPr id="33810" name="直接连接符 34"/>
            <p:cNvSpPr/>
            <p:nvPr/>
          </p:nvSpPr>
          <p:spPr>
            <a:xfrm>
              <a:off x="1610" y="618"/>
              <a:ext cx="136" cy="0"/>
            </a:xfrm>
            <a:prstGeom prst="line">
              <a:avLst/>
            </a:prstGeom>
            <a:ln w="28575" cap="flat" cmpd="sng">
              <a:solidFill>
                <a:schemeClr val="accent1"/>
              </a:solidFill>
              <a:prstDash val="solid"/>
              <a:headEnd type="none" w="med" len="med"/>
              <a:tailEnd type="none" w="med" len="med"/>
            </a:ln>
          </p:spPr>
        </p:sp>
        <p:sp>
          <p:nvSpPr>
            <p:cNvPr id="33811" name="直接连接符 35"/>
            <p:cNvSpPr/>
            <p:nvPr/>
          </p:nvSpPr>
          <p:spPr>
            <a:xfrm>
              <a:off x="1610" y="1706"/>
              <a:ext cx="136" cy="0"/>
            </a:xfrm>
            <a:prstGeom prst="line">
              <a:avLst/>
            </a:prstGeom>
            <a:ln w="28575" cap="flat" cmpd="sng">
              <a:solidFill>
                <a:schemeClr val="accent1"/>
              </a:solidFill>
              <a:prstDash val="solid"/>
              <a:headEnd type="none" w="med" len="med"/>
              <a:tailEnd type="none" w="med" len="med"/>
            </a:ln>
          </p:spPr>
        </p:sp>
      </p:grpSp>
      <p:grpSp>
        <p:nvGrpSpPr>
          <p:cNvPr id="33796" name="组合 3"/>
          <p:cNvGrpSpPr/>
          <p:nvPr/>
        </p:nvGrpSpPr>
        <p:grpSpPr>
          <a:xfrm>
            <a:off x="347663" y="417513"/>
            <a:ext cx="3544887" cy="360362"/>
            <a:chOff x="2929753" y="1778111"/>
            <a:chExt cx="5062555" cy="479165"/>
          </a:xfrm>
        </p:grpSpPr>
        <p:cxnSp>
          <p:nvCxnSpPr>
            <p:cNvPr id="38" name="直接连接符 37"/>
            <p:cNvCxnSpPr/>
            <p:nvPr/>
          </p:nvCxnSpPr>
          <p:spPr>
            <a:xfrm>
              <a:off x="3365047" y="2248833"/>
              <a:ext cx="4627261" cy="0"/>
            </a:xfrm>
            <a:prstGeom prst="line">
              <a:avLst/>
            </a:prstGeom>
            <a:ln>
              <a:solidFill>
                <a:srgbClr val="346182"/>
              </a:solidFill>
            </a:ln>
          </p:spPr>
          <p:style>
            <a:lnRef idx="1">
              <a:schemeClr val="accent1"/>
            </a:lnRef>
            <a:fillRef idx="0">
              <a:schemeClr val="accent1"/>
            </a:fillRef>
            <a:effectRef idx="0">
              <a:schemeClr val="accent1"/>
            </a:effectRef>
            <a:fontRef idx="minor">
              <a:schemeClr val="tx1"/>
            </a:fontRef>
          </p:style>
        </p:cxnSp>
        <p:sp>
          <p:nvSpPr>
            <p:cNvPr id="39" name="平行四边形 38"/>
            <p:cNvSpPr/>
            <p:nvPr/>
          </p:nvSpPr>
          <p:spPr>
            <a:xfrm>
              <a:off x="2929753" y="1778111"/>
              <a:ext cx="589460" cy="479165"/>
            </a:xfrm>
            <a:prstGeom prst="parallelogram">
              <a:avLst/>
            </a:prstGeom>
            <a:solidFill>
              <a:srgbClr val="013B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1">
                <a:ln>
                  <a:noFill/>
                </a:ln>
                <a:solidFill>
                  <a:srgbClr val="01325B"/>
                </a:solidFill>
                <a:effectLst/>
                <a:uLnTx/>
                <a:uFillTx/>
                <a:latin typeface="+mn-lt"/>
                <a:ea typeface="+mn-ea"/>
                <a:cs typeface="+mn-cs"/>
              </a:endParaRPr>
            </a:p>
          </p:txBody>
        </p:sp>
      </p:grpSp>
      <p:sp>
        <p:nvSpPr>
          <p:cNvPr id="33797" name="矩形 39"/>
          <p:cNvSpPr/>
          <p:nvPr/>
        </p:nvSpPr>
        <p:spPr>
          <a:xfrm>
            <a:off x="395288" y="409575"/>
            <a:ext cx="319087" cy="368300"/>
          </a:xfrm>
          <a:prstGeom prst="rect">
            <a:avLst/>
          </a:prstGeom>
          <a:noFill/>
          <a:ln w="9525">
            <a:noFill/>
          </a:ln>
        </p:spPr>
        <p:txBody>
          <a:bodyPr wrap="none">
            <a:spAutoFit/>
          </a:bodyPr>
          <a:p>
            <a:pPr algn="ctr"/>
            <a:r>
              <a:rPr lang="en-US" altLang="zh-CN" dirty="0">
                <a:solidFill>
                  <a:schemeClr val="bg1"/>
                </a:solidFill>
                <a:latin typeface="微软雅黑" panose="020B0503020204020204" pitchFamily="34" charset="-122"/>
                <a:ea typeface="微软雅黑" panose="020B0503020204020204" pitchFamily="34" charset="-122"/>
              </a:rPr>
              <a:t>8</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33798" name="矩形 6"/>
          <p:cNvSpPr/>
          <p:nvPr/>
        </p:nvSpPr>
        <p:spPr>
          <a:xfrm>
            <a:off x="1074738" y="417513"/>
            <a:ext cx="1800225" cy="369887"/>
          </a:xfrm>
          <a:prstGeom prst="rect">
            <a:avLst/>
          </a:prstGeom>
          <a:noFill/>
          <a:ln w="9525">
            <a:noFill/>
          </a:ln>
        </p:spPr>
        <p:txBody>
          <a:bodyPr wrap="none">
            <a:spAutoFit/>
          </a:bodyPr>
          <a:p>
            <a:r>
              <a:rPr lang="zh-CN" altLang="en-US" b="1" dirty="0">
                <a:solidFill>
                  <a:srgbClr val="01325B"/>
                </a:solidFill>
                <a:latin typeface="微软雅黑" panose="020B0503020204020204" pitchFamily="34" charset="-122"/>
                <a:ea typeface="微软雅黑" panose="020B0503020204020204" pitchFamily="34" charset="-122"/>
              </a:rPr>
              <a:t>区域及品牌优势</a:t>
            </a:r>
            <a:endParaRPr lang="zh-CN" altLang="en-US" b="1" dirty="0">
              <a:solidFill>
                <a:srgbClr val="01325B"/>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1200">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4818" name="组合 3"/>
          <p:cNvGrpSpPr/>
          <p:nvPr/>
        </p:nvGrpSpPr>
        <p:grpSpPr>
          <a:xfrm>
            <a:off x="347663" y="417513"/>
            <a:ext cx="3544887" cy="360362"/>
            <a:chOff x="2929753" y="1778111"/>
            <a:chExt cx="5062555" cy="479165"/>
          </a:xfrm>
        </p:grpSpPr>
        <p:cxnSp>
          <p:nvCxnSpPr>
            <p:cNvPr id="3" name="直接连接符 2"/>
            <p:cNvCxnSpPr/>
            <p:nvPr/>
          </p:nvCxnSpPr>
          <p:spPr>
            <a:xfrm>
              <a:off x="3365047" y="2248833"/>
              <a:ext cx="4627261" cy="0"/>
            </a:xfrm>
            <a:prstGeom prst="line">
              <a:avLst/>
            </a:prstGeom>
            <a:ln>
              <a:solidFill>
                <a:srgbClr val="346182"/>
              </a:solidFill>
            </a:ln>
          </p:spPr>
          <p:style>
            <a:lnRef idx="1">
              <a:schemeClr val="accent1"/>
            </a:lnRef>
            <a:fillRef idx="0">
              <a:schemeClr val="accent1"/>
            </a:fillRef>
            <a:effectRef idx="0">
              <a:schemeClr val="accent1"/>
            </a:effectRef>
            <a:fontRef idx="minor">
              <a:schemeClr val="tx1"/>
            </a:fontRef>
          </p:style>
        </p:cxnSp>
        <p:sp>
          <p:nvSpPr>
            <p:cNvPr id="4" name="平行四边形 3"/>
            <p:cNvSpPr/>
            <p:nvPr/>
          </p:nvSpPr>
          <p:spPr>
            <a:xfrm>
              <a:off x="2929753" y="1778111"/>
              <a:ext cx="589460" cy="479165"/>
            </a:xfrm>
            <a:prstGeom prst="parallelogram">
              <a:avLst/>
            </a:prstGeom>
            <a:solidFill>
              <a:srgbClr val="013B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1">
                <a:ln>
                  <a:noFill/>
                </a:ln>
                <a:solidFill>
                  <a:srgbClr val="01325B"/>
                </a:solidFill>
                <a:effectLst/>
                <a:uLnTx/>
                <a:uFillTx/>
                <a:latin typeface="+mn-lt"/>
                <a:ea typeface="+mn-ea"/>
                <a:cs typeface="+mn-cs"/>
              </a:endParaRPr>
            </a:p>
          </p:txBody>
        </p:sp>
      </p:grpSp>
      <p:sp>
        <p:nvSpPr>
          <p:cNvPr id="34819" name="矩形 4"/>
          <p:cNvSpPr/>
          <p:nvPr/>
        </p:nvSpPr>
        <p:spPr>
          <a:xfrm>
            <a:off x="395288" y="409575"/>
            <a:ext cx="319087" cy="368300"/>
          </a:xfrm>
          <a:prstGeom prst="rect">
            <a:avLst/>
          </a:prstGeom>
          <a:noFill/>
          <a:ln w="9525">
            <a:noFill/>
          </a:ln>
        </p:spPr>
        <p:txBody>
          <a:bodyPr wrap="none">
            <a:spAutoFit/>
          </a:bodyPr>
          <a:p>
            <a:pPr algn="ctr"/>
            <a:r>
              <a:rPr lang="en-US" altLang="zh-CN" dirty="0">
                <a:solidFill>
                  <a:schemeClr val="bg1"/>
                </a:solidFill>
                <a:latin typeface="微软雅黑" panose="020B0503020204020204" pitchFamily="34" charset="-122"/>
                <a:ea typeface="微软雅黑" panose="020B0503020204020204" pitchFamily="34" charset="-122"/>
              </a:rPr>
              <a:t>9</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34820" name="矩形 6"/>
          <p:cNvSpPr/>
          <p:nvPr/>
        </p:nvSpPr>
        <p:spPr>
          <a:xfrm>
            <a:off x="1074738" y="417513"/>
            <a:ext cx="1570037" cy="369887"/>
          </a:xfrm>
          <a:prstGeom prst="rect">
            <a:avLst/>
          </a:prstGeom>
          <a:noFill/>
          <a:ln w="9525">
            <a:noFill/>
          </a:ln>
        </p:spPr>
        <p:txBody>
          <a:bodyPr wrap="none">
            <a:spAutoFit/>
          </a:bodyPr>
          <a:p>
            <a:r>
              <a:rPr lang="zh-CN" altLang="en-US" b="1" dirty="0">
                <a:solidFill>
                  <a:srgbClr val="01325B"/>
                </a:solidFill>
                <a:latin typeface="微软雅黑" panose="020B0503020204020204" pitchFamily="34" charset="-122"/>
                <a:ea typeface="微软雅黑" panose="020B0503020204020204" pitchFamily="34" charset="-122"/>
              </a:rPr>
              <a:t>公司核心技术</a:t>
            </a:r>
            <a:endParaRPr lang="zh-CN" altLang="en-US" b="1" dirty="0">
              <a:solidFill>
                <a:srgbClr val="01325B"/>
              </a:solidFill>
              <a:latin typeface="微软雅黑" panose="020B0503020204020204" pitchFamily="34" charset="-122"/>
              <a:ea typeface="微软雅黑" panose="020B0503020204020204" pitchFamily="34" charset="-122"/>
            </a:endParaRPr>
          </a:p>
        </p:txBody>
      </p:sp>
      <p:graphicFrame>
        <p:nvGraphicFramePr>
          <p:cNvPr id="9" name="内容占位符 97384"/>
          <p:cNvGraphicFramePr/>
          <p:nvPr/>
        </p:nvGraphicFramePr>
        <p:xfrm>
          <a:off x="468313" y="1273175"/>
          <a:ext cx="8280400" cy="4383088"/>
        </p:xfrm>
        <a:graphic>
          <a:graphicData uri="http://schemas.openxmlformats.org/drawingml/2006/table">
            <a:tbl>
              <a:tblPr/>
              <a:tblGrid>
                <a:gridCol w="2498725"/>
                <a:gridCol w="1033145"/>
                <a:gridCol w="1651318"/>
                <a:gridCol w="1657350"/>
                <a:gridCol w="1439862"/>
              </a:tblGrid>
              <a:tr h="240687">
                <a:tc>
                  <a:txBody>
                    <a:bodyPr/>
                    <a:lstStyle>
                      <a:lvl1pPr marL="342900" lvl="0" indent="-342900" algn="l" defTabSz="914400" eaLnBrk="1" fontAlgn="base" latinLnBrk="0" hangingPunct="1">
                        <a:lnSpc>
                          <a:spcPct val="120000"/>
                        </a:lnSpc>
                        <a:spcBef>
                          <a:spcPct val="20000"/>
                        </a:spcBef>
                        <a:spcAft>
                          <a:spcPct val="0"/>
                        </a:spcAft>
                        <a:buClr>
                          <a:schemeClr val="accent1"/>
                        </a:buClr>
                        <a:buFont typeface="Wingdings" panose="05000000000000000000" pitchFamily="2" charset="2"/>
                        <a:buChar char="n"/>
                        <a:defRPr sz="1800" b="1" i="0" u="none" kern="1200" baseline="0">
                          <a:solidFill>
                            <a:schemeClr val="tx1"/>
                          </a:solidFill>
                          <a:latin typeface="Arial" panose="020B0604020202020204" pitchFamily="34" charset="0"/>
                          <a:ea typeface="华文细黑" pitchFamily="2" charset="-122"/>
                        </a:defRPr>
                      </a:lvl1pPr>
                      <a:lvl2pPr marL="742950" lvl="1" indent="-285750">
                        <a:defRPr sz="1600" i="0" kern="1200"/>
                      </a:lvl2pPr>
                      <a:lvl3pPr marL="1143000" lvl="2" indent="-228600">
                        <a:buClr>
                          <a:schemeClr val="accent2"/>
                        </a:buClr>
                        <a:defRPr sz="1400" i="0" kern="1200"/>
                      </a:lvl3pPr>
                      <a:lvl4pPr marL="1600200" lvl="3" indent="-228600">
                        <a:buClr>
                          <a:schemeClr val="hlink"/>
                        </a:buClr>
                        <a:defRPr sz="1200" i="0" kern="1200"/>
                      </a:lvl4pPr>
                      <a:lvl5pPr marL="2057400" lvl="4" indent="-228600">
                        <a:lnSpc>
                          <a:spcPct val="100000"/>
                        </a:lnSpc>
                        <a:defRPr sz="1600" b="0" i="0" kern="1200"/>
                      </a:lvl5pPr>
                    </a:lstStyle>
                    <a:p>
                      <a:pPr marL="0" lvl="0" indent="0" algn="ctr">
                        <a:lnSpc>
                          <a:spcPct val="190000"/>
                        </a:lnSpc>
                        <a:buNone/>
                      </a:pPr>
                      <a:r>
                        <a:rPr lang="zh-CN" altLang="en-US" sz="1600" b="1" dirty="0">
                          <a:solidFill>
                            <a:srgbClr val="013B6D"/>
                          </a:solidFill>
                          <a:latin typeface="微软雅黑" panose="020B0503020204020204" pitchFamily="34" charset="-122"/>
                          <a:ea typeface="微软雅黑" panose="020B0503020204020204" pitchFamily="34" charset="-122"/>
                        </a:rPr>
                        <a:t>核心技术名称</a:t>
                      </a:r>
                      <a:endParaRPr lang="zh-CN" altLang="en-US" sz="1600" b="1" dirty="0">
                        <a:solidFill>
                          <a:srgbClr val="013B6D"/>
                        </a:solidFill>
                        <a:latin typeface="微软雅黑" panose="020B0503020204020204" pitchFamily="34" charset="-122"/>
                        <a:ea typeface="微软雅黑" panose="020B0503020204020204" pitchFamily="34"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eaLnBrk="1" fontAlgn="base" latinLnBrk="0" hangingPunct="1">
                        <a:lnSpc>
                          <a:spcPct val="120000"/>
                        </a:lnSpc>
                        <a:spcBef>
                          <a:spcPct val="20000"/>
                        </a:spcBef>
                        <a:spcAft>
                          <a:spcPct val="0"/>
                        </a:spcAft>
                        <a:buClr>
                          <a:schemeClr val="accent1"/>
                        </a:buClr>
                        <a:buFont typeface="Wingdings" panose="05000000000000000000" pitchFamily="2" charset="2"/>
                        <a:buChar char="n"/>
                        <a:defRPr sz="1800" b="1" i="0" u="none" kern="1200" baseline="0">
                          <a:solidFill>
                            <a:schemeClr val="tx1"/>
                          </a:solidFill>
                          <a:latin typeface="Arial" panose="020B0604020202020204" pitchFamily="34" charset="0"/>
                          <a:ea typeface="华文细黑" pitchFamily="2" charset="-122"/>
                        </a:defRPr>
                      </a:lvl1pPr>
                      <a:lvl2pPr marL="742950" lvl="1" indent="-285750">
                        <a:defRPr sz="1600" i="0" kern="1200"/>
                      </a:lvl2pPr>
                      <a:lvl3pPr marL="1143000" lvl="2" indent="-228600">
                        <a:buClr>
                          <a:schemeClr val="accent2"/>
                        </a:buClr>
                        <a:defRPr sz="1400" i="0" kern="1200"/>
                      </a:lvl3pPr>
                      <a:lvl4pPr marL="1600200" lvl="3" indent="-228600">
                        <a:buClr>
                          <a:schemeClr val="hlink"/>
                        </a:buClr>
                        <a:defRPr sz="1200" i="0" kern="1200"/>
                      </a:lvl4pPr>
                      <a:lvl5pPr marL="2057400" lvl="4" indent="-228600">
                        <a:lnSpc>
                          <a:spcPct val="100000"/>
                        </a:lnSpc>
                        <a:defRPr sz="1600" b="0" i="0" kern="1200"/>
                      </a:lvl5pPr>
                    </a:lstStyle>
                    <a:p>
                      <a:pPr marL="0" lvl="0" indent="0" algn="ctr">
                        <a:lnSpc>
                          <a:spcPct val="190000"/>
                        </a:lnSpc>
                        <a:buNone/>
                      </a:pPr>
                      <a:r>
                        <a:rPr lang="zh-CN" altLang="en-US" sz="1600" b="1" dirty="0">
                          <a:solidFill>
                            <a:srgbClr val="013B6D"/>
                          </a:solidFill>
                          <a:latin typeface="微软雅黑" panose="020B0503020204020204" pitchFamily="34" charset="-122"/>
                          <a:ea typeface="微软雅黑" panose="020B0503020204020204" pitchFamily="34" charset="-122"/>
                        </a:rPr>
                        <a:t>技术来源</a:t>
                      </a:r>
                      <a:endParaRPr lang="zh-CN" altLang="en-US" sz="1600" b="1" dirty="0">
                        <a:solidFill>
                          <a:srgbClr val="013B6D"/>
                        </a:solidFill>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eaLnBrk="1" fontAlgn="base" latinLnBrk="0" hangingPunct="1">
                        <a:lnSpc>
                          <a:spcPct val="120000"/>
                        </a:lnSpc>
                        <a:spcBef>
                          <a:spcPct val="20000"/>
                        </a:spcBef>
                        <a:spcAft>
                          <a:spcPct val="0"/>
                        </a:spcAft>
                        <a:buClr>
                          <a:schemeClr val="accent1"/>
                        </a:buClr>
                        <a:buFont typeface="Wingdings" panose="05000000000000000000" pitchFamily="2" charset="2"/>
                        <a:buChar char="n"/>
                        <a:defRPr sz="1800" b="1" i="0" u="none" kern="1200" baseline="0">
                          <a:solidFill>
                            <a:schemeClr val="tx1"/>
                          </a:solidFill>
                          <a:latin typeface="Arial" panose="020B0604020202020204" pitchFamily="34" charset="0"/>
                          <a:ea typeface="华文细黑" pitchFamily="2" charset="-122"/>
                        </a:defRPr>
                      </a:lvl1pPr>
                      <a:lvl2pPr marL="742950" lvl="1" indent="-285750">
                        <a:defRPr sz="1600" i="0" kern="1200"/>
                      </a:lvl2pPr>
                      <a:lvl3pPr marL="1143000" lvl="2" indent="-228600">
                        <a:buClr>
                          <a:schemeClr val="accent2"/>
                        </a:buClr>
                        <a:defRPr sz="1400" i="0" kern="1200"/>
                      </a:lvl3pPr>
                      <a:lvl4pPr marL="1600200" lvl="3" indent="-228600">
                        <a:buClr>
                          <a:schemeClr val="hlink"/>
                        </a:buClr>
                        <a:defRPr sz="1200" i="0" kern="1200"/>
                      </a:lvl4pPr>
                      <a:lvl5pPr marL="2057400" lvl="4" indent="-228600">
                        <a:lnSpc>
                          <a:spcPct val="100000"/>
                        </a:lnSpc>
                        <a:defRPr sz="1600" b="0" i="0" kern="1200"/>
                      </a:lvl5pPr>
                    </a:lstStyle>
                    <a:p>
                      <a:pPr marL="0" lvl="0" indent="0" algn="ctr">
                        <a:lnSpc>
                          <a:spcPct val="190000"/>
                        </a:lnSpc>
                        <a:buNone/>
                      </a:pPr>
                      <a:r>
                        <a:rPr lang="zh-CN" altLang="en-US" sz="1600" b="1" dirty="0">
                          <a:solidFill>
                            <a:srgbClr val="013B6D"/>
                          </a:solidFill>
                          <a:latin typeface="微软雅黑" panose="020B0503020204020204" pitchFamily="34" charset="-122"/>
                          <a:ea typeface="微软雅黑" panose="020B0503020204020204" pitchFamily="34" charset="-122"/>
                        </a:rPr>
                        <a:t>技术成熟程度</a:t>
                      </a:r>
                      <a:endParaRPr lang="zh-CN" altLang="en-US" sz="1600" b="1" dirty="0">
                        <a:solidFill>
                          <a:srgbClr val="013B6D"/>
                        </a:solidFill>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eaLnBrk="1" fontAlgn="base" latinLnBrk="0" hangingPunct="1">
                        <a:lnSpc>
                          <a:spcPct val="120000"/>
                        </a:lnSpc>
                        <a:spcBef>
                          <a:spcPct val="20000"/>
                        </a:spcBef>
                        <a:spcAft>
                          <a:spcPct val="0"/>
                        </a:spcAft>
                        <a:buClr>
                          <a:schemeClr val="accent1"/>
                        </a:buClr>
                        <a:buFont typeface="Wingdings" panose="05000000000000000000" pitchFamily="2" charset="2"/>
                        <a:buChar char="n"/>
                        <a:defRPr sz="1800" b="1" i="0" u="none" kern="1200" baseline="0">
                          <a:solidFill>
                            <a:schemeClr val="tx1"/>
                          </a:solidFill>
                          <a:latin typeface="Arial" panose="020B0604020202020204" pitchFamily="34" charset="0"/>
                          <a:ea typeface="华文细黑" pitchFamily="2" charset="-122"/>
                        </a:defRPr>
                      </a:lvl1pPr>
                      <a:lvl2pPr marL="742950" lvl="1" indent="-285750">
                        <a:defRPr sz="1600" i="0" kern="1200"/>
                      </a:lvl2pPr>
                      <a:lvl3pPr marL="1143000" lvl="2" indent="-228600">
                        <a:buClr>
                          <a:schemeClr val="accent2"/>
                        </a:buClr>
                        <a:defRPr sz="1400" i="0" kern="1200"/>
                      </a:lvl3pPr>
                      <a:lvl4pPr marL="1600200" lvl="3" indent="-228600">
                        <a:buClr>
                          <a:schemeClr val="hlink"/>
                        </a:buClr>
                        <a:defRPr sz="1200" i="0" kern="1200"/>
                      </a:lvl4pPr>
                      <a:lvl5pPr marL="2057400" lvl="4" indent="-228600">
                        <a:lnSpc>
                          <a:spcPct val="100000"/>
                        </a:lnSpc>
                        <a:defRPr sz="1600" b="0" i="0" kern="1200"/>
                      </a:lvl5pPr>
                    </a:lstStyle>
                    <a:p>
                      <a:pPr marL="0" lvl="0" indent="0" algn="ctr">
                        <a:lnSpc>
                          <a:spcPct val="190000"/>
                        </a:lnSpc>
                        <a:buNone/>
                      </a:pPr>
                      <a:r>
                        <a:rPr lang="zh-CN" altLang="en-US" sz="1600" b="1" dirty="0">
                          <a:solidFill>
                            <a:srgbClr val="013B6D"/>
                          </a:solidFill>
                          <a:latin typeface="微软雅黑" panose="020B0503020204020204" pitchFamily="34" charset="-122"/>
                          <a:ea typeface="微软雅黑" panose="020B0503020204020204" pitchFamily="34" charset="-122"/>
                        </a:rPr>
                        <a:t>同行业技术水平</a:t>
                      </a:r>
                      <a:endParaRPr lang="zh-CN" altLang="en-US" sz="1600" b="1" dirty="0">
                        <a:solidFill>
                          <a:srgbClr val="013B6D"/>
                        </a:solidFill>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eaLnBrk="1" fontAlgn="base" latinLnBrk="0" hangingPunct="1">
                        <a:lnSpc>
                          <a:spcPct val="120000"/>
                        </a:lnSpc>
                        <a:spcBef>
                          <a:spcPct val="20000"/>
                        </a:spcBef>
                        <a:spcAft>
                          <a:spcPct val="0"/>
                        </a:spcAft>
                        <a:buClr>
                          <a:schemeClr val="accent1"/>
                        </a:buClr>
                        <a:buFont typeface="Wingdings" panose="05000000000000000000" pitchFamily="2" charset="2"/>
                        <a:buChar char="n"/>
                        <a:defRPr sz="1800" b="1" i="0" u="none" kern="1200" baseline="0">
                          <a:solidFill>
                            <a:schemeClr val="tx1"/>
                          </a:solidFill>
                          <a:latin typeface="Arial" panose="020B0604020202020204" pitchFamily="34" charset="0"/>
                          <a:ea typeface="华文细黑" pitchFamily="2" charset="-122"/>
                        </a:defRPr>
                      </a:lvl1pPr>
                      <a:lvl2pPr marL="742950" lvl="1" indent="-285750">
                        <a:defRPr sz="1600" i="0" kern="1200"/>
                      </a:lvl2pPr>
                      <a:lvl3pPr marL="1143000" lvl="2" indent="-228600">
                        <a:buClr>
                          <a:schemeClr val="accent2"/>
                        </a:buClr>
                        <a:defRPr sz="1400" i="0" kern="1200"/>
                      </a:lvl3pPr>
                      <a:lvl4pPr marL="1600200" lvl="3" indent="-228600">
                        <a:buClr>
                          <a:schemeClr val="hlink"/>
                        </a:buClr>
                        <a:defRPr sz="1200" i="0" kern="1200"/>
                      </a:lvl4pPr>
                      <a:lvl5pPr marL="2057400" lvl="4" indent="-228600">
                        <a:lnSpc>
                          <a:spcPct val="100000"/>
                        </a:lnSpc>
                        <a:defRPr sz="1600" b="0" i="0" kern="1200"/>
                      </a:lvl5pPr>
                    </a:lstStyle>
                    <a:p>
                      <a:pPr marL="0" lvl="0" indent="0" algn="ctr">
                        <a:lnSpc>
                          <a:spcPct val="190000"/>
                        </a:lnSpc>
                        <a:buNone/>
                      </a:pPr>
                      <a:r>
                        <a:rPr lang="zh-CN" altLang="en-US" sz="1600" b="1" dirty="0">
                          <a:solidFill>
                            <a:srgbClr val="013B6D"/>
                          </a:solidFill>
                          <a:latin typeface="微软雅黑" panose="020B0503020204020204" pitchFamily="34" charset="-122"/>
                          <a:ea typeface="微软雅黑" panose="020B0503020204020204" pitchFamily="34" charset="-122"/>
                        </a:rPr>
                        <a:t>运营情况</a:t>
                      </a:r>
                      <a:endParaRPr lang="zh-CN" altLang="en-US" sz="1600" b="1" dirty="0">
                        <a:solidFill>
                          <a:srgbClr val="013B6D"/>
                        </a:solidFill>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630872">
                <a:tc>
                  <a:txBody>
                    <a:bodyPr/>
                    <a:lstStyle>
                      <a:lvl1pPr marL="342900" lvl="0" indent="-342900" algn="l" defTabSz="914400" eaLnBrk="1" fontAlgn="base" latinLnBrk="0" hangingPunct="1">
                        <a:lnSpc>
                          <a:spcPct val="120000"/>
                        </a:lnSpc>
                        <a:spcBef>
                          <a:spcPct val="20000"/>
                        </a:spcBef>
                        <a:spcAft>
                          <a:spcPct val="0"/>
                        </a:spcAft>
                        <a:buClr>
                          <a:schemeClr val="accent1"/>
                        </a:buClr>
                        <a:buFont typeface="Wingdings" panose="05000000000000000000" pitchFamily="2" charset="2"/>
                        <a:buChar char="n"/>
                        <a:defRPr sz="1800" b="1" i="0" u="none" kern="1200" baseline="0">
                          <a:solidFill>
                            <a:schemeClr val="tx1"/>
                          </a:solidFill>
                          <a:latin typeface="Arial" panose="020B0604020202020204" pitchFamily="34" charset="0"/>
                          <a:ea typeface="华文细黑" pitchFamily="2" charset="-122"/>
                        </a:defRPr>
                      </a:lvl1pPr>
                      <a:lvl2pPr marL="742950" lvl="1" indent="-285750">
                        <a:defRPr sz="1600" i="0" kern="1200"/>
                      </a:lvl2pPr>
                      <a:lvl3pPr marL="1143000" lvl="2" indent="-228600">
                        <a:buClr>
                          <a:schemeClr val="accent2"/>
                        </a:buClr>
                        <a:defRPr sz="1400" i="0" kern="1200"/>
                      </a:lvl3pPr>
                      <a:lvl4pPr marL="1600200" lvl="3" indent="-228600">
                        <a:buClr>
                          <a:schemeClr val="hlink"/>
                        </a:buClr>
                        <a:defRPr sz="1200" i="0" kern="1200"/>
                      </a:lvl4pPr>
                      <a:lvl5pPr marL="2057400" lvl="4" indent="-228600">
                        <a:lnSpc>
                          <a:spcPct val="100000"/>
                        </a:lnSpc>
                        <a:defRPr sz="1600" b="0" i="0" kern="1200"/>
                      </a:lvl5pPr>
                    </a:lstStyle>
                    <a:p>
                      <a:pPr marL="0" lvl="0" indent="0">
                        <a:buNone/>
                      </a:pPr>
                      <a:r>
                        <a:rPr lang="zh-CN" altLang="en-US" sz="1600" b="1" dirty="0">
                          <a:solidFill>
                            <a:srgbClr val="013B6D"/>
                          </a:solidFill>
                          <a:latin typeface="微软雅黑" panose="020B0503020204020204" pitchFamily="34" charset="-122"/>
                          <a:ea typeface="微软雅黑" panose="020B0503020204020204" pitchFamily="34" charset="-122"/>
                        </a:rPr>
                        <a:t>选择性氯化挥发回收含铋物料中有价技术</a:t>
                      </a:r>
                      <a:endParaRPr lang="zh-CN" altLang="en-US" sz="1600" b="1" dirty="0">
                        <a:solidFill>
                          <a:srgbClr val="013B6D"/>
                        </a:solidFill>
                        <a:latin typeface="微软雅黑" panose="020B0503020204020204" pitchFamily="34" charset="-122"/>
                        <a:ea typeface="微软雅黑" panose="020B0503020204020204" pitchFamily="34"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eaLnBrk="1" fontAlgn="base" latinLnBrk="0" hangingPunct="1">
                        <a:lnSpc>
                          <a:spcPct val="120000"/>
                        </a:lnSpc>
                        <a:spcBef>
                          <a:spcPct val="20000"/>
                        </a:spcBef>
                        <a:spcAft>
                          <a:spcPct val="0"/>
                        </a:spcAft>
                        <a:buClr>
                          <a:schemeClr val="accent1"/>
                        </a:buClr>
                        <a:buFont typeface="Wingdings" panose="05000000000000000000" pitchFamily="2" charset="2"/>
                        <a:buChar char="n"/>
                        <a:defRPr sz="1800" b="1" i="0" u="none" kern="1200" baseline="0">
                          <a:solidFill>
                            <a:schemeClr val="tx1"/>
                          </a:solidFill>
                          <a:latin typeface="Arial" panose="020B0604020202020204" pitchFamily="34" charset="0"/>
                          <a:ea typeface="华文细黑" pitchFamily="2" charset="-122"/>
                        </a:defRPr>
                      </a:lvl1pPr>
                      <a:lvl2pPr marL="742950" lvl="1" indent="-285750">
                        <a:defRPr sz="1600" i="0" kern="1200"/>
                      </a:lvl2pPr>
                      <a:lvl3pPr marL="1143000" lvl="2" indent="-228600">
                        <a:buClr>
                          <a:schemeClr val="accent2"/>
                        </a:buClr>
                        <a:defRPr sz="1400" i="0" kern="1200"/>
                      </a:lvl3pPr>
                      <a:lvl4pPr marL="1600200" lvl="3" indent="-228600">
                        <a:buClr>
                          <a:schemeClr val="hlink"/>
                        </a:buClr>
                        <a:defRPr sz="1200" i="0" kern="1200"/>
                      </a:lvl4pPr>
                      <a:lvl5pPr marL="2057400" lvl="4" indent="-228600">
                        <a:lnSpc>
                          <a:spcPct val="100000"/>
                        </a:lnSpc>
                        <a:defRPr sz="1600" b="0" i="0" kern="1200"/>
                      </a:lvl5pPr>
                    </a:lstStyle>
                    <a:p>
                      <a:pPr marL="0" lvl="0" indent="0">
                        <a:lnSpc>
                          <a:spcPct val="150000"/>
                        </a:lnSpc>
                        <a:buNone/>
                      </a:pPr>
                      <a:r>
                        <a:rPr lang="zh-CN" altLang="en-US" sz="1600" b="1" dirty="0">
                          <a:solidFill>
                            <a:srgbClr val="013B6D"/>
                          </a:solidFill>
                          <a:latin typeface="微软雅黑" panose="020B0503020204020204" pitchFamily="34" charset="-122"/>
                          <a:ea typeface="微软雅黑" panose="020B0503020204020204" pitchFamily="34" charset="-122"/>
                        </a:rPr>
                        <a:t>公司首创</a:t>
                      </a:r>
                      <a:endParaRPr lang="zh-CN" altLang="en-US" sz="1600" b="1" dirty="0">
                        <a:solidFill>
                          <a:srgbClr val="013B6D"/>
                        </a:solidFill>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eaLnBrk="1" fontAlgn="base" latinLnBrk="0" hangingPunct="1">
                        <a:lnSpc>
                          <a:spcPct val="120000"/>
                        </a:lnSpc>
                        <a:spcBef>
                          <a:spcPct val="20000"/>
                        </a:spcBef>
                        <a:spcAft>
                          <a:spcPct val="0"/>
                        </a:spcAft>
                        <a:buClr>
                          <a:schemeClr val="accent1"/>
                        </a:buClr>
                        <a:buFont typeface="Wingdings" panose="05000000000000000000" pitchFamily="2" charset="2"/>
                        <a:buChar char="n"/>
                        <a:defRPr sz="1800" b="1" i="0" u="none" kern="1200" baseline="0">
                          <a:solidFill>
                            <a:schemeClr val="tx1"/>
                          </a:solidFill>
                          <a:latin typeface="Arial" panose="020B0604020202020204" pitchFamily="34" charset="0"/>
                          <a:ea typeface="华文细黑" pitchFamily="2" charset="-122"/>
                        </a:defRPr>
                      </a:lvl1pPr>
                      <a:lvl2pPr marL="742950" lvl="1" indent="-285750">
                        <a:defRPr sz="1600" i="0" kern="1200"/>
                      </a:lvl2pPr>
                      <a:lvl3pPr marL="1143000" lvl="2" indent="-228600">
                        <a:buClr>
                          <a:schemeClr val="accent2"/>
                        </a:buClr>
                        <a:defRPr sz="1400" i="0" kern="1200"/>
                      </a:lvl3pPr>
                      <a:lvl4pPr marL="1600200" lvl="3" indent="-228600">
                        <a:buClr>
                          <a:schemeClr val="hlink"/>
                        </a:buClr>
                        <a:defRPr sz="1200" i="0" kern="1200"/>
                      </a:lvl4pPr>
                      <a:lvl5pPr marL="2057400" lvl="4" indent="-228600">
                        <a:lnSpc>
                          <a:spcPct val="100000"/>
                        </a:lnSpc>
                        <a:defRPr sz="1600" b="0" i="0" kern="1200"/>
                      </a:lvl5pPr>
                    </a:lstStyle>
                    <a:p>
                      <a:pPr marL="0" lvl="0" indent="0">
                        <a:lnSpc>
                          <a:spcPct val="150000"/>
                        </a:lnSpc>
                        <a:buNone/>
                      </a:pPr>
                      <a:r>
                        <a:rPr lang="zh-CN" altLang="en-US" sz="1600" b="1" dirty="0">
                          <a:solidFill>
                            <a:srgbClr val="013B6D"/>
                          </a:solidFill>
                          <a:latin typeface="微软雅黑" panose="020B0503020204020204" pitchFamily="34" charset="-122"/>
                          <a:ea typeface="微软雅黑" panose="020B0503020204020204" pitchFamily="34" charset="-122"/>
                        </a:rPr>
                        <a:t>专利技术</a:t>
                      </a:r>
                      <a:endParaRPr lang="zh-CN" altLang="en-US" sz="1600" b="1" dirty="0">
                        <a:solidFill>
                          <a:srgbClr val="013B6D"/>
                        </a:solidFill>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eaLnBrk="1" fontAlgn="base" latinLnBrk="0" hangingPunct="1">
                        <a:lnSpc>
                          <a:spcPct val="120000"/>
                        </a:lnSpc>
                        <a:spcBef>
                          <a:spcPct val="20000"/>
                        </a:spcBef>
                        <a:spcAft>
                          <a:spcPct val="0"/>
                        </a:spcAft>
                        <a:buClr>
                          <a:schemeClr val="accent1"/>
                        </a:buClr>
                        <a:buFont typeface="Wingdings" panose="05000000000000000000" pitchFamily="2" charset="2"/>
                        <a:buChar char="n"/>
                        <a:defRPr sz="1800" b="1" i="0" u="none" kern="1200" baseline="0">
                          <a:solidFill>
                            <a:schemeClr val="tx1"/>
                          </a:solidFill>
                          <a:latin typeface="Arial" panose="020B0604020202020204" pitchFamily="34" charset="0"/>
                          <a:ea typeface="华文细黑" pitchFamily="2" charset="-122"/>
                        </a:defRPr>
                      </a:lvl1pPr>
                      <a:lvl2pPr marL="742950" lvl="1" indent="-285750">
                        <a:defRPr sz="1600" i="0" kern="1200"/>
                      </a:lvl2pPr>
                      <a:lvl3pPr marL="1143000" lvl="2" indent="-228600">
                        <a:buClr>
                          <a:schemeClr val="accent2"/>
                        </a:buClr>
                        <a:defRPr sz="1400" i="0" kern="1200"/>
                      </a:lvl3pPr>
                      <a:lvl4pPr marL="1600200" lvl="3" indent="-228600">
                        <a:buClr>
                          <a:schemeClr val="hlink"/>
                        </a:buClr>
                        <a:defRPr sz="1200" i="0" kern="1200"/>
                      </a:lvl4pPr>
                      <a:lvl5pPr marL="2057400" lvl="4" indent="-228600">
                        <a:lnSpc>
                          <a:spcPct val="100000"/>
                        </a:lnSpc>
                        <a:defRPr sz="1600" b="0" i="0" kern="1200"/>
                      </a:lvl5pPr>
                    </a:lstStyle>
                    <a:p>
                      <a:pPr marL="0" lvl="0" indent="0">
                        <a:lnSpc>
                          <a:spcPct val="150000"/>
                        </a:lnSpc>
                        <a:buNone/>
                      </a:pPr>
                      <a:r>
                        <a:rPr lang="zh-CN" altLang="en-US" sz="1600" b="1" dirty="0">
                          <a:solidFill>
                            <a:srgbClr val="013B6D"/>
                          </a:solidFill>
                          <a:latin typeface="微软雅黑" panose="020B0503020204020204" pitchFamily="34" charset="-122"/>
                          <a:ea typeface="微软雅黑" panose="020B0503020204020204" pitchFamily="34" charset="-122"/>
                        </a:rPr>
                        <a:t>国内领先</a:t>
                      </a:r>
                      <a:endParaRPr lang="zh-CN" altLang="en-US" sz="1600" b="1" dirty="0">
                        <a:solidFill>
                          <a:srgbClr val="013B6D"/>
                        </a:solidFill>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eaLnBrk="1" fontAlgn="base" latinLnBrk="0" hangingPunct="1">
                        <a:lnSpc>
                          <a:spcPct val="120000"/>
                        </a:lnSpc>
                        <a:spcBef>
                          <a:spcPct val="20000"/>
                        </a:spcBef>
                        <a:spcAft>
                          <a:spcPct val="0"/>
                        </a:spcAft>
                        <a:buClr>
                          <a:schemeClr val="accent1"/>
                        </a:buClr>
                        <a:buFont typeface="Wingdings" panose="05000000000000000000" pitchFamily="2" charset="2"/>
                        <a:buChar char="n"/>
                        <a:defRPr sz="1800" b="1" i="0" u="none" kern="1200" baseline="0">
                          <a:solidFill>
                            <a:schemeClr val="tx1"/>
                          </a:solidFill>
                          <a:latin typeface="Arial" panose="020B0604020202020204" pitchFamily="34" charset="0"/>
                          <a:ea typeface="华文细黑" pitchFamily="2" charset="-122"/>
                        </a:defRPr>
                      </a:lvl1pPr>
                      <a:lvl2pPr marL="742950" lvl="1" indent="-285750">
                        <a:defRPr sz="1600" i="0" kern="1200"/>
                      </a:lvl2pPr>
                      <a:lvl3pPr marL="1143000" lvl="2" indent="-228600">
                        <a:buClr>
                          <a:schemeClr val="accent2"/>
                        </a:buClr>
                        <a:defRPr sz="1400" i="0" kern="1200"/>
                      </a:lvl3pPr>
                      <a:lvl4pPr marL="1600200" lvl="3" indent="-228600">
                        <a:buClr>
                          <a:schemeClr val="hlink"/>
                        </a:buClr>
                        <a:defRPr sz="1200" i="0" kern="1200"/>
                      </a:lvl4pPr>
                      <a:lvl5pPr marL="2057400" lvl="4" indent="-228600">
                        <a:lnSpc>
                          <a:spcPct val="100000"/>
                        </a:lnSpc>
                        <a:defRPr sz="1600" b="0" i="0" kern="1200"/>
                      </a:lvl5pPr>
                    </a:lstStyle>
                    <a:p>
                      <a:pPr marL="0" lvl="0" indent="0">
                        <a:lnSpc>
                          <a:spcPct val="150000"/>
                        </a:lnSpc>
                        <a:buNone/>
                      </a:pPr>
                      <a:r>
                        <a:rPr lang="zh-CN" altLang="en-US" sz="1600" b="1" dirty="0">
                          <a:solidFill>
                            <a:srgbClr val="013B6D"/>
                          </a:solidFill>
                          <a:latin typeface="微软雅黑" panose="020B0503020204020204" pitchFamily="34" charset="-122"/>
                          <a:ea typeface="微软雅黑" panose="020B0503020204020204" pitchFamily="34" charset="-122"/>
                        </a:rPr>
                        <a:t>已实施产业化</a:t>
                      </a:r>
                      <a:endParaRPr lang="zh-CN" altLang="en-US" sz="1600" b="1" dirty="0">
                        <a:solidFill>
                          <a:srgbClr val="013B6D"/>
                        </a:solidFill>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754761">
                <a:tc>
                  <a:txBody>
                    <a:bodyPr/>
                    <a:lstStyle>
                      <a:lvl1pPr marL="342900" lvl="0" indent="-342900" algn="l" defTabSz="914400" eaLnBrk="1" fontAlgn="base" latinLnBrk="0" hangingPunct="1">
                        <a:lnSpc>
                          <a:spcPct val="120000"/>
                        </a:lnSpc>
                        <a:spcBef>
                          <a:spcPct val="20000"/>
                        </a:spcBef>
                        <a:spcAft>
                          <a:spcPct val="0"/>
                        </a:spcAft>
                        <a:buClr>
                          <a:schemeClr val="accent1"/>
                        </a:buClr>
                        <a:buFont typeface="Wingdings" panose="05000000000000000000" pitchFamily="2" charset="2"/>
                        <a:buChar char="n"/>
                        <a:defRPr sz="1800" b="1" i="0" u="none" kern="1200" baseline="0">
                          <a:solidFill>
                            <a:schemeClr val="tx1"/>
                          </a:solidFill>
                          <a:latin typeface="Arial" panose="020B0604020202020204" pitchFamily="34" charset="0"/>
                          <a:ea typeface="华文细黑" pitchFamily="2" charset="-122"/>
                        </a:defRPr>
                      </a:lvl1pPr>
                      <a:lvl2pPr marL="742950" lvl="1" indent="-285750">
                        <a:defRPr sz="1600" i="0" kern="1200"/>
                      </a:lvl2pPr>
                      <a:lvl3pPr marL="1143000" lvl="2" indent="-228600">
                        <a:buClr>
                          <a:schemeClr val="accent2"/>
                        </a:buClr>
                        <a:defRPr sz="1400" i="0" kern="1200"/>
                      </a:lvl3pPr>
                      <a:lvl4pPr marL="1600200" lvl="3" indent="-228600">
                        <a:buClr>
                          <a:schemeClr val="hlink"/>
                        </a:buClr>
                        <a:defRPr sz="1200" i="0" kern="1200"/>
                      </a:lvl4pPr>
                      <a:lvl5pPr marL="2057400" lvl="4" indent="-228600">
                        <a:lnSpc>
                          <a:spcPct val="100000"/>
                        </a:lnSpc>
                        <a:defRPr sz="1600" b="0" i="0" kern="1200"/>
                      </a:lvl5pPr>
                    </a:lstStyle>
                    <a:p>
                      <a:pPr marL="0" lvl="0" indent="0">
                        <a:buNone/>
                      </a:pPr>
                      <a:r>
                        <a:rPr lang="zh-CN" altLang="en-US" sz="1600" b="1" dirty="0">
                          <a:solidFill>
                            <a:srgbClr val="013B6D"/>
                          </a:solidFill>
                          <a:latin typeface="微软雅黑" panose="020B0503020204020204" pitchFamily="34" charset="-122"/>
                          <a:ea typeface="微软雅黑" panose="020B0503020204020204" pitchFamily="34" charset="-122"/>
                        </a:rPr>
                        <a:t>硒回收萃取工艺技术</a:t>
                      </a:r>
                      <a:endParaRPr lang="zh-CN" altLang="en-US" sz="1600" b="1" dirty="0">
                        <a:solidFill>
                          <a:srgbClr val="013B6D"/>
                        </a:solidFill>
                        <a:latin typeface="微软雅黑" panose="020B0503020204020204" pitchFamily="34" charset="-122"/>
                        <a:ea typeface="微软雅黑" panose="020B0503020204020204" pitchFamily="34"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eaLnBrk="1" fontAlgn="base" latinLnBrk="0" hangingPunct="1">
                        <a:lnSpc>
                          <a:spcPct val="120000"/>
                        </a:lnSpc>
                        <a:spcBef>
                          <a:spcPct val="20000"/>
                        </a:spcBef>
                        <a:spcAft>
                          <a:spcPct val="0"/>
                        </a:spcAft>
                        <a:buClr>
                          <a:schemeClr val="accent1"/>
                        </a:buClr>
                        <a:buFont typeface="Wingdings" panose="05000000000000000000" pitchFamily="2" charset="2"/>
                        <a:buChar char="n"/>
                        <a:defRPr sz="1800" b="1" i="0" u="none" kern="1200" baseline="0">
                          <a:solidFill>
                            <a:schemeClr val="tx1"/>
                          </a:solidFill>
                          <a:latin typeface="Arial" panose="020B0604020202020204" pitchFamily="34" charset="0"/>
                          <a:ea typeface="华文细黑" pitchFamily="2" charset="-122"/>
                        </a:defRPr>
                      </a:lvl1pPr>
                      <a:lvl2pPr marL="742950" lvl="1" indent="-285750">
                        <a:defRPr sz="1600" i="0" kern="1200"/>
                      </a:lvl2pPr>
                      <a:lvl3pPr marL="1143000" lvl="2" indent="-228600">
                        <a:buClr>
                          <a:schemeClr val="accent2"/>
                        </a:buClr>
                        <a:defRPr sz="1400" i="0" kern="1200"/>
                      </a:lvl3pPr>
                      <a:lvl4pPr marL="1600200" lvl="3" indent="-228600">
                        <a:buClr>
                          <a:schemeClr val="hlink"/>
                        </a:buClr>
                        <a:defRPr sz="1200" i="0" kern="1200"/>
                      </a:lvl4pPr>
                      <a:lvl5pPr marL="2057400" lvl="4" indent="-228600">
                        <a:lnSpc>
                          <a:spcPct val="100000"/>
                        </a:lnSpc>
                        <a:defRPr sz="1600" b="0" i="0" kern="1200"/>
                      </a:lvl5pPr>
                    </a:lstStyle>
                    <a:p>
                      <a:pPr marL="0" lvl="0" indent="0">
                        <a:lnSpc>
                          <a:spcPct val="150000"/>
                        </a:lnSpc>
                        <a:buNone/>
                      </a:pPr>
                      <a:r>
                        <a:rPr lang="zh-CN" altLang="en-US" sz="1600" b="1" dirty="0">
                          <a:solidFill>
                            <a:srgbClr val="013B6D"/>
                          </a:solidFill>
                          <a:latin typeface="微软雅黑" panose="020B0503020204020204" pitchFamily="34" charset="-122"/>
                          <a:ea typeface="微软雅黑" panose="020B0503020204020204" pitchFamily="34" charset="-122"/>
                        </a:rPr>
                        <a:t>公司首创</a:t>
                      </a:r>
                      <a:endParaRPr lang="zh-CN" altLang="en-US" sz="1600" b="1" dirty="0">
                        <a:solidFill>
                          <a:srgbClr val="013B6D"/>
                        </a:solidFill>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eaLnBrk="1" fontAlgn="base" latinLnBrk="0" hangingPunct="1">
                        <a:lnSpc>
                          <a:spcPct val="120000"/>
                        </a:lnSpc>
                        <a:spcBef>
                          <a:spcPct val="20000"/>
                        </a:spcBef>
                        <a:spcAft>
                          <a:spcPct val="0"/>
                        </a:spcAft>
                        <a:buClr>
                          <a:schemeClr val="accent1"/>
                        </a:buClr>
                        <a:buFont typeface="Wingdings" panose="05000000000000000000" pitchFamily="2" charset="2"/>
                        <a:buChar char="n"/>
                        <a:defRPr sz="1800" b="1" i="0" u="none" kern="1200" baseline="0">
                          <a:solidFill>
                            <a:schemeClr val="tx1"/>
                          </a:solidFill>
                          <a:latin typeface="Arial" panose="020B0604020202020204" pitchFamily="34" charset="0"/>
                          <a:ea typeface="华文细黑" pitchFamily="2" charset="-122"/>
                        </a:defRPr>
                      </a:lvl1pPr>
                      <a:lvl2pPr marL="742950" lvl="1" indent="-285750">
                        <a:defRPr sz="1600" i="0" kern="1200"/>
                      </a:lvl2pPr>
                      <a:lvl3pPr marL="1143000" lvl="2" indent="-228600">
                        <a:buClr>
                          <a:schemeClr val="accent2"/>
                        </a:buClr>
                        <a:defRPr sz="1400" i="0" kern="1200"/>
                      </a:lvl3pPr>
                      <a:lvl4pPr marL="1600200" lvl="3" indent="-228600">
                        <a:buClr>
                          <a:schemeClr val="hlink"/>
                        </a:buClr>
                        <a:defRPr sz="1200" i="0" kern="1200"/>
                      </a:lvl4pPr>
                      <a:lvl5pPr marL="2057400" lvl="4" indent="-228600">
                        <a:lnSpc>
                          <a:spcPct val="100000"/>
                        </a:lnSpc>
                        <a:defRPr sz="1600" b="0" i="0" kern="1200"/>
                      </a:lvl5pPr>
                    </a:lstStyle>
                    <a:p>
                      <a:pPr marL="0" lvl="0" indent="0">
                        <a:lnSpc>
                          <a:spcPct val="150000"/>
                        </a:lnSpc>
                        <a:buNone/>
                      </a:pPr>
                      <a:r>
                        <a:rPr lang="zh-CN" altLang="en-US" sz="1600" b="1" dirty="0">
                          <a:solidFill>
                            <a:srgbClr val="013B6D"/>
                          </a:solidFill>
                          <a:latin typeface="微软雅黑" panose="020B0503020204020204" pitchFamily="34" charset="-122"/>
                          <a:ea typeface="微软雅黑" panose="020B0503020204020204" pitchFamily="34" charset="-122"/>
                        </a:rPr>
                        <a:t>专利技术</a:t>
                      </a:r>
                      <a:endParaRPr lang="zh-CN" altLang="en-US" sz="1600" b="1" dirty="0">
                        <a:solidFill>
                          <a:srgbClr val="013B6D"/>
                        </a:solidFill>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eaLnBrk="1" fontAlgn="base" latinLnBrk="0" hangingPunct="1">
                        <a:lnSpc>
                          <a:spcPct val="120000"/>
                        </a:lnSpc>
                        <a:spcBef>
                          <a:spcPct val="20000"/>
                        </a:spcBef>
                        <a:spcAft>
                          <a:spcPct val="0"/>
                        </a:spcAft>
                        <a:buClr>
                          <a:schemeClr val="accent1"/>
                        </a:buClr>
                        <a:buFont typeface="Wingdings" panose="05000000000000000000" pitchFamily="2" charset="2"/>
                        <a:buChar char="n"/>
                        <a:defRPr sz="1800" b="1" i="0" u="none" kern="1200" baseline="0">
                          <a:solidFill>
                            <a:schemeClr val="tx1"/>
                          </a:solidFill>
                          <a:latin typeface="Arial" panose="020B0604020202020204" pitchFamily="34" charset="0"/>
                          <a:ea typeface="华文细黑" pitchFamily="2" charset="-122"/>
                        </a:defRPr>
                      </a:lvl1pPr>
                      <a:lvl2pPr marL="742950" lvl="1" indent="-285750">
                        <a:defRPr sz="1600" i="0" kern="1200"/>
                      </a:lvl2pPr>
                      <a:lvl3pPr marL="1143000" lvl="2" indent="-228600">
                        <a:buClr>
                          <a:schemeClr val="accent2"/>
                        </a:buClr>
                        <a:defRPr sz="1400" i="0" kern="1200"/>
                      </a:lvl3pPr>
                      <a:lvl4pPr marL="1600200" lvl="3" indent="-228600">
                        <a:buClr>
                          <a:schemeClr val="hlink"/>
                        </a:buClr>
                        <a:defRPr sz="1200" i="0" kern="1200"/>
                      </a:lvl4pPr>
                      <a:lvl5pPr marL="2057400" lvl="4" indent="-228600">
                        <a:lnSpc>
                          <a:spcPct val="100000"/>
                        </a:lnSpc>
                        <a:defRPr sz="1600" b="0" i="0" kern="1200"/>
                      </a:lvl5pPr>
                    </a:lstStyle>
                    <a:p>
                      <a:pPr marL="0" lvl="0" indent="0">
                        <a:lnSpc>
                          <a:spcPct val="150000"/>
                        </a:lnSpc>
                        <a:buNone/>
                      </a:pPr>
                      <a:r>
                        <a:rPr lang="zh-CN" altLang="en-US" sz="1600" b="1" dirty="0">
                          <a:solidFill>
                            <a:srgbClr val="013B6D"/>
                          </a:solidFill>
                          <a:latin typeface="微软雅黑" panose="020B0503020204020204" pitchFamily="34" charset="-122"/>
                          <a:ea typeface="微软雅黑" panose="020B0503020204020204" pitchFamily="34" charset="-122"/>
                        </a:rPr>
                        <a:t>国内领先</a:t>
                      </a:r>
                      <a:endParaRPr lang="zh-CN" altLang="en-US" sz="1600" b="1" dirty="0">
                        <a:solidFill>
                          <a:srgbClr val="013B6D"/>
                        </a:solidFill>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eaLnBrk="1" fontAlgn="base" latinLnBrk="0" hangingPunct="1">
                        <a:lnSpc>
                          <a:spcPct val="120000"/>
                        </a:lnSpc>
                        <a:spcBef>
                          <a:spcPct val="20000"/>
                        </a:spcBef>
                        <a:spcAft>
                          <a:spcPct val="0"/>
                        </a:spcAft>
                        <a:buClr>
                          <a:schemeClr val="accent1"/>
                        </a:buClr>
                        <a:buFont typeface="Wingdings" panose="05000000000000000000" pitchFamily="2" charset="2"/>
                        <a:buChar char="n"/>
                        <a:defRPr sz="1800" b="1" i="0" u="none" kern="1200" baseline="0">
                          <a:solidFill>
                            <a:schemeClr val="tx1"/>
                          </a:solidFill>
                          <a:latin typeface="Arial" panose="020B0604020202020204" pitchFamily="34" charset="0"/>
                          <a:ea typeface="华文细黑" pitchFamily="2" charset="-122"/>
                        </a:defRPr>
                      </a:lvl1pPr>
                      <a:lvl2pPr marL="742950" lvl="1" indent="-285750">
                        <a:defRPr sz="1600" i="0" kern="1200"/>
                      </a:lvl2pPr>
                      <a:lvl3pPr marL="1143000" lvl="2" indent="-228600">
                        <a:buClr>
                          <a:schemeClr val="accent2"/>
                        </a:buClr>
                        <a:defRPr sz="1400" i="0" kern="1200"/>
                      </a:lvl3pPr>
                      <a:lvl4pPr marL="1600200" lvl="3" indent="-228600">
                        <a:buClr>
                          <a:schemeClr val="hlink"/>
                        </a:buClr>
                        <a:defRPr sz="1200" i="0" kern="1200"/>
                      </a:lvl4pPr>
                      <a:lvl5pPr marL="2057400" lvl="4" indent="-228600">
                        <a:lnSpc>
                          <a:spcPct val="100000"/>
                        </a:lnSpc>
                        <a:defRPr sz="1600" b="0" i="0" kern="1200"/>
                      </a:lvl5pPr>
                    </a:lstStyle>
                    <a:p>
                      <a:pPr marL="0" lvl="0" indent="0">
                        <a:lnSpc>
                          <a:spcPct val="150000"/>
                        </a:lnSpc>
                        <a:buNone/>
                      </a:pPr>
                      <a:r>
                        <a:rPr lang="zh-CN" altLang="en-US" sz="1600" b="1" dirty="0">
                          <a:solidFill>
                            <a:srgbClr val="013B6D"/>
                          </a:solidFill>
                          <a:latin typeface="微软雅黑" panose="020B0503020204020204" pitchFamily="34" charset="-122"/>
                          <a:ea typeface="微软雅黑" panose="020B0503020204020204" pitchFamily="34" charset="-122"/>
                        </a:rPr>
                        <a:t>已完成示范生产线</a:t>
                      </a:r>
                      <a:endParaRPr lang="zh-CN" altLang="en-US" sz="1600" b="1" dirty="0">
                        <a:solidFill>
                          <a:srgbClr val="013B6D"/>
                        </a:solidFill>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748861">
                <a:tc>
                  <a:txBody>
                    <a:bodyPr/>
                    <a:lstStyle>
                      <a:lvl1pPr marL="342900" lvl="0" indent="-342900" algn="l" defTabSz="914400" eaLnBrk="1" fontAlgn="base" latinLnBrk="0" hangingPunct="1">
                        <a:lnSpc>
                          <a:spcPct val="120000"/>
                        </a:lnSpc>
                        <a:spcBef>
                          <a:spcPct val="20000"/>
                        </a:spcBef>
                        <a:spcAft>
                          <a:spcPct val="0"/>
                        </a:spcAft>
                        <a:buClr>
                          <a:schemeClr val="accent1"/>
                        </a:buClr>
                        <a:buFont typeface="Wingdings" panose="05000000000000000000" pitchFamily="2" charset="2"/>
                        <a:buChar char="n"/>
                        <a:defRPr sz="1800" b="1" i="0" u="none" kern="1200" baseline="0">
                          <a:solidFill>
                            <a:schemeClr val="tx1"/>
                          </a:solidFill>
                          <a:latin typeface="Arial" panose="020B0604020202020204" pitchFamily="34" charset="0"/>
                          <a:ea typeface="华文细黑" pitchFamily="2" charset="-122"/>
                        </a:defRPr>
                      </a:lvl1pPr>
                      <a:lvl2pPr marL="742950" lvl="1" indent="-285750">
                        <a:defRPr sz="1600" i="0" kern="1200"/>
                      </a:lvl2pPr>
                      <a:lvl3pPr marL="1143000" lvl="2" indent="-228600">
                        <a:buClr>
                          <a:schemeClr val="accent2"/>
                        </a:buClr>
                        <a:defRPr sz="1400" i="0" kern="1200"/>
                      </a:lvl3pPr>
                      <a:lvl4pPr marL="1600200" lvl="3" indent="-228600">
                        <a:buClr>
                          <a:schemeClr val="hlink"/>
                        </a:buClr>
                        <a:defRPr sz="1200" i="0" kern="1200"/>
                      </a:lvl4pPr>
                      <a:lvl5pPr marL="2057400" lvl="4" indent="-228600">
                        <a:lnSpc>
                          <a:spcPct val="100000"/>
                        </a:lnSpc>
                        <a:defRPr sz="1600" b="0" i="0" kern="1200"/>
                      </a:lvl5pPr>
                    </a:lstStyle>
                    <a:p>
                      <a:pPr marL="0" lvl="0" indent="0">
                        <a:buNone/>
                      </a:pPr>
                      <a:r>
                        <a:rPr lang="zh-CN" altLang="en-US" sz="1600" b="1" dirty="0">
                          <a:solidFill>
                            <a:srgbClr val="013B6D"/>
                          </a:solidFill>
                          <a:latin typeface="微软雅黑" panose="020B0503020204020204" pitchFamily="34" charset="-122"/>
                          <a:ea typeface="微软雅黑" panose="020B0503020204020204" pitchFamily="34" charset="-122"/>
                        </a:rPr>
                        <a:t>全萃取法分离铂族元素工艺技术</a:t>
                      </a:r>
                      <a:endParaRPr lang="zh-CN" altLang="en-US" sz="1600" b="1" dirty="0">
                        <a:solidFill>
                          <a:srgbClr val="013B6D"/>
                        </a:solidFill>
                        <a:latin typeface="微软雅黑" panose="020B0503020204020204" pitchFamily="34" charset="-122"/>
                        <a:ea typeface="微软雅黑" panose="020B0503020204020204" pitchFamily="34"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lvl="0" indent="-342900" algn="l" defTabSz="914400" eaLnBrk="1" fontAlgn="base" latinLnBrk="0" hangingPunct="1">
                        <a:lnSpc>
                          <a:spcPct val="120000"/>
                        </a:lnSpc>
                        <a:spcBef>
                          <a:spcPct val="20000"/>
                        </a:spcBef>
                        <a:spcAft>
                          <a:spcPct val="0"/>
                        </a:spcAft>
                        <a:buClr>
                          <a:schemeClr val="accent1"/>
                        </a:buClr>
                        <a:buFont typeface="Wingdings" panose="05000000000000000000" pitchFamily="2" charset="2"/>
                        <a:buChar char="n"/>
                        <a:defRPr sz="1800" b="1" i="0" u="none" kern="1200" baseline="0">
                          <a:solidFill>
                            <a:schemeClr val="tx1"/>
                          </a:solidFill>
                          <a:latin typeface="Arial" panose="020B0604020202020204" pitchFamily="34" charset="0"/>
                          <a:ea typeface="华文细黑" pitchFamily="2" charset="-122"/>
                        </a:defRPr>
                      </a:lvl1pPr>
                      <a:lvl2pPr marL="742950" lvl="1" indent="-285750">
                        <a:defRPr sz="1600" i="0" kern="1200"/>
                      </a:lvl2pPr>
                      <a:lvl3pPr marL="1143000" lvl="2" indent="-228600">
                        <a:buClr>
                          <a:schemeClr val="accent2"/>
                        </a:buClr>
                        <a:defRPr sz="1400" i="0" kern="1200"/>
                      </a:lvl3pPr>
                      <a:lvl4pPr marL="1600200" lvl="3" indent="-228600">
                        <a:buClr>
                          <a:schemeClr val="hlink"/>
                        </a:buClr>
                        <a:defRPr sz="1200" i="0" kern="1200"/>
                      </a:lvl4pPr>
                      <a:lvl5pPr marL="2057400" lvl="4" indent="-228600">
                        <a:lnSpc>
                          <a:spcPct val="100000"/>
                        </a:lnSpc>
                        <a:defRPr sz="1600" b="0" i="0" kern="1200"/>
                      </a:lvl5pPr>
                    </a:lstStyle>
                    <a:p>
                      <a:pPr marL="0" lvl="0" indent="0">
                        <a:lnSpc>
                          <a:spcPct val="150000"/>
                        </a:lnSpc>
                        <a:buNone/>
                      </a:pPr>
                      <a:r>
                        <a:rPr lang="zh-CN" altLang="en-US" sz="1600" b="1" dirty="0">
                          <a:solidFill>
                            <a:srgbClr val="013B6D"/>
                          </a:solidFill>
                          <a:latin typeface="微软雅黑" panose="020B0503020204020204" pitchFamily="34" charset="-122"/>
                          <a:ea typeface="微软雅黑" panose="020B0503020204020204" pitchFamily="34" charset="-122"/>
                        </a:rPr>
                        <a:t>公司首创</a:t>
                      </a:r>
                      <a:endParaRPr lang="zh-CN" altLang="en-US" sz="1600" b="1" dirty="0">
                        <a:solidFill>
                          <a:srgbClr val="013B6D"/>
                        </a:solidFill>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lvl="0" indent="-342900" algn="l" defTabSz="914400" eaLnBrk="1" fontAlgn="base" latinLnBrk="0" hangingPunct="1">
                        <a:lnSpc>
                          <a:spcPct val="120000"/>
                        </a:lnSpc>
                        <a:spcBef>
                          <a:spcPct val="20000"/>
                        </a:spcBef>
                        <a:spcAft>
                          <a:spcPct val="0"/>
                        </a:spcAft>
                        <a:buClr>
                          <a:schemeClr val="accent1"/>
                        </a:buClr>
                        <a:buFont typeface="Wingdings" panose="05000000000000000000" pitchFamily="2" charset="2"/>
                        <a:buChar char="n"/>
                        <a:defRPr sz="1800" b="1" i="0" u="none" kern="1200" baseline="0">
                          <a:solidFill>
                            <a:schemeClr val="tx1"/>
                          </a:solidFill>
                          <a:latin typeface="Arial" panose="020B0604020202020204" pitchFamily="34" charset="0"/>
                          <a:ea typeface="华文细黑" pitchFamily="2" charset="-122"/>
                        </a:defRPr>
                      </a:lvl1pPr>
                      <a:lvl2pPr marL="742950" lvl="1" indent="-285750">
                        <a:defRPr sz="1600" i="0" kern="1200"/>
                      </a:lvl2pPr>
                      <a:lvl3pPr marL="1143000" lvl="2" indent="-228600">
                        <a:buClr>
                          <a:schemeClr val="accent2"/>
                        </a:buClr>
                        <a:defRPr sz="1400" i="0" kern="1200"/>
                      </a:lvl3pPr>
                      <a:lvl4pPr marL="1600200" lvl="3" indent="-228600">
                        <a:buClr>
                          <a:schemeClr val="hlink"/>
                        </a:buClr>
                        <a:defRPr sz="1200" i="0" kern="1200"/>
                      </a:lvl4pPr>
                      <a:lvl5pPr marL="2057400" lvl="4" indent="-228600">
                        <a:lnSpc>
                          <a:spcPct val="100000"/>
                        </a:lnSpc>
                        <a:defRPr sz="1600" b="0" i="0" kern="1200"/>
                      </a:lvl5pPr>
                    </a:lstStyle>
                    <a:p>
                      <a:pPr marL="0" lvl="0" indent="0">
                        <a:lnSpc>
                          <a:spcPct val="150000"/>
                        </a:lnSpc>
                        <a:buNone/>
                      </a:pPr>
                      <a:r>
                        <a:rPr lang="zh-CN" altLang="en-US" sz="1600" b="1" dirty="0">
                          <a:solidFill>
                            <a:srgbClr val="013B6D"/>
                          </a:solidFill>
                          <a:latin typeface="微软雅黑" panose="020B0503020204020204" pitchFamily="34" charset="-122"/>
                          <a:ea typeface="微软雅黑" panose="020B0503020204020204" pitchFamily="34" charset="-122"/>
                        </a:rPr>
                        <a:t>非专利核心技术</a:t>
                      </a:r>
                      <a:endParaRPr lang="zh-CN" altLang="en-US" sz="1600" b="1" dirty="0">
                        <a:solidFill>
                          <a:srgbClr val="013B6D"/>
                        </a:solidFill>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lvl="0" indent="-342900" algn="l" defTabSz="914400" eaLnBrk="1" fontAlgn="base" latinLnBrk="0" hangingPunct="1">
                        <a:lnSpc>
                          <a:spcPct val="120000"/>
                        </a:lnSpc>
                        <a:spcBef>
                          <a:spcPct val="20000"/>
                        </a:spcBef>
                        <a:spcAft>
                          <a:spcPct val="0"/>
                        </a:spcAft>
                        <a:buClr>
                          <a:schemeClr val="accent1"/>
                        </a:buClr>
                        <a:buFont typeface="Wingdings" panose="05000000000000000000" pitchFamily="2" charset="2"/>
                        <a:buChar char="n"/>
                        <a:defRPr sz="1800" b="1" i="0" u="none" kern="1200" baseline="0">
                          <a:solidFill>
                            <a:schemeClr val="tx1"/>
                          </a:solidFill>
                          <a:latin typeface="Arial" panose="020B0604020202020204" pitchFamily="34" charset="0"/>
                          <a:ea typeface="华文细黑" pitchFamily="2" charset="-122"/>
                        </a:defRPr>
                      </a:lvl1pPr>
                      <a:lvl2pPr marL="742950" lvl="1" indent="-285750">
                        <a:defRPr sz="1600" i="0" kern="1200"/>
                      </a:lvl2pPr>
                      <a:lvl3pPr marL="1143000" lvl="2" indent="-228600">
                        <a:buClr>
                          <a:schemeClr val="accent2"/>
                        </a:buClr>
                        <a:defRPr sz="1400" i="0" kern="1200"/>
                      </a:lvl3pPr>
                      <a:lvl4pPr marL="1600200" lvl="3" indent="-228600">
                        <a:buClr>
                          <a:schemeClr val="hlink"/>
                        </a:buClr>
                        <a:defRPr sz="1200" i="0" kern="1200"/>
                      </a:lvl4pPr>
                      <a:lvl5pPr marL="2057400" lvl="4" indent="-228600">
                        <a:lnSpc>
                          <a:spcPct val="100000"/>
                        </a:lnSpc>
                        <a:defRPr sz="1600" b="0" i="0" kern="1200"/>
                      </a:lvl5pPr>
                    </a:lstStyle>
                    <a:p>
                      <a:pPr marL="0" lvl="0" indent="0">
                        <a:lnSpc>
                          <a:spcPct val="150000"/>
                        </a:lnSpc>
                        <a:buNone/>
                      </a:pPr>
                      <a:r>
                        <a:rPr lang="zh-CN" altLang="en-US" sz="1600" b="1" dirty="0">
                          <a:solidFill>
                            <a:srgbClr val="013B6D"/>
                          </a:solidFill>
                          <a:latin typeface="微软雅黑" panose="020B0503020204020204" pitchFamily="34" charset="-122"/>
                          <a:ea typeface="微软雅黑" panose="020B0503020204020204" pitchFamily="34" charset="-122"/>
                        </a:rPr>
                        <a:t>国内领先</a:t>
                      </a:r>
                      <a:endParaRPr lang="zh-CN" altLang="en-US" sz="1600" b="1" dirty="0">
                        <a:solidFill>
                          <a:srgbClr val="013B6D"/>
                        </a:solidFill>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lvl="0" indent="-342900" algn="l" defTabSz="914400" eaLnBrk="1" fontAlgn="base" latinLnBrk="0" hangingPunct="1">
                        <a:lnSpc>
                          <a:spcPct val="120000"/>
                        </a:lnSpc>
                        <a:spcBef>
                          <a:spcPct val="20000"/>
                        </a:spcBef>
                        <a:spcAft>
                          <a:spcPct val="0"/>
                        </a:spcAft>
                        <a:buClr>
                          <a:schemeClr val="accent1"/>
                        </a:buClr>
                        <a:buFont typeface="Wingdings" panose="05000000000000000000" pitchFamily="2" charset="2"/>
                        <a:buChar char="n"/>
                        <a:defRPr sz="1800" b="1" i="0" u="none" kern="1200" baseline="0">
                          <a:solidFill>
                            <a:schemeClr val="tx1"/>
                          </a:solidFill>
                          <a:latin typeface="Arial" panose="020B0604020202020204" pitchFamily="34" charset="0"/>
                          <a:ea typeface="华文细黑" pitchFamily="2" charset="-122"/>
                        </a:defRPr>
                      </a:lvl1pPr>
                      <a:lvl2pPr marL="742950" lvl="1" indent="-285750">
                        <a:defRPr sz="1600" i="0" kern="1200"/>
                      </a:lvl2pPr>
                      <a:lvl3pPr marL="1143000" lvl="2" indent="-228600">
                        <a:buClr>
                          <a:schemeClr val="accent2"/>
                        </a:buClr>
                        <a:defRPr sz="1400" i="0" kern="1200"/>
                      </a:lvl3pPr>
                      <a:lvl4pPr marL="1600200" lvl="3" indent="-228600">
                        <a:buClr>
                          <a:schemeClr val="hlink"/>
                        </a:buClr>
                        <a:defRPr sz="1200" i="0" kern="1200"/>
                      </a:lvl4pPr>
                      <a:lvl5pPr marL="2057400" lvl="4" indent="-228600">
                        <a:lnSpc>
                          <a:spcPct val="100000"/>
                        </a:lnSpc>
                        <a:defRPr sz="1600" b="0" i="0" kern="1200"/>
                      </a:lvl5pPr>
                    </a:lstStyle>
                    <a:p>
                      <a:pPr marL="0" lvl="0" indent="0">
                        <a:lnSpc>
                          <a:spcPct val="150000"/>
                        </a:lnSpc>
                        <a:buNone/>
                      </a:pPr>
                      <a:r>
                        <a:rPr lang="zh-CN" altLang="en-US" sz="1600" b="1" dirty="0">
                          <a:solidFill>
                            <a:srgbClr val="013B6D"/>
                          </a:solidFill>
                          <a:latin typeface="微软雅黑" panose="020B0503020204020204" pitchFamily="34" charset="-122"/>
                          <a:ea typeface="微软雅黑" panose="020B0503020204020204" pitchFamily="34" charset="-122"/>
                        </a:rPr>
                        <a:t>已实施产业化</a:t>
                      </a:r>
                      <a:endParaRPr lang="zh-CN" altLang="en-US" sz="1600" b="1" dirty="0">
                        <a:solidFill>
                          <a:srgbClr val="013B6D"/>
                        </a:solidFill>
                        <a:latin typeface="微软雅黑" panose="020B0503020204020204" pitchFamily="34" charset="-122"/>
                        <a:ea typeface="微软雅黑" panose="020B0503020204020204" pitchFamily="34" charset="-122"/>
                      </a:endParaRPr>
                    </a:p>
                    <a:p>
                      <a:pPr marL="0" lvl="0" indent="0">
                        <a:buNone/>
                      </a:pPr>
                      <a:endParaRPr lang="zh-CN" altLang="en-US" sz="1600" b="1" dirty="0">
                        <a:solidFill>
                          <a:srgbClr val="013B6D"/>
                        </a:solidFill>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30872">
                <a:tc>
                  <a:txBody>
                    <a:bodyPr/>
                    <a:lstStyle>
                      <a:lvl1pPr marL="342900" lvl="0" indent="-342900" algn="l" defTabSz="914400" eaLnBrk="1" fontAlgn="base" latinLnBrk="0" hangingPunct="1">
                        <a:lnSpc>
                          <a:spcPct val="120000"/>
                        </a:lnSpc>
                        <a:spcBef>
                          <a:spcPct val="20000"/>
                        </a:spcBef>
                        <a:spcAft>
                          <a:spcPct val="0"/>
                        </a:spcAft>
                        <a:buClr>
                          <a:schemeClr val="accent1"/>
                        </a:buClr>
                        <a:buFont typeface="Wingdings" panose="05000000000000000000" pitchFamily="2" charset="2"/>
                        <a:buChar char="n"/>
                        <a:defRPr sz="1800" b="1" i="0" u="none" kern="1200" baseline="0">
                          <a:solidFill>
                            <a:schemeClr val="tx1"/>
                          </a:solidFill>
                          <a:latin typeface="Arial" panose="020B0604020202020204" pitchFamily="34" charset="0"/>
                          <a:ea typeface="华文细黑" pitchFamily="2" charset="-122"/>
                        </a:defRPr>
                      </a:lvl1pPr>
                      <a:lvl2pPr marL="742950" lvl="1" indent="-285750">
                        <a:defRPr sz="1600" i="0" kern="1200"/>
                      </a:lvl2pPr>
                      <a:lvl3pPr marL="1143000" lvl="2" indent="-228600">
                        <a:buClr>
                          <a:schemeClr val="accent2"/>
                        </a:buClr>
                        <a:defRPr sz="1400" i="0" kern="1200"/>
                      </a:lvl3pPr>
                      <a:lvl4pPr marL="1600200" lvl="3" indent="-228600">
                        <a:buClr>
                          <a:schemeClr val="hlink"/>
                        </a:buClr>
                        <a:defRPr sz="1200" i="0" kern="1200"/>
                      </a:lvl4pPr>
                      <a:lvl5pPr marL="2057400" lvl="4" indent="-228600">
                        <a:lnSpc>
                          <a:spcPct val="100000"/>
                        </a:lnSpc>
                        <a:defRPr sz="1600" b="0" i="0" kern="1200"/>
                      </a:lvl5pPr>
                    </a:lstStyle>
                    <a:p>
                      <a:pPr marL="0" lvl="0" indent="0">
                        <a:buNone/>
                      </a:pPr>
                      <a:r>
                        <a:rPr lang="zh-CN" altLang="en-US" sz="1600" b="1" dirty="0">
                          <a:solidFill>
                            <a:srgbClr val="013B6D"/>
                          </a:solidFill>
                          <a:latin typeface="微软雅黑" panose="020B0503020204020204" pitchFamily="34" charset="-122"/>
                          <a:ea typeface="微软雅黑" panose="020B0503020204020204" pitchFamily="34" charset="-122"/>
                        </a:rPr>
                        <a:t>磁镜电弧炉减压挥发氧化法生产钠米氧化铋技术</a:t>
                      </a:r>
                      <a:endParaRPr lang="zh-CN" altLang="en-US" sz="1600" b="1" dirty="0">
                        <a:solidFill>
                          <a:srgbClr val="013B6D"/>
                        </a:solidFill>
                        <a:latin typeface="微软雅黑" panose="020B0503020204020204" pitchFamily="34" charset="-122"/>
                        <a:ea typeface="微软雅黑" panose="020B0503020204020204" pitchFamily="34" charset="-122"/>
                      </a:endParaRPr>
                    </a:p>
                  </a:txBody>
                  <a:tcPr>
                    <a:lnL w="28575" cap="flat" cmpd="sng">
                      <a:solidFill>
                        <a:schemeClr val="tx1"/>
                      </a:solidFill>
                      <a:prstDash val="solid"/>
                      <a:headEnd type="none" w="med" len="med"/>
                      <a:tailEnd type="none" w="med" len="med"/>
                    </a:lnL>
                    <a:lnR w="12700" cap="flat" cmpd="sng" algn="ctr">
                      <a:solidFill>
                        <a:schemeClr val="tx1"/>
                      </a:solidFill>
                      <a:prstDash val="solid"/>
                      <a:round/>
                      <a:headEnd type="none" w="med" len="med"/>
                      <a:tailEnd type="none" w="med" len="med"/>
                    </a:lnR>
                    <a:lnT w="12700" cap="flat" cmpd="sng">
                      <a:solidFill>
                        <a:schemeClr val="tx1"/>
                      </a:solidFill>
                      <a:prstDash val="soli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lvl="0" indent="-342900" algn="l" defTabSz="914400" eaLnBrk="1" fontAlgn="base" latinLnBrk="0" hangingPunct="1">
                        <a:lnSpc>
                          <a:spcPct val="120000"/>
                        </a:lnSpc>
                        <a:spcBef>
                          <a:spcPct val="20000"/>
                        </a:spcBef>
                        <a:spcAft>
                          <a:spcPct val="0"/>
                        </a:spcAft>
                        <a:buClr>
                          <a:schemeClr val="accent1"/>
                        </a:buClr>
                        <a:buFont typeface="Wingdings" panose="05000000000000000000" pitchFamily="2" charset="2"/>
                        <a:buChar char="n"/>
                        <a:defRPr sz="1800" b="1" i="0" u="none" kern="1200" baseline="0">
                          <a:solidFill>
                            <a:schemeClr val="tx1"/>
                          </a:solidFill>
                          <a:latin typeface="Arial" panose="020B0604020202020204" pitchFamily="34" charset="0"/>
                          <a:ea typeface="华文细黑" pitchFamily="2" charset="-122"/>
                        </a:defRPr>
                      </a:lvl1pPr>
                      <a:lvl2pPr marL="742950" lvl="1" indent="-285750">
                        <a:defRPr sz="1600" i="0" kern="1200"/>
                      </a:lvl2pPr>
                      <a:lvl3pPr marL="1143000" lvl="2" indent="-228600">
                        <a:buClr>
                          <a:schemeClr val="accent2"/>
                        </a:buClr>
                        <a:defRPr sz="1400" i="0" kern="1200"/>
                      </a:lvl3pPr>
                      <a:lvl4pPr marL="1600200" lvl="3" indent="-228600">
                        <a:buClr>
                          <a:schemeClr val="hlink"/>
                        </a:buClr>
                        <a:defRPr sz="1200" i="0" kern="1200"/>
                      </a:lvl4pPr>
                      <a:lvl5pPr marL="2057400" lvl="4" indent="-228600">
                        <a:lnSpc>
                          <a:spcPct val="100000"/>
                        </a:lnSpc>
                        <a:defRPr sz="1600" b="0" i="0" kern="1200"/>
                      </a:lvl5pPr>
                    </a:lstStyle>
                    <a:p>
                      <a:pPr marL="0" lvl="0" indent="0">
                        <a:lnSpc>
                          <a:spcPct val="150000"/>
                        </a:lnSpc>
                        <a:buNone/>
                      </a:pPr>
                      <a:r>
                        <a:rPr lang="zh-CN" altLang="en-US" sz="1600" b="1" dirty="0">
                          <a:solidFill>
                            <a:srgbClr val="013B6D"/>
                          </a:solidFill>
                          <a:latin typeface="微软雅黑" panose="020B0503020204020204" pitchFamily="34" charset="-122"/>
                          <a:ea typeface="微软雅黑" panose="020B0503020204020204" pitchFamily="34" charset="-122"/>
                        </a:rPr>
                        <a:t>公司首创</a:t>
                      </a:r>
                      <a:endParaRPr lang="zh-CN" altLang="en-US" sz="1600" b="1" dirty="0">
                        <a:solidFill>
                          <a:srgbClr val="013B6D"/>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solidFill>
                        <a:schemeClr val="tx1"/>
                      </a:solidFill>
                      <a:prstDash val="soli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lvl="0" indent="-342900" algn="l" defTabSz="914400" eaLnBrk="1" fontAlgn="base" latinLnBrk="0" hangingPunct="1">
                        <a:lnSpc>
                          <a:spcPct val="120000"/>
                        </a:lnSpc>
                        <a:spcBef>
                          <a:spcPct val="20000"/>
                        </a:spcBef>
                        <a:spcAft>
                          <a:spcPct val="0"/>
                        </a:spcAft>
                        <a:buClr>
                          <a:schemeClr val="accent1"/>
                        </a:buClr>
                        <a:buFont typeface="Wingdings" panose="05000000000000000000" pitchFamily="2" charset="2"/>
                        <a:buChar char="n"/>
                        <a:defRPr sz="1800" b="1" i="0" u="none" kern="1200" baseline="0">
                          <a:solidFill>
                            <a:schemeClr val="tx1"/>
                          </a:solidFill>
                          <a:latin typeface="Arial" panose="020B0604020202020204" pitchFamily="34" charset="0"/>
                          <a:ea typeface="华文细黑" pitchFamily="2" charset="-122"/>
                        </a:defRPr>
                      </a:lvl1pPr>
                      <a:lvl2pPr marL="742950" lvl="1" indent="-285750">
                        <a:defRPr sz="1600" i="0" kern="1200"/>
                      </a:lvl2pPr>
                      <a:lvl3pPr marL="1143000" lvl="2" indent="-228600">
                        <a:buClr>
                          <a:schemeClr val="accent2"/>
                        </a:buClr>
                        <a:defRPr sz="1400" i="0" kern="1200"/>
                      </a:lvl3pPr>
                      <a:lvl4pPr marL="1600200" lvl="3" indent="-228600">
                        <a:buClr>
                          <a:schemeClr val="hlink"/>
                        </a:buClr>
                        <a:defRPr sz="1200" i="0" kern="1200"/>
                      </a:lvl4pPr>
                      <a:lvl5pPr marL="2057400" lvl="4" indent="-228600">
                        <a:lnSpc>
                          <a:spcPct val="100000"/>
                        </a:lnSpc>
                        <a:defRPr sz="1600" b="0" i="0" kern="1200"/>
                      </a:lvl5pPr>
                    </a:lstStyle>
                    <a:p>
                      <a:pPr marL="0" lvl="0" indent="0">
                        <a:lnSpc>
                          <a:spcPct val="150000"/>
                        </a:lnSpc>
                        <a:buNone/>
                      </a:pPr>
                      <a:r>
                        <a:rPr lang="zh-CN" altLang="en-US" sz="1600" b="1" dirty="0">
                          <a:solidFill>
                            <a:srgbClr val="013B6D"/>
                          </a:solidFill>
                          <a:latin typeface="微软雅黑" panose="020B0503020204020204" pitchFamily="34" charset="-122"/>
                          <a:ea typeface="微软雅黑" panose="020B0503020204020204" pitchFamily="34" charset="-122"/>
                        </a:rPr>
                        <a:t>获国家专利</a:t>
                      </a:r>
                      <a:endParaRPr lang="zh-CN" altLang="en-US" sz="1600" b="1" dirty="0">
                        <a:solidFill>
                          <a:srgbClr val="013B6D"/>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solidFill>
                        <a:schemeClr val="tx1"/>
                      </a:solidFill>
                      <a:prstDash val="soli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lvl="0" indent="-342900" algn="l" defTabSz="914400" eaLnBrk="1" fontAlgn="base" latinLnBrk="0" hangingPunct="1">
                        <a:lnSpc>
                          <a:spcPct val="120000"/>
                        </a:lnSpc>
                        <a:spcBef>
                          <a:spcPct val="20000"/>
                        </a:spcBef>
                        <a:spcAft>
                          <a:spcPct val="0"/>
                        </a:spcAft>
                        <a:buClr>
                          <a:schemeClr val="accent1"/>
                        </a:buClr>
                        <a:buFont typeface="Wingdings" panose="05000000000000000000" pitchFamily="2" charset="2"/>
                        <a:buChar char="n"/>
                        <a:defRPr sz="1800" b="1" i="0" u="none" kern="1200" baseline="0">
                          <a:solidFill>
                            <a:schemeClr val="tx1"/>
                          </a:solidFill>
                          <a:latin typeface="Arial" panose="020B0604020202020204" pitchFamily="34" charset="0"/>
                          <a:ea typeface="华文细黑" pitchFamily="2" charset="-122"/>
                        </a:defRPr>
                      </a:lvl1pPr>
                      <a:lvl2pPr marL="742950" lvl="1" indent="-285750">
                        <a:defRPr sz="1600" i="0" kern="1200"/>
                      </a:lvl2pPr>
                      <a:lvl3pPr marL="1143000" lvl="2" indent="-228600">
                        <a:buClr>
                          <a:schemeClr val="accent2"/>
                        </a:buClr>
                        <a:defRPr sz="1400" i="0" kern="1200"/>
                      </a:lvl3pPr>
                      <a:lvl4pPr marL="1600200" lvl="3" indent="-228600">
                        <a:buClr>
                          <a:schemeClr val="hlink"/>
                        </a:buClr>
                        <a:defRPr sz="1200" i="0" kern="1200"/>
                      </a:lvl4pPr>
                      <a:lvl5pPr marL="2057400" lvl="4" indent="-228600">
                        <a:lnSpc>
                          <a:spcPct val="100000"/>
                        </a:lnSpc>
                        <a:defRPr sz="1600" b="0" i="0" kern="1200"/>
                      </a:lvl5pPr>
                    </a:lstStyle>
                    <a:p>
                      <a:pPr marL="0" lvl="0" indent="0">
                        <a:lnSpc>
                          <a:spcPct val="150000"/>
                        </a:lnSpc>
                        <a:buNone/>
                      </a:pPr>
                      <a:r>
                        <a:rPr lang="zh-CN" altLang="en-US" sz="1600" b="1" dirty="0">
                          <a:solidFill>
                            <a:srgbClr val="013B6D"/>
                          </a:solidFill>
                          <a:latin typeface="微软雅黑" panose="020B0503020204020204" pitchFamily="34" charset="-122"/>
                          <a:ea typeface="微软雅黑" panose="020B0503020204020204" pitchFamily="34" charset="-122"/>
                        </a:rPr>
                        <a:t>国内领先</a:t>
                      </a:r>
                      <a:endParaRPr lang="zh-CN" altLang="en-US" sz="1600" b="1" dirty="0">
                        <a:solidFill>
                          <a:srgbClr val="013B6D"/>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solidFill>
                        <a:schemeClr val="tx1"/>
                      </a:solidFill>
                      <a:prstDash val="soli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lvl="0" indent="-342900" algn="l" defTabSz="914400" eaLnBrk="1" fontAlgn="base" latinLnBrk="0" hangingPunct="1">
                        <a:lnSpc>
                          <a:spcPct val="120000"/>
                        </a:lnSpc>
                        <a:spcBef>
                          <a:spcPct val="20000"/>
                        </a:spcBef>
                        <a:spcAft>
                          <a:spcPct val="0"/>
                        </a:spcAft>
                        <a:buClr>
                          <a:schemeClr val="accent1"/>
                        </a:buClr>
                        <a:buFont typeface="Wingdings" panose="05000000000000000000" pitchFamily="2" charset="2"/>
                        <a:buChar char="n"/>
                        <a:defRPr sz="1800" b="1" i="0" u="none" kern="1200" baseline="0">
                          <a:solidFill>
                            <a:schemeClr val="tx1"/>
                          </a:solidFill>
                          <a:latin typeface="Arial" panose="020B0604020202020204" pitchFamily="34" charset="0"/>
                          <a:ea typeface="华文细黑" pitchFamily="2" charset="-122"/>
                        </a:defRPr>
                      </a:lvl1pPr>
                      <a:lvl2pPr marL="742950" lvl="1" indent="-285750">
                        <a:defRPr sz="1600" i="0" kern="1200"/>
                      </a:lvl2pPr>
                      <a:lvl3pPr marL="1143000" lvl="2" indent="-228600">
                        <a:buClr>
                          <a:schemeClr val="accent2"/>
                        </a:buClr>
                        <a:defRPr sz="1400" i="0" kern="1200"/>
                      </a:lvl3pPr>
                      <a:lvl4pPr marL="1600200" lvl="3" indent="-228600">
                        <a:buClr>
                          <a:schemeClr val="hlink"/>
                        </a:buClr>
                        <a:defRPr sz="1200" i="0" kern="1200"/>
                      </a:lvl4pPr>
                      <a:lvl5pPr marL="2057400" lvl="4" indent="-228600">
                        <a:lnSpc>
                          <a:spcPct val="100000"/>
                        </a:lnSpc>
                        <a:defRPr sz="1600" b="0" i="0" kern="1200"/>
                      </a:lvl5pPr>
                    </a:lstStyle>
                    <a:p>
                      <a:pPr marL="0" lvl="0" indent="0">
                        <a:lnSpc>
                          <a:spcPct val="150000"/>
                        </a:lnSpc>
                        <a:buNone/>
                      </a:pPr>
                      <a:r>
                        <a:rPr lang="zh-CN" altLang="en-US" sz="1600" b="1" dirty="0">
                          <a:solidFill>
                            <a:srgbClr val="013B6D"/>
                          </a:solidFill>
                          <a:latin typeface="微软雅黑" panose="020B0503020204020204" pitchFamily="34" charset="-122"/>
                          <a:ea typeface="微软雅黑" panose="020B0503020204020204" pitchFamily="34" charset="-122"/>
                        </a:rPr>
                        <a:t>已实施产业化</a:t>
                      </a:r>
                      <a:endParaRPr lang="zh-CN" altLang="en-US" sz="1600" b="1" dirty="0">
                        <a:solidFill>
                          <a:srgbClr val="013B6D"/>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25923">
                <a:tc>
                  <a:txBody>
                    <a:bodyPr/>
                    <a:lstStyle/>
                    <a:p>
                      <a:r>
                        <a:rPr lang="zh-CN" altLang="en-US" b="1" i="0" dirty="0" smtClean="0">
                          <a:solidFill>
                            <a:srgbClr val="013B6D"/>
                          </a:solidFill>
                          <a:latin typeface="微软雅黑" panose="020B0503020204020204" pitchFamily="34" charset="-122"/>
                          <a:ea typeface="微软雅黑" panose="020B0503020204020204" pitchFamily="34" charset="-122"/>
                        </a:rPr>
                        <a:t>从</a:t>
                      </a:r>
                      <a:r>
                        <a:rPr lang="zh-CN" altLang="en-US" sz="1600" b="1" i="0" u="none" kern="1200" baseline="0" dirty="0" smtClean="0">
                          <a:solidFill>
                            <a:srgbClr val="013B6D"/>
                          </a:solidFill>
                          <a:latin typeface="微软雅黑" panose="020B0503020204020204" pitchFamily="34" charset="-122"/>
                          <a:ea typeface="微软雅黑" panose="020B0503020204020204" pitchFamily="34" charset="-122"/>
                          <a:cs typeface="+mn-cs"/>
                        </a:rPr>
                        <a:t>含锗物料中综合回收有价金属并制备高纯二氧化锗工艺技术</a:t>
                      </a:r>
                      <a:endParaRPr lang="zh-CN" altLang="en-US" sz="1600" b="1" i="0" u="none" kern="1200" baseline="0" dirty="0">
                        <a:solidFill>
                          <a:srgbClr val="013B6D"/>
                        </a:solidFill>
                        <a:latin typeface="微软雅黑" panose="020B0503020204020204" pitchFamily="34" charset="-122"/>
                        <a:ea typeface="微软雅黑" panose="020B0503020204020204" pitchFamily="34" charset="-122"/>
                        <a:cs typeface="+mn-cs"/>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lgn="ctr">
                      <a:solidFill>
                        <a:schemeClr val="tx1"/>
                      </a:solidFill>
                      <a:prstDash val="solid"/>
                      <a:roun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chemeClr val="bg1"/>
                    </a:solidFill>
                  </a:tcPr>
                </a:tc>
                <a:tc>
                  <a:txBody>
                    <a:bodyPr/>
                    <a:lstStyle/>
                    <a:p>
                      <a:pPr marL="0" marR="0" lvl="0" indent="0" algn="l" defTabSz="914400" eaLnBrk="1" fontAlgn="base" latinLnBrk="0" hangingPunct="1">
                        <a:lnSpc>
                          <a:spcPct val="150000"/>
                        </a:lnSpc>
                        <a:spcBef>
                          <a:spcPct val="20000"/>
                        </a:spcBef>
                        <a:spcAft>
                          <a:spcPct val="0"/>
                        </a:spcAft>
                        <a:buClr>
                          <a:schemeClr val="accent1"/>
                        </a:buClr>
                        <a:buSzTx/>
                        <a:buFont typeface="Wingdings" panose="05000000000000000000" pitchFamily="2" charset="2"/>
                        <a:buNone/>
                        <a:defRPr/>
                      </a:pPr>
                      <a:r>
                        <a:rPr lang="zh-CN" altLang="en-US" sz="1600" b="1" i="0" u="none" kern="1200" baseline="0" dirty="0" smtClean="0">
                          <a:solidFill>
                            <a:srgbClr val="013B6D"/>
                          </a:solidFill>
                          <a:latin typeface="微软雅黑" panose="020B0503020204020204" pitchFamily="34" charset="-122"/>
                          <a:ea typeface="微软雅黑" panose="020B0503020204020204" pitchFamily="34" charset="-122"/>
                          <a:cs typeface="+mn-cs"/>
                        </a:rPr>
                        <a:t>公司首创</a:t>
                      </a:r>
                      <a:endParaRPr lang="zh-CN" altLang="en-US" sz="1600" b="1" i="0" u="none" kern="1200" baseline="0" dirty="0" smtClean="0">
                        <a:solidFill>
                          <a:srgbClr val="013B6D"/>
                        </a:solidFill>
                        <a:latin typeface="微软雅黑" panose="020B0503020204020204" pitchFamily="34" charset="-122"/>
                        <a:ea typeface="微软雅黑" panose="020B0503020204020204" pitchFamily="34" charset="-122"/>
                        <a:cs typeface="+mn-cs"/>
                      </a:endParaRPr>
                    </a:p>
                    <a:p>
                      <a:endParaRPr lang="zh-CN" altLang="en-US" sz="1600" b="1" i="0" u="none" kern="1200" baseline="0" dirty="0" smtClean="0">
                        <a:solidFill>
                          <a:srgbClr val="013B6D"/>
                        </a:solidFill>
                        <a:latin typeface="微软雅黑" panose="020B0503020204020204" pitchFamily="34" charset="-122"/>
                        <a:ea typeface="微软雅黑" panose="020B0503020204020204" pitchFamily="34" charset="-122"/>
                        <a:cs typeface="+mn-cs"/>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lgn="ctr">
                      <a:solidFill>
                        <a:schemeClr val="tx1"/>
                      </a:solidFill>
                      <a:prstDash val="solid"/>
                      <a:roun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chemeClr val="bg1"/>
                    </a:solidFill>
                  </a:tcPr>
                </a:tc>
                <a:tc>
                  <a:txBody>
                    <a:bodyPr/>
                    <a:lstStyle/>
                    <a:p>
                      <a:pPr marL="0" marR="0" lvl="0" indent="0" algn="l" defTabSz="914400" eaLnBrk="0" fontAlgn="base" latinLnBrk="0" hangingPunct="0">
                        <a:lnSpc>
                          <a:spcPct val="150000"/>
                        </a:lnSpc>
                        <a:spcBef>
                          <a:spcPct val="0"/>
                        </a:spcBef>
                        <a:spcAft>
                          <a:spcPct val="0"/>
                        </a:spcAft>
                        <a:buClrTx/>
                        <a:buSzTx/>
                        <a:buFontTx/>
                        <a:buNone/>
                        <a:defRPr/>
                      </a:pPr>
                      <a:r>
                        <a:rPr lang="zh-CN" altLang="en-US" sz="1800" b="1" i="0" dirty="0" smtClean="0">
                          <a:solidFill>
                            <a:srgbClr val="013B6D"/>
                          </a:solidFill>
                          <a:latin typeface="微软雅黑" panose="020B0503020204020204" pitchFamily="34" charset="-122"/>
                          <a:ea typeface="微软雅黑" panose="020B0503020204020204" pitchFamily="34" charset="-122"/>
                          <a:sym typeface="+mn-ea"/>
                        </a:rPr>
                        <a:t>专利技术</a:t>
                      </a:r>
                      <a:endParaRPr lang="zh-CN" altLang="en-US" sz="1800" b="1" i="0" dirty="0" smtClean="0">
                        <a:solidFill>
                          <a:srgbClr val="013B6D"/>
                        </a:solidFill>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eaLnBrk="1" fontAlgn="base" latinLnBrk="0" hangingPunct="1">
                        <a:lnSpc>
                          <a:spcPct val="120000"/>
                        </a:lnSpc>
                        <a:spcBef>
                          <a:spcPct val="20000"/>
                        </a:spcBef>
                        <a:spcAft>
                          <a:spcPct val="0"/>
                        </a:spcAft>
                        <a:buClr>
                          <a:schemeClr val="accent1"/>
                        </a:buClr>
                        <a:buFont typeface="Wingdings" panose="05000000000000000000" pitchFamily="2" charset="2"/>
                        <a:buChar char="n"/>
                        <a:defRPr sz="1800" b="1" i="0" u="none" kern="1200" baseline="0">
                          <a:solidFill>
                            <a:schemeClr val="tx1"/>
                          </a:solidFill>
                          <a:latin typeface="Arial" panose="020B0604020202020204" pitchFamily="34" charset="0"/>
                          <a:ea typeface="华文细黑" pitchFamily="2" charset="-122"/>
                        </a:defRPr>
                      </a:lvl1pPr>
                      <a:lvl2pPr marL="742950" lvl="1" indent="-285750">
                        <a:defRPr sz="1600" i="0" kern="1200"/>
                      </a:lvl2pPr>
                      <a:lvl3pPr marL="1143000" lvl="2" indent="-228600">
                        <a:buClr>
                          <a:schemeClr val="accent2"/>
                        </a:buClr>
                        <a:defRPr sz="1400" i="0" kern="1200"/>
                      </a:lvl3pPr>
                      <a:lvl4pPr marL="1600200" lvl="3" indent="-228600">
                        <a:buClr>
                          <a:schemeClr val="hlink"/>
                        </a:buClr>
                        <a:defRPr sz="1200" i="0" kern="1200"/>
                      </a:lvl4pPr>
                      <a:lvl5pPr marL="2057400" lvl="4" indent="-228600">
                        <a:lnSpc>
                          <a:spcPct val="100000"/>
                        </a:lnSpc>
                        <a:defRPr sz="1600" b="0" i="0" kern="1200"/>
                      </a:lvl5pPr>
                    </a:lstStyle>
                    <a:p>
                      <a:pPr marL="0" lvl="0" indent="0">
                        <a:lnSpc>
                          <a:spcPct val="150000"/>
                        </a:lnSpc>
                        <a:buNone/>
                      </a:pPr>
                      <a:r>
                        <a:rPr lang="zh-CN" altLang="en-US" sz="1600" b="1" dirty="0">
                          <a:solidFill>
                            <a:srgbClr val="013B6D"/>
                          </a:solidFill>
                          <a:latin typeface="微软雅黑" panose="020B0503020204020204" pitchFamily="34" charset="-122"/>
                          <a:ea typeface="微软雅黑" panose="020B0503020204020204" pitchFamily="34" charset="-122"/>
                        </a:rPr>
                        <a:t>国内领先</a:t>
                      </a:r>
                      <a:endParaRPr lang="zh-CN" altLang="en-US" sz="1600" b="1" dirty="0">
                        <a:solidFill>
                          <a:srgbClr val="013B6D"/>
                        </a:solidFill>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lgn="ctr">
                      <a:solidFill>
                        <a:schemeClr val="tx1"/>
                      </a:solidFill>
                      <a:prstDash val="solid"/>
                      <a:roun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eaLnBrk="1" fontAlgn="base" latinLnBrk="0" hangingPunct="1">
                        <a:lnSpc>
                          <a:spcPct val="120000"/>
                        </a:lnSpc>
                        <a:spcBef>
                          <a:spcPct val="20000"/>
                        </a:spcBef>
                        <a:spcAft>
                          <a:spcPct val="0"/>
                        </a:spcAft>
                        <a:buClr>
                          <a:schemeClr val="accent1"/>
                        </a:buClr>
                        <a:buFont typeface="Wingdings" panose="05000000000000000000" pitchFamily="2" charset="2"/>
                        <a:buChar char="n"/>
                        <a:defRPr sz="1800" b="1" i="0" u="none" kern="1200" baseline="0">
                          <a:solidFill>
                            <a:schemeClr val="tx1"/>
                          </a:solidFill>
                          <a:latin typeface="Arial" panose="020B0604020202020204" pitchFamily="34" charset="0"/>
                          <a:ea typeface="华文细黑" pitchFamily="2" charset="-122"/>
                        </a:defRPr>
                      </a:lvl1pPr>
                      <a:lvl2pPr marL="742950" lvl="1" indent="-285750">
                        <a:defRPr sz="1600" i="0" kern="1200"/>
                      </a:lvl2pPr>
                      <a:lvl3pPr marL="1143000" lvl="2" indent="-228600">
                        <a:buClr>
                          <a:schemeClr val="accent2"/>
                        </a:buClr>
                        <a:defRPr sz="1400" i="0" kern="1200"/>
                      </a:lvl3pPr>
                      <a:lvl4pPr marL="1600200" lvl="3" indent="-228600">
                        <a:buClr>
                          <a:schemeClr val="hlink"/>
                        </a:buClr>
                        <a:defRPr sz="1200" i="0" kern="1200"/>
                      </a:lvl4pPr>
                      <a:lvl5pPr marL="2057400" lvl="4" indent="-228600">
                        <a:lnSpc>
                          <a:spcPct val="100000"/>
                        </a:lnSpc>
                        <a:defRPr sz="1600" b="0" i="0" kern="1200"/>
                      </a:lvl5pPr>
                    </a:lstStyle>
                    <a:p>
                      <a:pPr marL="0" lvl="0" indent="0">
                        <a:lnSpc>
                          <a:spcPct val="150000"/>
                        </a:lnSpc>
                        <a:buNone/>
                      </a:pPr>
                      <a:r>
                        <a:rPr lang="zh-CN" altLang="en-US" sz="1600" b="1" dirty="0">
                          <a:solidFill>
                            <a:srgbClr val="013B6D"/>
                          </a:solidFill>
                          <a:latin typeface="微软雅黑" panose="020B0503020204020204" pitchFamily="34" charset="-122"/>
                          <a:ea typeface="微软雅黑" panose="020B0503020204020204" pitchFamily="34" charset="-122"/>
                        </a:rPr>
                        <a:t>已实施产业化</a:t>
                      </a:r>
                      <a:endParaRPr lang="zh-CN" altLang="en-US" sz="1600" b="1" dirty="0">
                        <a:solidFill>
                          <a:srgbClr val="013B6D"/>
                        </a:solidFill>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lgn="ctr">
                      <a:solidFill>
                        <a:schemeClr val="tx1"/>
                      </a:solidFill>
                      <a:prstDash val="solid"/>
                      <a:roun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chemeClr val="bg1"/>
                    </a:solidFill>
                  </a:tcPr>
                </a:tc>
              </a:tr>
            </a:tbl>
          </a:graphicData>
        </a:graphic>
      </p:graphicFrame>
      <p:sp>
        <p:nvSpPr>
          <p:cNvPr id="10" name="文本占位符 97282"/>
          <p:cNvSpPr txBox="1"/>
          <p:nvPr/>
        </p:nvSpPr>
        <p:spPr>
          <a:xfrm>
            <a:off x="468313" y="841375"/>
            <a:ext cx="8207375" cy="361950"/>
          </a:xfrm>
          <a:prstGeom prst="rect">
            <a:avLst/>
          </a:prstGeom>
          <a:solidFill>
            <a:schemeClr val="bg1"/>
          </a:solidFill>
        </p:spPr>
        <p:txBody>
          <a:bodyPr/>
          <a:lstStyle/>
          <a:p>
            <a:pPr marL="342900" marR="0" indent="-342900" defTabSz="914400" eaLnBrk="0" hangingPunct="0">
              <a:spcBef>
                <a:spcPct val="20000"/>
              </a:spcBef>
              <a:buClrTx/>
              <a:buSzTx/>
              <a:buFont typeface="Arial" panose="020B0604020202020204" pitchFamily="34" charset="0"/>
              <a:buChar char="•"/>
              <a:defRPr/>
            </a:pPr>
            <a:r>
              <a:rPr kumimoji="0" lang="zh-CN" altLang="en-US" b="1" kern="1200" cap="none" spc="0" normalizeH="0" baseline="0" noProof="0" dirty="0">
                <a:solidFill>
                  <a:srgbClr val="013B6D"/>
                </a:solidFill>
                <a:latin typeface="微软雅黑" panose="020B0503020204020204" pitchFamily="34" charset="-122"/>
                <a:ea typeface="微软雅黑" panose="020B0503020204020204" pitchFamily="34" charset="-122"/>
                <a:cs typeface="+mn-cs"/>
              </a:rPr>
              <a:t>本公司目前使用的主要生产技术所处阶段如下</a:t>
            </a:r>
            <a:r>
              <a:rPr kumimoji="0" lang="zh-CN" altLang="en-US" kern="1200" cap="none" spc="0" normalizeH="0" baseline="0" noProof="0" dirty="0">
                <a:solidFill>
                  <a:srgbClr val="013B6D"/>
                </a:solidFill>
                <a:latin typeface="华文细黑" pitchFamily="2" charset="-122"/>
                <a:ea typeface="+mn-ea"/>
                <a:cs typeface="+mn-cs"/>
              </a:rPr>
              <a:t>： </a:t>
            </a:r>
            <a:endParaRPr kumimoji="0" lang="zh-CN" altLang="en-US" kern="1200" cap="none" spc="0" normalizeH="0" baseline="0" noProof="0" dirty="0">
              <a:solidFill>
                <a:srgbClr val="013B6D"/>
              </a:solidFill>
              <a:latin typeface="华文细黑" pitchFamily="2" charset="-122"/>
              <a:ea typeface="+mn-ea"/>
              <a:cs typeface="+mn-cs"/>
            </a:endParaRPr>
          </a:p>
        </p:txBody>
      </p:sp>
    </p:spTree>
  </p:cSld>
  <p:clrMapOvr>
    <a:masterClrMapping/>
  </p:clrMapOvr>
  <p:transition spd="slow" advClick="0" advTm="1200">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p:nvSpPr>
        <p:spPr>
          <a:xfrm rot="2791015">
            <a:off x="3168650" y="-1439862"/>
            <a:ext cx="2806700" cy="2965450"/>
          </a:xfrm>
          <a:prstGeom prst="rect">
            <a:avLst/>
          </a:prstGeom>
          <a:solidFill>
            <a:srgbClr val="013B6D"/>
          </a:solidFill>
          <a:ln>
            <a:solidFill>
              <a:schemeClr val="bg1"/>
            </a:solid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5843" name="文本框 12"/>
          <p:cNvSpPr txBox="1"/>
          <p:nvPr/>
        </p:nvSpPr>
        <p:spPr>
          <a:xfrm>
            <a:off x="1931988" y="2574925"/>
            <a:ext cx="5254625" cy="708025"/>
          </a:xfrm>
          <a:prstGeom prst="rect">
            <a:avLst/>
          </a:prstGeom>
          <a:noFill/>
          <a:ln w="9525">
            <a:noFill/>
          </a:ln>
        </p:spPr>
        <p:txBody>
          <a:bodyPr>
            <a:spAutoFit/>
          </a:bodyPr>
          <a:p>
            <a:pPr algn="ctr"/>
            <a:r>
              <a:rPr lang="zh-CN" altLang="en-US" sz="4000" b="1" dirty="0">
                <a:latin typeface="微软雅黑" panose="020B0503020204020204" pitchFamily="34" charset="-122"/>
                <a:ea typeface="微软雅黑" panose="020B0503020204020204" pitchFamily="34" charset="-122"/>
                <a:sym typeface="宋体" panose="02010600030101010101" pitchFamily="2" charset="-122"/>
              </a:rPr>
              <a:t>安全环保及生产工艺</a:t>
            </a:r>
            <a:endParaRPr lang="zh-CN" altLang="en-US" sz="4000" b="1" dirty="0">
              <a:latin typeface="微软雅黑" panose="020B0503020204020204" pitchFamily="34" charset="-122"/>
              <a:ea typeface="微软雅黑" panose="020B0503020204020204" pitchFamily="34" charset="-122"/>
              <a:sym typeface="宋体" panose="02010600030101010101" pitchFamily="2" charset="-122"/>
            </a:endParaRPr>
          </a:p>
        </p:txBody>
      </p:sp>
      <p:sp>
        <p:nvSpPr>
          <p:cNvPr id="35844" name="文本框 11"/>
          <p:cNvSpPr txBox="1"/>
          <p:nvPr/>
        </p:nvSpPr>
        <p:spPr>
          <a:xfrm>
            <a:off x="1104900" y="3541713"/>
            <a:ext cx="6934200" cy="322262"/>
          </a:xfrm>
          <a:prstGeom prst="rect">
            <a:avLst/>
          </a:prstGeom>
          <a:noFill/>
          <a:ln w="9525">
            <a:noFill/>
          </a:ln>
        </p:spPr>
        <p:txBody>
          <a:bodyPr>
            <a:spAutoFit/>
          </a:bodyPr>
          <a:p>
            <a:pPr algn="ctr"/>
            <a:r>
              <a:rPr lang="zh-CN" altLang="en-US" sz="1500" dirty="0">
                <a:solidFill>
                  <a:schemeClr val="tx2"/>
                </a:solidFill>
                <a:latin typeface="微软雅黑" panose="020B0503020204020204" pitchFamily="34" charset="-122"/>
                <a:ea typeface="微软雅黑" panose="020B0503020204020204" pitchFamily="34" charset="-122"/>
                <a:sym typeface="宋体" panose="02010600030101010101" pitchFamily="2" charset="-122"/>
              </a:rPr>
              <a:t>安全环保</a:t>
            </a:r>
            <a:r>
              <a:rPr lang="en-US" altLang="zh-CN" sz="1500" dirty="0">
                <a:solidFill>
                  <a:schemeClr val="tx2"/>
                </a:solidFill>
                <a:latin typeface="微软雅黑" panose="020B0503020204020204" pitchFamily="34" charset="-122"/>
                <a:ea typeface="微软雅黑" panose="020B0503020204020204" pitchFamily="34" charset="-122"/>
                <a:sym typeface="宋体" panose="02010600030101010101" pitchFamily="2" charset="-122"/>
              </a:rPr>
              <a:t>/ </a:t>
            </a:r>
            <a:r>
              <a:rPr lang="zh-CN" altLang="en-US" sz="1500" dirty="0">
                <a:solidFill>
                  <a:schemeClr val="tx2"/>
                </a:solidFill>
                <a:latin typeface="微软雅黑" panose="020B0503020204020204" pitchFamily="34" charset="-122"/>
                <a:ea typeface="微软雅黑" panose="020B0503020204020204" pitchFamily="34" charset="-122"/>
                <a:sym typeface="宋体" panose="02010600030101010101" pitchFamily="2" charset="-122"/>
              </a:rPr>
              <a:t>生产工艺 </a:t>
            </a:r>
            <a:r>
              <a:rPr lang="zh-CN" altLang="en-US" sz="1500" dirty="0">
                <a:solidFill>
                  <a:schemeClr val="tx2"/>
                </a:solidFill>
                <a:latin typeface="微软雅黑" panose="020B0503020204020204" pitchFamily="34" charset="-122"/>
                <a:ea typeface="微软雅黑" panose="020B0503020204020204" pitchFamily="34" charset="-122"/>
              </a:rPr>
              <a:t> </a:t>
            </a:r>
            <a:endParaRPr lang="zh-CN" altLang="en-US" sz="1500" dirty="0">
              <a:solidFill>
                <a:schemeClr val="tx2"/>
              </a:solidFill>
              <a:latin typeface="微软雅黑" panose="020B0503020204020204" pitchFamily="34" charset="-122"/>
              <a:ea typeface="微软雅黑" panose="020B0503020204020204" pitchFamily="34" charset="-122"/>
            </a:endParaRPr>
          </a:p>
        </p:txBody>
      </p:sp>
      <p:sp>
        <p:nvSpPr>
          <p:cNvPr id="35845" name="文本框 12"/>
          <p:cNvSpPr txBox="1"/>
          <p:nvPr/>
        </p:nvSpPr>
        <p:spPr>
          <a:xfrm>
            <a:off x="4056063" y="-22225"/>
            <a:ext cx="1006475" cy="1476375"/>
          </a:xfrm>
          <a:prstGeom prst="rect">
            <a:avLst/>
          </a:prstGeom>
          <a:noFill/>
          <a:ln w="9525">
            <a:noFill/>
          </a:ln>
        </p:spPr>
        <p:txBody>
          <a:bodyPr>
            <a:spAutoFit/>
          </a:bodyPr>
          <a:p>
            <a:pPr algn="ctr"/>
            <a:r>
              <a:rPr lang="en-US" altLang="zh-CN" sz="9000" b="1" dirty="0">
                <a:solidFill>
                  <a:schemeClr val="bg1"/>
                </a:solidFill>
                <a:latin typeface="AgencyFB" pitchFamily="2" charset="0"/>
                <a:ea typeface="微软雅黑" panose="020B0503020204020204" pitchFamily="34" charset="-122"/>
              </a:rPr>
              <a:t>6</a:t>
            </a:r>
            <a:endParaRPr lang="en-US" altLang="zh-CN" sz="9000" b="1" dirty="0">
              <a:solidFill>
                <a:schemeClr val="bg1"/>
              </a:solidFill>
              <a:latin typeface="AgencyFB" pitchFamily="2" charset="0"/>
              <a:ea typeface="微软雅黑" panose="020B0503020204020204" pitchFamily="34" charset="-122"/>
            </a:endParaRPr>
          </a:p>
        </p:txBody>
      </p:sp>
      <p:sp>
        <p:nvSpPr>
          <p:cNvPr id="16" name="文本框 14"/>
          <p:cNvSpPr txBox="1">
            <a:spLocks noChangeArrowheads="1"/>
          </p:cNvSpPr>
          <p:nvPr/>
        </p:nvSpPr>
        <p:spPr bwMode="auto">
          <a:xfrm>
            <a:off x="3827463" y="1268413"/>
            <a:ext cx="1379538" cy="298450"/>
          </a:xfrm>
          <a:prstGeom prst="rect">
            <a:avLst/>
          </a:prstGeom>
          <a:noFill/>
          <a:ln>
            <a:noFill/>
          </a:ln>
        </p:spPr>
        <p:txBody>
          <a:bodyPr>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350" b="0"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rPr>
              <a:t>PART </a:t>
            </a:r>
            <a:r>
              <a:rPr kumimoji="0" lang="en-US" altLang="zh-CN" sz="1350" b="0" i="0" u="none" strike="noStrike" kern="1200" cap="none" spc="0" normalizeH="0" baseline="0" noProof="1" smtClean="0">
                <a:ln>
                  <a:noFill/>
                </a:ln>
                <a:solidFill>
                  <a:schemeClr val="bg1"/>
                </a:solidFill>
                <a:effectLst/>
                <a:uLnTx/>
                <a:uFillTx/>
                <a:latin typeface="微软雅黑" panose="020B0503020204020204" pitchFamily="34" charset="-122"/>
                <a:ea typeface="微软雅黑" panose="020B0503020204020204" pitchFamily="34" charset="-122"/>
                <a:cs typeface="+mn-cs"/>
              </a:rPr>
              <a:t>SIX</a:t>
            </a:r>
            <a:endParaRPr kumimoji="0" lang="zh-CN" altLang="en-US" sz="1350" b="0"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6866" name="组合 1"/>
          <p:cNvGrpSpPr/>
          <p:nvPr/>
        </p:nvGrpSpPr>
        <p:grpSpPr>
          <a:xfrm>
            <a:off x="755650" y="1128713"/>
            <a:ext cx="7632700" cy="4105275"/>
            <a:chOff x="468313" y="1404938"/>
            <a:chExt cx="8064500" cy="3794275"/>
          </a:xfrm>
        </p:grpSpPr>
        <p:sp>
          <p:nvSpPr>
            <p:cNvPr id="36872" name="矩形 2"/>
            <p:cNvSpPr/>
            <p:nvPr/>
          </p:nvSpPr>
          <p:spPr>
            <a:xfrm>
              <a:off x="468313" y="1570038"/>
              <a:ext cx="576262" cy="3527425"/>
            </a:xfrm>
            <a:prstGeom prst="rect">
              <a:avLst/>
            </a:prstGeom>
            <a:noFill/>
            <a:ln w="28575" cap="flat" cmpd="sng">
              <a:solidFill>
                <a:schemeClr val="accent1"/>
              </a:solidFill>
              <a:prstDash val="solid"/>
              <a:miter/>
              <a:headEnd type="none" w="med" len="med"/>
              <a:tailEnd type="none" w="med" len="med"/>
            </a:ln>
          </p:spPr>
          <p:txBody>
            <a:bodyPr wrap="none" anchor="ctr"/>
            <a:p>
              <a:pPr algn="ctr"/>
              <a:r>
                <a:rPr lang="zh-CN" altLang="en-US" dirty="0">
                  <a:solidFill>
                    <a:srgbClr val="013B6D"/>
                  </a:solidFill>
                  <a:latin typeface="微软雅黑" panose="020B0503020204020204" pitchFamily="34" charset="-122"/>
                  <a:ea typeface="微软雅黑" panose="020B0503020204020204" pitchFamily="34" charset="-122"/>
                </a:rPr>
                <a:t>环</a:t>
              </a:r>
              <a:endParaRPr lang="zh-CN" altLang="en-US" dirty="0">
                <a:solidFill>
                  <a:srgbClr val="013B6D"/>
                </a:solidFill>
                <a:latin typeface="微软雅黑" panose="020B0503020204020204" pitchFamily="34" charset="-122"/>
                <a:ea typeface="微软雅黑" panose="020B0503020204020204" pitchFamily="34" charset="-122"/>
              </a:endParaRPr>
            </a:p>
            <a:p>
              <a:pPr algn="ctr"/>
              <a:r>
                <a:rPr lang="zh-CN" altLang="en-US" dirty="0">
                  <a:solidFill>
                    <a:srgbClr val="013B6D"/>
                  </a:solidFill>
                  <a:latin typeface="微软雅黑" panose="020B0503020204020204" pitchFamily="34" charset="-122"/>
                  <a:ea typeface="微软雅黑" panose="020B0503020204020204" pitchFamily="34" charset="-122"/>
                </a:rPr>
                <a:t>保</a:t>
              </a:r>
              <a:endParaRPr lang="zh-CN" altLang="en-US" dirty="0">
                <a:solidFill>
                  <a:srgbClr val="013B6D"/>
                </a:solidFill>
                <a:latin typeface="微软雅黑" panose="020B0503020204020204" pitchFamily="34" charset="-122"/>
                <a:ea typeface="微软雅黑" panose="020B0503020204020204" pitchFamily="34" charset="-122"/>
              </a:endParaRPr>
            </a:p>
            <a:p>
              <a:pPr algn="ctr"/>
              <a:r>
                <a:rPr lang="zh-CN" altLang="en-US" dirty="0">
                  <a:solidFill>
                    <a:srgbClr val="013B6D"/>
                  </a:solidFill>
                  <a:latin typeface="微软雅黑" panose="020B0503020204020204" pitchFamily="34" charset="-122"/>
                  <a:ea typeface="微软雅黑" panose="020B0503020204020204" pitchFamily="34" charset="-122"/>
                </a:rPr>
                <a:t>及</a:t>
              </a:r>
              <a:endParaRPr lang="zh-CN" altLang="en-US" dirty="0">
                <a:solidFill>
                  <a:srgbClr val="013B6D"/>
                </a:solidFill>
                <a:latin typeface="微软雅黑" panose="020B0503020204020204" pitchFamily="34" charset="-122"/>
                <a:ea typeface="微软雅黑" panose="020B0503020204020204" pitchFamily="34" charset="-122"/>
              </a:endParaRPr>
            </a:p>
            <a:p>
              <a:pPr algn="ctr"/>
              <a:r>
                <a:rPr lang="zh-CN" altLang="en-US" dirty="0">
                  <a:solidFill>
                    <a:srgbClr val="013B6D"/>
                  </a:solidFill>
                  <a:latin typeface="微软雅黑" panose="020B0503020204020204" pitchFamily="34" charset="-122"/>
                  <a:ea typeface="微软雅黑" panose="020B0503020204020204" pitchFamily="34" charset="-122"/>
                </a:rPr>
                <a:t>安</a:t>
              </a:r>
              <a:endParaRPr lang="zh-CN" altLang="en-US" dirty="0">
                <a:solidFill>
                  <a:srgbClr val="013B6D"/>
                </a:solidFill>
                <a:latin typeface="微软雅黑" panose="020B0503020204020204" pitchFamily="34" charset="-122"/>
                <a:ea typeface="微软雅黑" panose="020B0503020204020204" pitchFamily="34" charset="-122"/>
              </a:endParaRPr>
            </a:p>
            <a:p>
              <a:pPr algn="ctr"/>
              <a:r>
                <a:rPr lang="zh-CN" altLang="en-US" dirty="0">
                  <a:solidFill>
                    <a:srgbClr val="013B6D"/>
                  </a:solidFill>
                  <a:latin typeface="微软雅黑" panose="020B0503020204020204" pitchFamily="34" charset="-122"/>
                  <a:ea typeface="微软雅黑" panose="020B0503020204020204" pitchFamily="34" charset="-122"/>
                </a:rPr>
                <a:t>全</a:t>
              </a:r>
              <a:endParaRPr lang="zh-CN" altLang="en-US" dirty="0">
                <a:solidFill>
                  <a:srgbClr val="013B6D"/>
                </a:solidFill>
                <a:latin typeface="微软雅黑" panose="020B0503020204020204" pitchFamily="34" charset="-122"/>
                <a:ea typeface="微软雅黑" panose="020B0503020204020204" pitchFamily="34" charset="-122"/>
              </a:endParaRPr>
            </a:p>
            <a:p>
              <a:pPr algn="ctr"/>
              <a:r>
                <a:rPr lang="zh-CN" altLang="en-US" dirty="0">
                  <a:solidFill>
                    <a:srgbClr val="013B6D"/>
                  </a:solidFill>
                  <a:latin typeface="微软雅黑" panose="020B0503020204020204" pitchFamily="34" charset="-122"/>
                  <a:ea typeface="微软雅黑" panose="020B0503020204020204" pitchFamily="34" charset="-122"/>
                </a:rPr>
                <a:t>生</a:t>
              </a:r>
              <a:endParaRPr lang="zh-CN" altLang="en-US" dirty="0">
                <a:solidFill>
                  <a:srgbClr val="013B6D"/>
                </a:solidFill>
                <a:latin typeface="微软雅黑" panose="020B0503020204020204" pitchFamily="34" charset="-122"/>
                <a:ea typeface="微软雅黑" panose="020B0503020204020204" pitchFamily="34" charset="-122"/>
              </a:endParaRPr>
            </a:p>
            <a:p>
              <a:pPr algn="ctr"/>
              <a:r>
                <a:rPr lang="zh-CN" altLang="en-US" dirty="0">
                  <a:solidFill>
                    <a:srgbClr val="013B6D"/>
                  </a:solidFill>
                  <a:latin typeface="微软雅黑" panose="020B0503020204020204" pitchFamily="34" charset="-122"/>
                  <a:ea typeface="微软雅黑" panose="020B0503020204020204" pitchFamily="34" charset="-122"/>
                </a:rPr>
                <a:t>产</a:t>
              </a:r>
              <a:endParaRPr lang="zh-CN" altLang="en-US" dirty="0">
                <a:solidFill>
                  <a:srgbClr val="013B6D"/>
                </a:solidFill>
                <a:latin typeface="微软雅黑" panose="020B0503020204020204" pitchFamily="34" charset="-122"/>
                <a:ea typeface="微软雅黑" panose="020B0503020204020204" pitchFamily="34" charset="-122"/>
              </a:endParaRPr>
            </a:p>
            <a:p>
              <a:pPr algn="ctr"/>
              <a:r>
                <a:rPr lang="zh-CN" altLang="en-US" dirty="0">
                  <a:solidFill>
                    <a:srgbClr val="013B6D"/>
                  </a:solidFill>
                  <a:latin typeface="微软雅黑" panose="020B0503020204020204" pitchFamily="34" charset="-122"/>
                  <a:ea typeface="微软雅黑" panose="020B0503020204020204" pitchFamily="34" charset="-122"/>
                </a:rPr>
                <a:t>情</a:t>
              </a:r>
              <a:endParaRPr lang="zh-CN" altLang="en-US" dirty="0">
                <a:solidFill>
                  <a:srgbClr val="013B6D"/>
                </a:solidFill>
                <a:latin typeface="微软雅黑" panose="020B0503020204020204" pitchFamily="34" charset="-122"/>
                <a:ea typeface="微软雅黑" panose="020B0503020204020204" pitchFamily="34" charset="-122"/>
              </a:endParaRPr>
            </a:p>
            <a:p>
              <a:pPr algn="ctr"/>
              <a:r>
                <a:rPr lang="zh-CN" altLang="en-US" dirty="0">
                  <a:solidFill>
                    <a:srgbClr val="013B6D"/>
                  </a:solidFill>
                  <a:latin typeface="微软雅黑" panose="020B0503020204020204" pitchFamily="34" charset="-122"/>
                  <a:ea typeface="微软雅黑" panose="020B0503020204020204" pitchFamily="34" charset="-122"/>
                </a:rPr>
                <a:t>况</a:t>
              </a:r>
              <a:endParaRPr lang="zh-CN" altLang="en-US" dirty="0">
                <a:solidFill>
                  <a:srgbClr val="013B6D"/>
                </a:solidFill>
                <a:latin typeface="微软雅黑" panose="020B0503020204020204" pitchFamily="34" charset="-122"/>
                <a:ea typeface="微软雅黑" panose="020B0503020204020204" pitchFamily="34" charset="-122"/>
              </a:endParaRPr>
            </a:p>
          </p:txBody>
        </p:sp>
        <p:sp>
          <p:nvSpPr>
            <p:cNvPr id="36873" name="右箭头 3"/>
            <p:cNvSpPr/>
            <p:nvPr/>
          </p:nvSpPr>
          <p:spPr>
            <a:xfrm>
              <a:off x="1044575" y="1917700"/>
              <a:ext cx="1296988" cy="719138"/>
            </a:xfrm>
            <a:prstGeom prst="rightArrow">
              <a:avLst>
                <a:gd name="adj1" fmla="val 50000"/>
                <a:gd name="adj2" fmla="val 45088"/>
              </a:avLst>
            </a:prstGeom>
            <a:noFill/>
            <a:ln w="28575" cap="flat" cmpd="sng">
              <a:solidFill>
                <a:srgbClr val="FF9900"/>
              </a:solidFill>
              <a:prstDash val="solid"/>
              <a:miter/>
              <a:headEnd type="none" w="med" len="med"/>
              <a:tailEnd type="none" w="med" len="med"/>
            </a:ln>
          </p:spPr>
          <p:txBody>
            <a:bodyPr wrap="none" anchor="ctr"/>
            <a:p>
              <a:pPr algn="ctr"/>
              <a:r>
                <a:rPr lang="zh-CN" altLang="en-US" sz="1400" dirty="0">
                  <a:solidFill>
                    <a:srgbClr val="013B6D"/>
                  </a:solidFill>
                  <a:latin typeface="微软雅黑" panose="020B0503020204020204" pitchFamily="34" charset="-122"/>
                  <a:ea typeface="微软雅黑" panose="020B0503020204020204" pitchFamily="34" charset="-122"/>
                </a:rPr>
                <a:t>环保情况</a:t>
              </a:r>
              <a:endParaRPr lang="zh-CN" altLang="en-US" sz="1400" dirty="0">
                <a:solidFill>
                  <a:srgbClr val="013B6D"/>
                </a:solidFill>
                <a:latin typeface="微软雅黑" panose="020B0503020204020204" pitchFamily="34" charset="-122"/>
                <a:ea typeface="微软雅黑" panose="020B0503020204020204" pitchFamily="34" charset="-122"/>
              </a:endParaRPr>
            </a:p>
          </p:txBody>
        </p:sp>
        <p:sp>
          <p:nvSpPr>
            <p:cNvPr id="36874" name="右箭头 4"/>
            <p:cNvSpPr/>
            <p:nvPr/>
          </p:nvSpPr>
          <p:spPr>
            <a:xfrm>
              <a:off x="1044575" y="3933825"/>
              <a:ext cx="1296988" cy="720725"/>
            </a:xfrm>
            <a:prstGeom prst="rightArrow">
              <a:avLst>
                <a:gd name="adj1" fmla="val 50000"/>
                <a:gd name="adj2" fmla="val 44989"/>
              </a:avLst>
            </a:prstGeom>
            <a:noFill/>
            <a:ln w="28575" cap="flat" cmpd="sng">
              <a:solidFill>
                <a:srgbClr val="FF9900"/>
              </a:solidFill>
              <a:prstDash val="solid"/>
              <a:miter/>
              <a:headEnd type="none" w="med" len="med"/>
              <a:tailEnd type="none" w="med" len="med"/>
            </a:ln>
          </p:spPr>
          <p:txBody>
            <a:bodyPr wrap="none" anchor="ctr"/>
            <a:p>
              <a:pPr algn="ctr"/>
              <a:r>
                <a:rPr lang="zh-CN" altLang="en-US" sz="1600" dirty="0">
                  <a:solidFill>
                    <a:srgbClr val="013B6D"/>
                  </a:solidFill>
                  <a:latin typeface="微软雅黑" panose="020B0503020204020204" pitchFamily="34" charset="-122"/>
                  <a:ea typeface="微软雅黑" panose="020B0503020204020204" pitchFamily="34" charset="-122"/>
                </a:rPr>
                <a:t>生产情况</a:t>
              </a:r>
              <a:endParaRPr lang="zh-CN" altLang="en-US" sz="1600" dirty="0">
                <a:solidFill>
                  <a:srgbClr val="013B6D"/>
                </a:solidFill>
                <a:latin typeface="微软雅黑" panose="020B0503020204020204" pitchFamily="34" charset="-122"/>
                <a:ea typeface="微软雅黑" panose="020B0503020204020204" pitchFamily="34" charset="-122"/>
              </a:endParaRPr>
            </a:p>
          </p:txBody>
        </p:sp>
        <p:sp>
          <p:nvSpPr>
            <p:cNvPr id="36875" name="直接连接符 5"/>
            <p:cNvSpPr/>
            <p:nvPr/>
          </p:nvSpPr>
          <p:spPr>
            <a:xfrm>
              <a:off x="2413000" y="1628775"/>
              <a:ext cx="215900" cy="0"/>
            </a:xfrm>
            <a:prstGeom prst="line">
              <a:avLst/>
            </a:prstGeom>
            <a:ln w="28575" cap="flat" cmpd="sng">
              <a:solidFill>
                <a:schemeClr val="accent1"/>
              </a:solidFill>
              <a:prstDash val="solid"/>
              <a:headEnd type="none" w="med" len="med"/>
              <a:tailEnd type="none" w="med" len="med"/>
            </a:ln>
          </p:spPr>
        </p:sp>
        <p:sp>
          <p:nvSpPr>
            <p:cNvPr id="36876" name="直接连接符 6"/>
            <p:cNvSpPr/>
            <p:nvPr/>
          </p:nvSpPr>
          <p:spPr>
            <a:xfrm>
              <a:off x="2413000" y="2852738"/>
              <a:ext cx="215900" cy="0"/>
            </a:xfrm>
            <a:prstGeom prst="line">
              <a:avLst/>
            </a:prstGeom>
            <a:ln w="28575" cap="flat" cmpd="sng">
              <a:solidFill>
                <a:schemeClr val="accent1"/>
              </a:solidFill>
              <a:prstDash val="solid"/>
              <a:headEnd type="none" w="med" len="med"/>
              <a:tailEnd type="none" w="med" len="med"/>
            </a:ln>
          </p:spPr>
        </p:sp>
        <p:sp>
          <p:nvSpPr>
            <p:cNvPr id="36877" name="直接连接符 7"/>
            <p:cNvSpPr/>
            <p:nvPr/>
          </p:nvSpPr>
          <p:spPr>
            <a:xfrm>
              <a:off x="2413000" y="1628775"/>
              <a:ext cx="0" cy="1223963"/>
            </a:xfrm>
            <a:prstGeom prst="line">
              <a:avLst/>
            </a:prstGeom>
            <a:ln w="28575" cap="flat" cmpd="sng">
              <a:solidFill>
                <a:schemeClr val="accent1"/>
              </a:solidFill>
              <a:prstDash val="solid"/>
              <a:headEnd type="none" w="med" len="med"/>
              <a:tailEnd type="none" w="med" len="med"/>
            </a:ln>
          </p:spPr>
        </p:sp>
        <p:sp>
          <p:nvSpPr>
            <p:cNvPr id="36878" name="直接连接符 8"/>
            <p:cNvSpPr/>
            <p:nvPr/>
          </p:nvSpPr>
          <p:spPr>
            <a:xfrm>
              <a:off x="2413000" y="3716338"/>
              <a:ext cx="215900" cy="0"/>
            </a:xfrm>
            <a:prstGeom prst="line">
              <a:avLst/>
            </a:prstGeom>
            <a:ln w="28575" cap="flat" cmpd="sng">
              <a:solidFill>
                <a:schemeClr val="accent1"/>
              </a:solidFill>
              <a:prstDash val="solid"/>
              <a:headEnd type="none" w="med" len="med"/>
              <a:tailEnd type="none" w="med" len="med"/>
            </a:ln>
          </p:spPr>
        </p:sp>
        <p:sp>
          <p:nvSpPr>
            <p:cNvPr id="36879" name="直接连接符 9"/>
            <p:cNvSpPr/>
            <p:nvPr/>
          </p:nvSpPr>
          <p:spPr>
            <a:xfrm>
              <a:off x="2413000" y="4940300"/>
              <a:ext cx="215900" cy="0"/>
            </a:xfrm>
            <a:prstGeom prst="line">
              <a:avLst/>
            </a:prstGeom>
            <a:ln w="28575" cap="flat" cmpd="sng">
              <a:solidFill>
                <a:schemeClr val="accent1"/>
              </a:solidFill>
              <a:prstDash val="solid"/>
              <a:headEnd type="none" w="med" len="med"/>
              <a:tailEnd type="none" w="med" len="med"/>
            </a:ln>
          </p:spPr>
        </p:sp>
        <p:sp>
          <p:nvSpPr>
            <p:cNvPr id="36880" name="直接连接符 10"/>
            <p:cNvSpPr/>
            <p:nvPr/>
          </p:nvSpPr>
          <p:spPr>
            <a:xfrm>
              <a:off x="2413000" y="3716338"/>
              <a:ext cx="0" cy="1223962"/>
            </a:xfrm>
            <a:prstGeom prst="line">
              <a:avLst/>
            </a:prstGeom>
            <a:ln w="28575" cap="flat" cmpd="sng">
              <a:solidFill>
                <a:schemeClr val="accent1"/>
              </a:solidFill>
              <a:prstDash val="solid"/>
              <a:headEnd type="none" w="med" len="med"/>
              <a:tailEnd type="none" w="med" len="med"/>
            </a:ln>
          </p:spPr>
        </p:sp>
        <p:sp>
          <p:nvSpPr>
            <p:cNvPr id="36881" name="Rectangle 16"/>
            <p:cNvSpPr/>
            <p:nvPr/>
          </p:nvSpPr>
          <p:spPr>
            <a:xfrm>
              <a:off x="2628899" y="1404938"/>
              <a:ext cx="5903914" cy="805000"/>
            </a:xfrm>
            <a:prstGeom prst="rect">
              <a:avLst/>
            </a:prstGeom>
            <a:noFill/>
            <a:ln w="28575" cap="flat" cmpd="sng">
              <a:solidFill>
                <a:schemeClr val="accent1"/>
              </a:solidFill>
              <a:prstDash val="solid"/>
              <a:miter/>
              <a:headEnd type="none" w="med" len="med"/>
              <a:tailEnd type="none" w="med" len="med"/>
            </a:ln>
          </p:spPr>
          <p:txBody>
            <a:bodyPr>
              <a:spAutoFit/>
            </a:bodyPr>
            <a:p>
              <a:r>
                <a:rPr lang="zh-CN" altLang="en-US" sz="1600" dirty="0">
                  <a:solidFill>
                    <a:srgbClr val="013B6D"/>
                  </a:solidFill>
                  <a:latin typeface="微软雅黑" panose="020B0503020204020204" pitchFamily="34" charset="-122"/>
                  <a:ea typeface="微软雅黑" panose="020B0503020204020204" pitchFamily="34" charset="-122"/>
                </a:rPr>
                <a:t>公司在生产过程中严格贯彻执行国家各项安全法规、制度和标准公司生产运营符合国家安全生产的相关法律法规要求，并通过</a:t>
              </a:r>
              <a:r>
                <a:rPr lang="en-US" altLang="zh-CN" sz="1600" dirty="0">
                  <a:solidFill>
                    <a:srgbClr val="013B6D"/>
                  </a:solidFill>
                  <a:latin typeface="微软雅黑" panose="020B0503020204020204" pitchFamily="34" charset="-122"/>
                  <a:ea typeface="微软雅黑" panose="020B0503020204020204" pitchFamily="34" charset="-122"/>
                </a:rPr>
                <a:t>IS0</a:t>
              </a:r>
              <a:r>
                <a:rPr lang="zh-CN" altLang="en-US" sz="1600" dirty="0">
                  <a:solidFill>
                    <a:srgbClr val="013B6D"/>
                  </a:solidFill>
                  <a:latin typeface="微软雅黑" panose="020B0503020204020204" pitchFamily="34" charset="-122"/>
                  <a:ea typeface="微软雅黑" panose="020B0503020204020204" pitchFamily="34" charset="-122"/>
                </a:rPr>
                <a:t>质量、环境、职业健康“三体系”的认定</a:t>
              </a:r>
              <a:r>
                <a:rPr lang="zh-CN" altLang="en-US" dirty="0">
                  <a:solidFill>
                    <a:srgbClr val="000099"/>
                  </a:solidFill>
                  <a:latin typeface="华文细黑" pitchFamily="2" charset="-122"/>
                  <a:ea typeface="华文细黑" pitchFamily="2" charset="-122"/>
                </a:rPr>
                <a:t>。</a:t>
              </a:r>
              <a:endParaRPr lang="zh-CN" altLang="en-US" dirty="0">
                <a:solidFill>
                  <a:srgbClr val="000099"/>
                </a:solidFill>
                <a:latin typeface="华文细黑" pitchFamily="2" charset="-122"/>
                <a:ea typeface="华文细黑" pitchFamily="2" charset="-122"/>
              </a:endParaRPr>
            </a:p>
          </p:txBody>
        </p:sp>
        <p:sp>
          <p:nvSpPr>
            <p:cNvPr id="36882" name="Rectangle 16"/>
            <p:cNvSpPr/>
            <p:nvPr/>
          </p:nvSpPr>
          <p:spPr>
            <a:xfrm>
              <a:off x="2628899" y="2471738"/>
              <a:ext cx="5903914" cy="575000"/>
            </a:xfrm>
            <a:prstGeom prst="rect">
              <a:avLst/>
            </a:prstGeom>
            <a:noFill/>
            <a:ln w="28575" cap="flat" cmpd="sng">
              <a:solidFill>
                <a:schemeClr val="accent1"/>
              </a:solidFill>
              <a:prstDash val="solid"/>
              <a:miter/>
              <a:headEnd type="none" w="med" len="med"/>
              <a:tailEnd type="none" w="med" len="med"/>
            </a:ln>
          </p:spPr>
          <p:txBody>
            <a:bodyPr>
              <a:spAutoFit/>
            </a:bodyPr>
            <a:p>
              <a:r>
                <a:rPr lang="zh-CN" altLang="en-US" sz="1600" dirty="0">
                  <a:solidFill>
                    <a:srgbClr val="013B6D"/>
                  </a:solidFill>
                  <a:latin typeface="微软雅黑" panose="020B0503020204020204" pitchFamily="34" charset="-122"/>
                  <a:ea typeface="微软雅黑" panose="020B0503020204020204" pitchFamily="34" charset="-122"/>
                </a:rPr>
                <a:t>公司自成立以来，一直重视环保工作，严格执行污染物排放标准，未因环保事件受到环保部门处罚</a:t>
              </a:r>
              <a:r>
                <a:rPr lang="zh-CN" altLang="en-US" dirty="0">
                  <a:solidFill>
                    <a:srgbClr val="000099"/>
                  </a:solidFill>
                  <a:latin typeface="华文细黑" pitchFamily="2" charset="-122"/>
                  <a:ea typeface="华文细黑" pitchFamily="2" charset="-122"/>
                </a:rPr>
                <a:t>。</a:t>
              </a:r>
              <a:endParaRPr lang="zh-CN" altLang="en-US" dirty="0">
                <a:solidFill>
                  <a:srgbClr val="000099"/>
                </a:solidFill>
                <a:latin typeface="华文细黑" pitchFamily="2" charset="-122"/>
                <a:ea typeface="华文细黑" pitchFamily="2" charset="-122"/>
              </a:endParaRPr>
            </a:p>
          </p:txBody>
        </p:sp>
        <p:sp>
          <p:nvSpPr>
            <p:cNvPr id="36883" name="Rectangle 16"/>
            <p:cNvSpPr/>
            <p:nvPr/>
          </p:nvSpPr>
          <p:spPr>
            <a:xfrm>
              <a:off x="2628899" y="3284538"/>
              <a:ext cx="5903914" cy="546250"/>
            </a:xfrm>
            <a:prstGeom prst="rect">
              <a:avLst/>
            </a:prstGeom>
            <a:noFill/>
            <a:ln w="28575" cap="flat" cmpd="sng">
              <a:solidFill>
                <a:schemeClr val="accent1"/>
              </a:solidFill>
              <a:prstDash val="solid"/>
              <a:miter/>
              <a:headEnd type="none" w="med" len="med"/>
              <a:tailEnd type="none" w="med" len="med"/>
            </a:ln>
          </p:spPr>
          <p:txBody>
            <a:bodyPr>
              <a:spAutoFit/>
            </a:bodyPr>
            <a:p>
              <a:r>
                <a:rPr lang="zh-CN" altLang="en-US" sz="1600" dirty="0">
                  <a:solidFill>
                    <a:srgbClr val="013B6D"/>
                  </a:solidFill>
                  <a:latin typeface="微软雅黑" panose="020B0503020204020204" pitchFamily="34" charset="-122"/>
                  <a:ea typeface="微软雅黑" panose="020B0503020204020204" pitchFamily="34" charset="-122"/>
                </a:rPr>
                <a:t>公司已取得湖南省环境保护厅审批核发的</a:t>
              </a:r>
              <a:r>
                <a:rPr lang="en-US" altLang="zh-CN" sz="1600" dirty="0">
                  <a:solidFill>
                    <a:srgbClr val="013B6D"/>
                  </a:solidFill>
                  <a:latin typeface="微软雅黑" panose="020B0503020204020204" pitchFamily="34" charset="-122"/>
                  <a:ea typeface="微软雅黑" panose="020B0503020204020204" pitchFamily="34" charset="-122"/>
                </a:rPr>
                <a:t>《</a:t>
              </a:r>
              <a:r>
                <a:rPr lang="zh-CN" altLang="en-US" sz="1600" dirty="0">
                  <a:solidFill>
                    <a:srgbClr val="013B6D"/>
                  </a:solidFill>
                  <a:latin typeface="微软雅黑" panose="020B0503020204020204" pitchFamily="34" charset="-122"/>
                  <a:ea typeface="微软雅黑" panose="020B0503020204020204" pitchFamily="34" charset="-122"/>
                </a:rPr>
                <a:t>危险废物经营许可证</a:t>
              </a:r>
              <a:r>
                <a:rPr lang="en-US" altLang="zh-CN" sz="1600" dirty="0">
                  <a:solidFill>
                    <a:srgbClr val="013B6D"/>
                  </a:solidFill>
                  <a:latin typeface="微软雅黑" panose="020B0503020204020204" pitchFamily="34" charset="-122"/>
                  <a:ea typeface="微软雅黑" panose="020B0503020204020204" pitchFamily="34" charset="-122"/>
                </a:rPr>
                <a:t>》</a:t>
              </a:r>
              <a:r>
                <a:rPr lang="zh-CN" altLang="en-US" sz="1600" dirty="0">
                  <a:solidFill>
                    <a:srgbClr val="013B6D"/>
                  </a:solidFill>
                  <a:latin typeface="微软雅黑" panose="020B0503020204020204" pitchFamily="34" charset="-122"/>
                  <a:ea typeface="微软雅黑" panose="020B0503020204020204" pitchFamily="34" charset="-122"/>
                </a:rPr>
                <a:t>郴州市环境保护局审批核发的</a:t>
              </a:r>
              <a:r>
                <a:rPr lang="en-US" altLang="zh-CN" sz="1600" dirty="0">
                  <a:solidFill>
                    <a:srgbClr val="013B6D"/>
                  </a:solidFill>
                  <a:latin typeface="微软雅黑" panose="020B0503020204020204" pitchFamily="34" charset="-122"/>
                  <a:ea typeface="微软雅黑" panose="020B0503020204020204" pitchFamily="34" charset="-122"/>
                </a:rPr>
                <a:t>《</a:t>
              </a:r>
              <a:r>
                <a:rPr lang="zh-CN" altLang="en-US" sz="1600" dirty="0">
                  <a:solidFill>
                    <a:srgbClr val="013B6D"/>
                  </a:solidFill>
                  <a:latin typeface="微软雅黑" panose="020B0503020204020204" pitchFamily="34" charset="-122"/>
                  <a:ea typeface="微软雅黑" panose="020B0503020204020204" pitchFamily="34" charset="-122"/>
                </a:rPr>
                <a:t>排放污染物许可证</a:t>
              </a:r>
              <a:r>
                <a:rPr lang="en-US" altLang="zh-CN" sz="1600" dirty="0">
                  <a:solidFill>
                    <a:srgbClr val="013B6D"/>
                  </a:solidFill>
                  <a:latin typeface="微软雅黑" panose="020B0503020204020204" pitchFamily="34" charset="-122"/>
                  <a:ea typeface="微软雅黑" panose="020B0503020204020204" pitchFamily="34" charset="-122"/>
                </a:rPr>
                <a:t>》</a:t>
              </a:r>
              <a:endParaRPr lang="zh-CN" altLang="en-US" sz="1600" dirty="0">
                <a:solidFill>
                  <a:srgbClr val="013B6D"/>
                </a:solidFill>
                <a:latin typeface="微软雅黑" panose="020B0503020204020204" pitchFamily="34" charset="-122"/>
                <a:ea typeface="微软雅黑" panose="020B0503020204020204" pitchFamily="34" charset="-122"/>
              </a:endParaRPr>
            </a:p>
          </p:txBody>
        </p:sp>
        <p:sp>
          <p:nvSpPr>
            <p:cNvPr id="36884" name="Rectangle 16"/>
            <p:cNvSpPr/>
            <p:nvPr/>
          </p:nvSpPr>
          <p:spPr>
            <a:xfrm>
              <a:off x="2628899" y="4652963"/>
              <a:ext cx="5903914" cy="546250"/>
            </a:xfrm>
            <a:prstGeom prst="rect">
              <a:avLst/>
            </a:prstGeom>
            <a:noFill/>
            <a:ln w="28575" cap="flat" cmpd="sng">
              <a:solidFill>
                <a:schemeClr val="accent1"/>
              </a:solidFill>
              <a:prstDash val="solid"/>
              <a:miter/>
              <a:headEnd type="none" w="med" len="med"/>
              <a:tailEnd type="none" w="med" len="med"/>
            </a:ln>
          </p:spPr>
          <p:txBody>
            <a:bodyPr>
              <a:spAutoFit/>
            </a:bodyPr>
            <a:p>
              <a:r>
                <a:rPr lang="zh-CN" altLang="en-US" sz="1600" dirty="0">
                  <a:solidFill>
                    <a:srgbClr val="013B6D"/>
                  </a:solidFill>
                  <a:latin typeface="微软雅黑" panose="020B0503020204020204" pitchFamily="34" charset="-122"/>
                  <a:ea typeface="微软雅黑" panose="020B0503020204020204" pitchFamily="34" charset="-122"/>
                </a:rPr>
                <a:t>公司自成立以来，一直重视安全生产，从未发生重大安全生产事故。</a:t>
              </a:r>
              <a:endParaRPr lang="zh-CN" altLang="en-US" sz="1600" dirty="0">
                <a:solidFill>
                  <a:srgbClr val="013B6D"/>
                </a:solidFill>
                <a:latin typeface="微软雅黑" panose="020B0503020204020204" pitchFamily="34" charset="-122"/>
                <a:ea typeface="微软雅黑" panose="020B0503020204020204" pitchFamily="34" charset="-122"/>
              </a:endParaRPr>
            </a:p>
          </p:txBody>
        </p:sp>
      </p:grpSp>
      <p:grpSp>
        <p:nvGrpSpPr>
          <p:cNvPr id="36867" name="组合 3"/>
          <p:cNvGrpSpPr/>
          <p:nvPr/>
        </p:nvGrpSpPr>
        <p:grpSpPr>
          <a:xfrm>
            <a:off x="347663" y="417513"/>
            <a:ext cx="3544887" cy="360362"/>
            <a:chOff x="2929753" y="1778111"/>
            <a:chExt cx="5062555" cy="479165"/>
          </a:xfrm>
        </p:grpSpPr>
        <p:cxnSp>
          <p:nvCxnSpPr>
            <p:cNvPr id="24" name="直接连接符 23"/>
            <p:cNvCxnSpPr/>
            <p:nvPr/>
          </p:nvCxnSpPr>
          <p:spPr>
            <a:xfrm>
              <a:off x="3365047" y="2248833"/>
              <a:ext cx="4627261" cy="0"/>
            </a:xfrm>
            <a:prstGeom prst="line">
              <a:avLst/>
            </a:prstGeom>
            <a:ln>
              <a:solidFill>
                <a:srgbClr val="346182"/>
              </a:solidFill>
            </a:ln>
          </p:spPr>
          <p:style>
            <a:lnRef idx="1">
              <a:schemeClr val="accent1"/>
            </a:lnRef>
            <a:fillRef idx="0">
              <a:schemeClr val="accent1"/>
            </a:fillRef>
            <a:effectRef idx="0">
              <a:schemeClr val="accent1"/>
            </a:effectRef>
            <a:fontRef idx="minor">
              <a:schemeClr val="tx1"/>
            </a:fontRef>
          </p:style>
        </p:cxnSp>
        <p:sp>
          <p:nvSpPr>
            <p:cNvPr id="25" name="平行四边形 24"/>
            <p:cNvSpPr/>
            <p:nvPr/>
          </p:nvSpPr>
          <p:spPr>
            <a:xfrm>
              <a:off x="2929753" y="1778111"/>
              <a:ext cx="589460" cy="479165"/>
            </a:xfrm>
            <a:prstGeom prst="parallelogram">
              <a:avLst/>
            </a:prstGeom>
            <a:solidFill>
              <a:srgbClr val="013B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1">
                <a:ln>
                  <a:noFill/>
                </a:ln>
                <a:solidFill>
                  <a:srgbClr val="01325B"/>
                </a:solidFill>
                <a:effectLst/>
                <a:uLnTx/>
                <a:uFillTx/>
                <a:latin typeface="+mn-lt"/>
                <a:ea typeface="+mn-ea"/>
                <a:cs typeface="+mn-cs"/>
              </a:endParaRPr>
            </a:p>
          </p:txBody>
        </p:sp>
      </p:grpSp>
      <p:sp>
        <p:nvSpPr>
          <p:cNvPr id="36868" name="矩形 25"/>
          <p:cNvSpPr/>
          <p:nvPr/>
        </p:nvSpPr>
        <p:spPr>
          <a:xfrm>
            <a:off x="395288" y="409575"/>
            <a:ext cx="319087" cy="368300"/>
          </a:xfrm>
          <a:prstGeom prst="rect">
            <a:avLst/>
          </a:prstGeom>
          <a:noFill/>
          <a:ln w="9525">
            <a:noFill/>
          </a:ln>
        </p:spPr>
        <p:txBody>
          <a:bodyPr wrap="none">
            <a:spAutoFit/>
          </a:bodyPr>
          <a:p>
            <a:pPr algn="ctr"/>
            <a:r>
              <a:rPr lang="en-US" altLang="zh-CN" dirty="0">
                <a:solidFill>
                  <a:schemeClr val="bg1"/>
                </a:solidFill>
                <a:latin typeface="微软雅黑" panose="020B0503020204020204" pitchFamily="34" charset="-122"/>
                <a:ea typeface="微软雅黑" panose="020B0503020204020204" pitchFamily="34" charset="-122"/>
              </a:rPr>
              <a:t>1</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36869" name="矩形 6"/>
          <p:cNvSpPr/>
          <p:nvPr/>
        </p:nvSpPr>
        <p:spPr>
          <a:xfrm>
            <a:off x="1074738" y="417513"/>
            <a:ext cx="1800225" cy="369887"/>
          </a:xfrm>
          <a:prstGeom prst="rect">
            <a:avLst/>
          </a:prstGeom>
          <a:noFill/>
          <a:ln w="9525">
            <a:noFill/>
          </a:ln>
        </p:spPr>
        <p:txBody>
          <a:bodyPr wrap="none">
            <a:spAutoFit/>
          </a:bodyPr>
          <a:p>
            <a:r>
              <a:rPr lang="zh-CN" altLang="en-US" b="1" dirty="0">
                <a:solidFill>
                  <a:srgbClr val="01325B"/>
                </a:solidFill>
                <a:latin typeface="微软雅黑" panose="020B0503020204020204" pitchFamily="34" charset="-122"/>
                <a:ea typeface="微软雅黑" panose="020B0503020204020204" pitchFamily="34" charset="-122"/>
              </a:rPr>
              <a:t>安全环保及生产</a:t>
            </a:r>
            <a:endParaRPr lang="zh-CN" altLang="en-US" b="1" dirty="0">
              <a:solidFill>
                <a:srgbClr val="01325B"/>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1200">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7890" name="组合 3"/>
          <p:cNvGrpSpPr/>
          <p:nvPr/>
        </p:nvGrpSpPr>
        <p:grpSpPr>
          <a:xfrm>
            <a:off x="347663" y="417513"/>
            <a:ext cx="3544887" cy="360362"/>
            <a:chOff x="2929753" y="1778111"/>
            <a:chExt cx="5062555" cy="479165"/>
          </a:xfrm>
        </p:grpSpPr>
        <p:cxnSp>
          <p:nvCxnSpPr>
            <p:cNvPr id="3" name="直接连接符 2"/>
            <p:cNvCxnSpPr/>
            <p:nvPr/>
          </p:nvCxnSpPr>
          <p:spPr>
            <a:xfrm>
              <a:off x="3365047" y="2248833"/>
              <a:ext cx="4627261" cy="0"/>
            </a:xfrm>
            <a:prstGeom prst="line">
              <a:avLst/>
            </a:prstGeom>
            <a:ln>
              <a:solidFill>
                <a:srgbClr val="346182"/>
              </a:solidFill>
            </a:ln>
          </p:spPr>
          <p:style>
            <a:lnRef idx="1">
              <a:schemeClr val="accent1"/>
            </a:lnRef>
            <a:fillRef idx="0">
              <a:schemeClr val="accent1"/>
            </a:fillRef>
            <a:effectRef idx="0">
              <a:schemeClr val="accent1"/>
            </a:effectRef>
            <a:fontRef idx="minor">
              <a:schemeClr val="tx1"/>
            </a:fontRef>
          </p:style>
        </p:cxnSp>
        <p:sp>
          <p:nvSpPr>
            <p:cNvPr id="4" name="平行四边形 3"/>
            <p:cNvSpPr/>
            <p:nvPr/>
          </p:nvSpPr>
          <p:spPr>
            <a:xfrm>
              <a:off x="2929753" y="1778111"/>
              <a:ext cx="589460" cy="479165"/>
            </a:xfrm>
            <a:prstGeom prst="parallelogram">
              <a:avLst/>
            </a:prstGeom>
            <a:solidFill>
              <a:srgbClr val="013B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1">
                <a:ln>
                  <a:noFill/>
                </a:ln>
                <a:solidFill>
                  <a:srgbClr val="01325B"/>
                </a:solidFill>
                <a:effectLst/>
                <a:uLnTx/>
                <a:uFillTx/>
                <a:latin typeface="+mn-lt"/>
                <a:ea typeface="+mn-ea"/>
                <a:cs typeface="+mn-cs"/>
              </a:endParaRPr>
            </a:p>
          </p:txBody>
        </p:sp>
      </p:grpSp>
      <p:sp>
        <p:nvSpPr>
          <p:cNvPr id="37891" name="矩形 4"/>
          <p:cNvSpPr/>
          <p:nvPr/>
        </p:nvSpPr>
        <p:spPr>
          <a:xfrm>
            <a:off x="395288" y="409575"/>
            <a:ext cx="319087" cy="368300"/>
          </a:xfrm>
          <a:prstGeom prst="rect">
            <a:avLst/>
          </a:prstGeom>
          <a:noFill/>
          <a:ln w="9525">
            <a:noFill/>
          </a:ln>
        </p:spPr>
        <p:txBody>
          <a:bodyPr wrap="none">
            <a:spAutoFit/>
          </a:bodyPr>
          <a:p>
            <a:pPr algn="ctr"/>
            <a:r>
              <a:rPr lang="en-US" altLang="zh-CN" dirty="0">
                <a:solidFill>
                  <a:schemeClr val="bg1"/>
                </a:solidFill>
                <a:latin typeface="微软雅黑" panose="020B0503020204020204" pitchFamily="34" charset="-122"/>
                <a:ea typeface="微软雅黑" panose="020B0503020204020204" pitchFamily="34" charset="-122"/>
              </a:rPr>
              <a:t>2</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37892" name="矩形 6"/>
          <p:cNvSpPr/>
          <p:nvPr/>
        </p:nvSpPr>
        <p:spPr>
          <a:xfrm>
            <a:off x="1074738" y="417513"/>
            <a:ext cx="1108075" cy="369887"/>
          </a:xfrm>
          <a:prstGeom prst="rect">
            <a:avLst/>
          </a:prstGeom>
          <a:noFill/>
          <a:ln w="9525">
            <a:noFill/>
          </a:ln>
        </p:spPr>
        <p:txBody>
          <a:bodyPr wrap="none">
            <a:spAutoFit/>
          </a:bodyPr>
          <a:p>
            <a:r>
              <a:rPr lang="zh-CN" altLang="en-US" b="1" dirty="0">
                <a:solidFill>
                  <a:srgbClr val="01325B"/>
                </a:solidFill>
                <a:latin typeface="微软雅黑" panose="020B0503020204020204" pitchFamily="34" charset="-122"/>
                <a:ea typeface="微软雅黑" panose="020B0503020204020204" pitchFamily="34" charset="-122"/>
              </a:rPr>
              <a:t>生产工艺</a:t>
            </a:r>
            <a:endParaRPr lang="zh-CN" altLang="en-US" b="1" dirty="0">
              <a:solidFill>
                <a:srgbClr val="01325B"/>
              </a:solidFill>
              <a:latin typeface="微软雅黑" panose="020B0503020204020204" pitchFamily="34" charset="-122"/>
              <a:ea typeface="微软雅黑" panose="020B0503020204020204" pitchFamily="34" charset="-122"/>
            </a:endParaRPr>
          </a:p>
        </p:txBody>
      </p:sp>
      <p:pic>
        <p:nvPicPr>
          <p:cNvPr id="37893" name="图片 6" descr="流程"/>
          <p:cNvPicPr>
            <a:picLocks noChangeAspect="1"/>
          </p:cNvPicPr>
          <p:nvPr/>
        </p:nvPicPr>
        <p:blipFill>
          <a:blip r:embed="rId1"/>
          <a:stretch>
            <a:fillRect/>
          </a:stretch>
        </p:blipFill>
        <p:spPr>
          <a:xfrm>
            <a:off x="611188" y="912813"/>
            <a:ext cx="8348662" cy="4464050"/>
          </a:xfrm>
          <a:prstGeom prst="rect">
            <a:avLst/>
          </a:prstGeom>
          <a:noFill/>
          <a:ln w="9525">
            <a:noFill/>
          </a:ln>
        </p:spPr>
      </p:pic>
    </p:spTree>
  </p:cSld>
  <p:clrMapOvr>
    <a:masterClrMapping/>
  </p:clrMapOvr>
  <p:transition spd="slow" advClick="0" advTm="1200">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文本框 12"/>
          <p:cNvSpPr txBox="1"/>
          <p:nvPr/>
        </p:nvSpPr>
        <p:spPr>
          <a:xfrm>
            <a:off x="1931988" y="2574925"/>
            <a:ext cx="5430837" cy="708025"/>
          </a:xfrm>
          <a:prstGeom prst="rect">
            <a:avLst/>
          </a:prstGeom>
          <a:noFill/>
          <a:ln w="9525">
            <a:noFill/>
          </a:ln>
        </p:spPr>
        <p:txBody>
          <a:bodyPr>
            <a:spAutoFit/>
          </a:bodyPr>
          <a:p>
            <a:pPr algn="ctr"/>
            <a:r>
              <a:rPr lang="zh-CN" altLang="en-US" sz="4000" b="1" dirty="0">
                <a:latin typeface="微软雅黑" panose="020B0503020204020204" pitchFamily="34" charset="-122"/>
                <a:ea typeface="微软雅黑" panose="020B0503020204020204" pitchFamily="34" charset="-122"/>
                <a:sym typeface="宋体" panose="02010600030101010101" pitchFamily="2" charset="-122"/>
              </a:rPr>
              <a:t>产学研及发展战略</a:t>
            </a:r>
            <a:endParaRPr lang="zh-CN" altLang="en-US" sz="4000" b="1" dirty="0">
              <a:latin typeface="微软雅黑" panose="020B0503020204020204" pitchFamily="34" charset="-122"/>
              <a:ea typeface="微软雅黑" panose="020B0503020204020204" pitchFamily="34" charset="-122"/>
              <a:sym typeface="宋体" panose="02010600030101010101" pitchFamily="2" charset="-122"/>
            </a:endParaRPr>
          </a:p>
        </p:txBody>
      </p:sp>
      <p:sp>
        <p:nvSpPr>
          <p:cNvPr id="38915" name="文本框 11"/>
          <p:cNvSpPr txBox="1"/>
          <p:nvPr/>
        </p:nvSpPr>
        <p:spPr>
          <a:xfrm>
            <a:off x="1104900" y="3541713"/>
            <a:ext cx="6934200" cy="322262"/>
          </a:xfrm>
          <a:prstGeom prst="rect">
            <a:avLst/>
          </a:prstGeom>
          <a:noFill/>
          <a:ln w="9525">
            <a:noFill/>
          </a:ln>
        </p:spPr>
        <p:txBody>
          <a:bodyPr>
            <a:spAutoFit/>
          </a:bodyPr>
          <a:p>
            <a:pPr algn="ctr"/>
            <a:r>
              <a:rPr lang="zh-CN" altLang="en-US" sz="1500" dirty="0">
                <a:solidFill>
                  <a:schemeClr val="tx2"/>
                </a:solidFill>
                <a:latin typeface="微软雅黑" panose="020B0503020204020204" pitchFamily="34" charset="-122"/>
                <a:ea typeface="微软雅黑" panose="020B0503020204020204" pitchFamily="34" charset="-122"/>
              </a:rPr>
              <a:t>产学研合作 </a:t>
            </a:r>
            <a:r>
              <a:rPr lang="en-US" altLang="zh-CN" sz="1500" dirty="0">
                <a:solidFill>
                  <a:schemeClr val="tx2"/>
                </a:solidFill>
                <a:latin typeface="微软雅黑" panose="020B0503020204020204" pitchFamily="34" charset="-122"/>
                <a:ea typeface="微软雅黑" panose="020B0503020204020204" pitchFamily="34" charset="-122"/>
              </a:rPr>
              <a:t>/</a:t>
            </a:r>
            <a:r>
              <a:rPr lang="zh-CN" altLang="en-US" sz="1500" dirty="0">
                <a:solidFill>
                  <a:schemeClr val="tx2"/>
                </a:solidFill>
                <a:latin typeface="微软雅黑" panose="020B0503020204020204" pitchFamily="34" charset="-122"/>
                <a:ea typeface="微软雅黑" panose="020B0503020204020204" pitchFamily="34" charset="-122"/>
              </a:rPr>
              <a:t>发展战略</a:t>
            </a:r>
            <a:endParaRPr lang="zh-CN" altLang="en-US" sz="1500" dirty="0">
              <a:solidFill>
                <a:schemeClr val="tx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8916" name="文本框 12"/>
          <p:cNvSpPr txBox="1"/>
          <p:nvPr/>
        </p:nvSpPr>
        <p:spPr>
          <a:xfrm>
            <a:off x="3995738" y="0"/>
            <a:ext cx="1006475" cy="1476375"/>
          </a:xfrm>
          <a:prstGeom prst="rect">
            <a:avLst/>
          </a:prstGeom>
          <a:noFill/>
          <a:ln w="9525">
            <a:noFill/>
          </a:ln>
        </p:spPr>
        <p:txBody>
          <a:bodyPr>
            <a:spAutoFit/>
          </a:bodyPr>
          <a:p>
            <a:pPr algn="ctr"/>
            <a:r>
              <a:rPr lang="en-US" altLang="zh-CN" sz="9000" b="1" dirty="0">
                <a:solidFill>
                  <a:schemeClr val="bg1"/>
                </a:solidFill>
                <a:latin typeface="AgencyFB" pitchFamily="2" charset="0"/>
                <a:ea typeface="微软雅黑" panose="020B0503020204020204" pitchFamily="34" charset="-122"/>
              </a:rPr>
              <a:t>6</a:t>
            </a:r>
            <a:endParaRPr lang="en-US" altLang="zh-CN" sz="9000" b="1" dirty="0">
              <a:solidFill>
                <a:schemeClr val="bg1"/>
              </a:solidFill>
              <a:latin typeface="AgencyFB" pitchFamily="2" charset="0"/>
              <a:ea typeface="微软雅黑" panose="020B0503020204020204" pitchFamily="34" charset="-122"/>
            </a:endParaRPr>
          </a:p>
        </p:txBody>
      </p:sp>
      <p:sp>
        <p:nvSpPr>
          <p:cNvPr id="5" name="文本框 14"/>
          <p:cNvSpPr txBox="1">
            <a:spLocks noChangeArrowheads="1"/>
          </p:cNvSpPr>
          <p:nvPr/>
        </p:nvSpPr>
        <p:spPr bwMode="auto">
          <a:xfrm>
            <a:off x="3827463" y="1268413"/>
            <a:ext cx="1379538" cy="298450"/>
          </a:xfrm>
          <a:prstGeom prst="rect">
            <a:avLst/>
          </a:prstGeom>
          <a:noFill/>
          <a:ln>
            <a:noFill/>
          </a:ln>
        </p:spPr>
        <p:txBody>
          <a:bodyPr>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350" b="0"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rPr>
              <a:t>PART SIX</a:t>
            </a:r>
            <a:endParaRPr kumimoji="0" lang="zh-CN" altLang="en-US" sz="1350" b="0"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6" name="矩形 5"/>
          <p:cNvSpPr/>
          <p:nvPr/>
        </p:nvSpPr>
        <p:spPr>
          <a:xfrm rot="2791015">
            <a:off x="3168650" y="-1439862"/>
            <a:ext cx="2806700" cy="2965450"/>
          </a:xfrm>
          <a:prstGeom prst="rect">
            <a:avLst/>
          </a:prstGeom>
          <a:solidFill>
            <a:srgbClr val="013B6D"/>
          </a:solidFill>
          <a:ln>
            <a:solidFill>
              <a:schemeClr val="bg1"/>
            </a:solid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8919" name="文本框 12"/>
          <p:cNvSpPr txBox="1"/>
          <p:nvPr/>
        </p:nvSpPr>
        <p:spPr>
          <a:xfrm>
            <a:off x="4056063" y="-22225"/>
            <a:ext cx="1006475" cy="1476375"/>
          </a:xfrm>
          <a:prstGeom prst="rect">
            <a:avLst/>
          </a:prstGeom>
          <a:noFill/>
          <a:ln w="9525">
            <a:noFill/>
          </a:ln>
        </p:spPr>
        <p:txBody>
          <a:bodyPr>
            <a:spAutoFit/>
          </a:bodyPr>
          <a:p>
            <a:pPr algn="ctr"/>
            <a:r>
              <a:rPr lang="en-US" altLang="zh-CN" sz="9000" b="1" dirty="0">
                <a:solidFill>
                  <a:schemeClr val="bg1"/>
                </a:solidFill>
                <a:latin typeface="AgencyFB" pitchFamily="2" charset="0"/>
                <a:ea typeface="微软雅黑" panose="020B0503020204020204" pitchFamily="34" charset="-122"/>
              </a:rPr>
              <a:t>7</a:t>
            </a:r>
            <a:endParaRPr lang="en-US" altLang="zh-CN" sz="9000" b="1" dirty="0">
              <a:solidFill>
                <a:schemeClr val="bg1"/>
              </a:solidFill>
              <a:latin typeface="AgencyFB" pitchFamily="2" charset="0"/>
              <a:ea typeface="微软雅黑" panose="020B0503020204020204" pitchFamily="34" charset="-122"/>
            </a:endParaRPr>
          </a:p>
        </p:txBody>
      </p:sp>
      <p:sp>
        <p:nvSpPr>
          <p:cNvPr id="8" name="文本框 14"/>
          <p:cNvSpPr txBox="1">
            <a:spLocks noChangeArrowheads="1"/>
          </p:cNvSpPr>
          <p:nvPr/>
        </p:nvSpPr>
        <p:spPr bwMode="auto">
          <a:xfrm>
            <a:off x="3851275" y="1344613"/>
            <a:ext cx="1379538" cy="298450"/>
          </a:xfrm>
          <a:prstGeom prst="rect">
            <a:avLst/>
          </a:prstGeom>
          <a:noFill/>
          <a:ln>
            <a:noFill/>
          </a:ln>
        </p:spPr>
        <p:txBody>
          <a:bodyPr>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350" b="0"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rPr>
              <a:t>PART </a:t>
            </a:r>
            <a:r>
              <a:rPr kumimoji="0" lang="en-US" altLang="zh-CN" sz="1350" b="0" i="0" u="none" strike="noStrike" kern="1200" cap="none" spc="0" normalizeH="0" baseline="0" noProof="1" smtClean="0">
                <a:ln>
                  <a:noFill/>
                </a:ln>
                <a:solidFill>
                  <a:schemeClr val="bg1"/>
                </a:solidFill>
                <a:effectLst/>
                <a:uLnTx/>
                <a:uFillTx/>
                <a:latin typeface="微软雅黑" panose="020B0503020204020204" pitchFamily="34" charset="-122"/>
                <a:ea typeface="微软雅黑" panose="020B0503020204020204" pitchFamily="34" charset="-122"/>
                <a:cs typeface="+mn-cs"/>
              </a:rPr>
              <a:t>SIX</a:t>
            </a:r>
            <a:endParaRPr kumimoji="0" lang="zh-CN" altLang="en-US" sz="1350" b="0"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slow" advClick="0" advTm="1200">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Hexagon 43"/>
          <p:cNvSpPr>
            <a:spLocks noChangeArrowheads="1"/>
          </p:cNvSpPr>
          <p:nvPr/>
        </p:nvSpPr>
        <p:spPr bwMode="auto">
          <a:xfrm>
            <a:off x="468313" y="1273175"/>
            <a:ext cx="2212975" cy="1908175"/>
          </a:xfrm>
          <a:prstGeom prst="hexagon">
            <a:avLst>
              <a:gd name="adj" fmla="val 24997"/>
              <a:gd name="vf" fmla="val 115470"/>
            </a:avLst>
          </a:prstGeom>
          <a:solidFill>
            <a:srgbClr val="01325B"/>
          </a:solidFill>
          <a:ln>
            <a:noFill/>
          </a:ln>
        </p:spPr>
        <p:txBody>
          <a:bodyPr lIns="91261" tIns="45630" rIns="91261" bIns="45630" anchor="ctr"/>
          <a:lstStyle>
            <a:lvl1pPr>
              <a:spcBef>
                <a:spcPct val="20000"/>
              </a:spcBef>
              <a:buFont typeface="Arial" panose="020B0604020202020204" pitchFamily="34" charset="0"/>
              <a:buChar char="•"/>
              <a:defRPr sz="4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7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2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6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600">
                <a:solidFill>
                  <a:schemeClr val="tx1"/>
                </a:solidFill>
                <a:latin typeface="Calibri" panose="020F0502020204030204" pitchFamily="34" charset="0"/>
              </a:defRPr>
            </a:lvl5pPr>
            <a:lvl6pPr marL="2514600" indent="-228600" defTabSz="121793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6pPr>
            <a:lvl7pPr marL="2971800" indent="-228600" defTabSz="121793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7pPr>
            <a:lvl8pPr marL="3429000" indent="-228600" defTabSz="121793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8pPr>
            <a:lvl9pPr marL="3886200" indent="-228600" defTabSz="121793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9pPr>
          </a:lstStyle>
          <a:p>
            <a:pPr marL="0" marR="0" lvl="0" indent="0" algn="ctr" defTabSz="121793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2325" b="0" i="0" u="none" strike="noStrike" kern="1200" cap="none" spc="0" normalizeH="0" baseline="0" noProof="0">
              <a:ln>
                <a:noFill/>
              </a:ln>
              <a:solidFill>
                <a:srgbClr val="C00000"/>
              </a:solidFill>
              <a:effectLst/>
              <a:uLnTx/>
              <a:uFillTx/>
              <a:latin typeface="+mn-lt"/>
              <a:ea typeface="+mn-ea"/>
              <a:cs typeface="+mn-ea"/>
              <a:sym typeface="+mn-lt"/>
            </a:endParaRPr>
          </a:p>
        </p:txBody>
      </p:sp>
      <p:sp>
        <p:nvSpPr>
          <p:cNvPr id="3" name="Hexagon 35"/>
          <p:cNvSpPr>
            <a:spLocks noChangeArrowheads="1"/>
          </p:cNvSpPr>
          <p:nvPr/>
        </p:nvSpPr>
        <p:spPr bwMode="auto">
          <a:xfrm>
            <a:off x="6931025" y="1344613"/>
            <a:ext cx="2212975" cy="1908175"/>
          </a:xfrm>
          <a:prstGeom prst="hexagon">
            <a:avLst>
              <a:gd name="adj" fmla="val 24997"/>
              <a:gd name="vf" fmla="val 115470"/>
            </a:avLst>
          </a:prstGeom>
          <a:solidFill>
            <a:schemeClr val="bg1">
              <a:lumMod val="50000"/>
            </a:schemeClr>
          </a:solidFill>
          <a:ln>
            <a:noFill/>
          </a:ln>
        </p:spPr>
        <p:txBody>
          <a:bodyPr lIns="91261" tIns="45630" rIns="91261" bIns="45630" anchor="ctr"/>
          <a:lstStyle>
            <a:lvl1pPr defTabSz="121793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793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793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793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21793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21793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21793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21793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21793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ctr" defTabSz="121793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en-US" altLang="zh-CN" sz="2325" b="0" i="0" u="none" strike="noStrike" kern="1200" cap="none" spc="0" normalizeH="0" baseline="0" noProof="0">
              <a:ln>
                <a:noFill/>
              </a:ln>
              <a:solidFill>
                <a:srgbClr val="C00000"/>
              </a:solidFill>
              <a:effectLst/>
              <a:uLnTx/>
              <a:uFillTx/>
              <a:latin typeface="+mn-lt"/>
              <a:ea typeface="+mn-ea"/>
              <a:cs typeface="+mn-ea"/>
              <a:sym typeface="+mn-lt"/>
            </a:endParaRPr>
          </a:p>
        </p:txBody>
      </p:sp>
      <p:sp>
        <p:nvSpPr>
          <p:cNvPr id="4" name="文本框 355"/>
          <p:cNvSpPr txBox="1">
            <a:spLocks noChangeArrowheads="1"/>
          </p:cNvSpPr>
          <p:nvPr/>
        </p:nvSpPr>
        <p:spPr bwMode="auto">
          <a:xfrm>
            <a:off x="7092950" y="1920875"/>
            <a:ext cx="1803400" cy="828675"/>
          </a:xfrm>
          <a:prstGeom prst="rect">
            <a:avLst/>
          </a:prstGeom>
          <a:noFill/>
          <a:ln>
            <a:noFill/>
          </a:ln>
        </p:spPr>
        <p:txBody>
          <a:bodyPr>
            <a:spAutoFit/>
          </a:bodyPr>
          <a:lstStyle>
            <a:lvl1pPr>
              <a:defRPr sz="2400">
                <a:solidFill>
                  <a:schemeClr val="tx1"/>
                </a:solidFill>
                <a:latin typeface="Calibri" panose="020F0502020204030204" pitchFamily="34" charset="0"/>
              </a:defRPr>
            </a:lvl1pPr>
            <a:lvl2pPr marL="742950" indent="-285750">
              <a:defRPr sz="2400">
                <a:solidFill>
                  <a:schemeClr val="tx1"/>
                </a:solidFill>
                <a:latin typeface="Calibri" panose="020F0502020204030204" pitchFamily="34" charset="0"/>
              </a:defRPr>
            </a:lvl2pPr>
            <a:lvl3pPr marL="1143000" indent="-228600">
              <a:defRPr sz="2400">
                <a:solidFill>
                  <a:schemeClr val="tx1"/>
                </a:solidFill>
                <a:latin typeface="Calibri" panose="020F0502020204030204" pitchFamily="34" charset="0"/>
              </a:defRPr>
            </a:lvl3pPr>
            <a:lvl4pPr marL="1600200" indent="-228600">
              <a:defRPr sz="2400">
                <a:solidFill>
                  <a:schemeClr val="tx1"/>
                </a:solidFill>
                <a:latin typeface="Calibri" panose="020F0502020204030204" pitchFamily="34" charset="0"/>
              </a:defRPr>
            </a:lvl4pPr>
            <a:lvl5pPr marL="2057400" indent="-228600">
              <a:defRPr sz="2400">
                <a:solidFill>
                  <a:schemeClr val="tx1"/>
                </a:solidFill>
                <a:latin typeface="Calibri" panose="020F0502020204030204" pitchFamily="34" charset="0"/>
              </a:defRPr>
            </a:lvl5pPr>
            <a:lvl6pPr marL="2514600" indent="-228600" defTabSz="1217930" eaLnBrk="0" fontAlgn="base" hangingPunct="0">
              <a:spcBef>
                <a:spcPct val="0"/>
              </a:spcBef>
              <a:spcAft>
                <a:spcPct val="0"/>
              </a:spcAft>
              <a:defRPr sz="2400">
                <a:solidFill>
                  <a:schemeClr val="tx1"/>
                </a:solidFill>
                <a:latin typeface="Calibri" panose="020F0502020204030204" pitchFamily="34" charset="0"/>
              </a:defRPr>
            </a:lvl6pPr>
            <a:lvl7pPr marL="2971800" indent="-228600" defTabSz="1217930" eaLnBrk="0" fontAlgn="base" hangingPunct="0">
              <a:spcBef>
                <a:spcPct val="0"/>
              </a:spcBef>
              <a:spcAft>
                <a:spcPct val="0"/>
              </a:spcAft>
              <a:defRPr sz="2400">
                <a:solidFill>
                  <a:schemeClr val="tx1"/>
                </a:solidFill>
                <a:latin typeface="Calibri" panose="020F0502020204030204" pitchFamily="34" charset="0"/>
              </a:defRPr>
            </a:lvl7pPr>
            <a:lvl8pPr marL="3429000" indent="-228600" defTabSz="1217930" eaLnBrk="0" fontAlgn="base" hangingPunct="0">
              <a:spcBef>
                <a:spcPct val="0"/>
              </a:spcBef>
              <a:spcAft>
                <a:spcPct val="0"/>
              </a:spcAft>
              <a:defRPr sz="2400">
                <a:solidFill>
                  <a:schemeClr val="tx1"/>
                </a:solidFill>
                <a:latin typeface="Calibri" panose="020F0502020204030204" pitchFamily="34" charset="0"/>
              </a:defRPr>
            </a:lvl8pPr>
            <a:lvl9pPr marL="3886200" indent="-228600" defTabSz="1217930" eaLnBrk="0" fontAlgn="base" hangingPunct="0">
              <a:spcBef>
                <a:spcPct val="0"/>
              </a:spcBef>
              <a:spcAft>
                <a:spcPct val="0"/>
              </a:spcAft>
              <a:defRPr sz="2400">
                <a:solidFill>
                  <a:schemeClr val="tx1"/>
                </a:solidFill>
                <a:latin typeface="Calibri" panose="020F0502020204030204" pitchFamily="34" charset="0"/>
              </a:defRPr>
            </a:lvl9pPr>
          </a:lstStyle>
          <a:p>
            <a:pPr marL="0" marR="0" lvl="0" indent="0" algn="l" defTabSz="1217930" rtl="0" eaLnBrk="1" fontAlgn="base" latinLnBrk="0" hangingPunct="1">
              <a:lnSpc>
                <a:spcPct val="100000"/>
              </a:lnSpc>
              <a:spcBef>
                <a:spcPct val="0"/>
              </a:spcBef>
              <a:spcAft>
                <a:spcPct val="0"/>
              </a:spcAft>
              <a:buClrTx/>
              <a:buSzTx/>
              <a:buFontTx/>
              <a:buNone/>
              <a:defRPr/>
            </a:pPr>
            <a:r>
              <a:rPr kumimoji="0"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rPr>
              <a:t>设计研究院</a:t>
            </a:r>
            <a:endParaRPr kumimoji="0"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l" defTabSz="1217930" rtl="0" eaLnBrk="1" fontAlgn="base" latinLnBrk="0" hangingPunct="1">
              <a:lnSpc>
                <a:spcPct val="100000"/>
              </a:lnSpc>
              <a:spcBef>
                <a:spcPct val="0"/>
              </a:spcBef>
              <a:spcAft>
                <a:spcPct val="0"/>
              </a:spcAft>
              <a:buClrTx/>
              <a:buSzTx/>
              <a:buFontTx/>
              <a:buNone/>
              <a:defRPr/>
            </a:pPr>
            <a:endParaRPr kumimoji="0" lang="en-US" altLang="zh-CN"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endParaRPr>
          </a:p>
        </p:txBody>
      </p:sp>
      <p:grpSp>
        <p:nvGrpSpPr>
          <p:cNvPr id="39941" name="组合 16"/>
          <p:cNvGrpSpPr/>
          <p:nvPr/>
        </p:nvGrpSpPr>
        <p:grpSpPr>
          <a:xfrm flipV="1">
            <a:off x="2700338" y="1849438"/>
            <a:ext cx="868362" cy="679450"/>
            <a:chOff x="3264324" y="1749600"/>
            <a:chExt cx="348156" cy="348156"/>
          </a:xfrm>
        </p:grpSpPr>
        <p:sp>
          <p:nvSpPr>
            <p:cNvPr id="6" name="矩形 5"/>
            <p:cNvSpPr/>
            <p:nvPr/>
          </p:nvSpPr>
          <p:spPr>
            <a:xfrm>
              <a:off x="3264324" y="1900901"/>
              <a:ext cx="348156" cy="4555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7" name="矩形 6"/>
            <p:cNvSpPr/>
            <p:nvPr/>
          </p:nvSpPr>
          <p:spPr>
            <a:xfrm rot="5400000">
              <a:off x="3264324" y="1901083"/>
              <a:ext cx="348156" cy="4519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grpSp>
      <p:sp>
        <p:nvSpPr>
          <p:cNvPr id="39942" name="TextBox 24"/>
          <p:cNvSpPr txBox="1"/>
          <p:nvPr/>
        </p:nvSpPr>
        <p:spPr>
          <a:xfrm>
            <a:off x="611188" y="3362325"/>
            <a:ext cx="8208962" cy="2214563"/>
          </a:xfrm>
          <a:prstGeom prst="rect">
            <a:avLst/>
          </a:prstGeom>
          <a:noFill/>
          <a:ln w="9525">
            <a:noFill/>
          </a:ln>
        </p:spPr>
        <p:txBody>
          <a:bodyPr lIns="0" tIns="0" rIns="0" bIns="0">
            <a:spAutoFit/>
          </a:bodyPr>
          <a:p>
            <a:pPr algn="just">
              <a:lnSpc>
                <a:spcPct val="150000"/>
              </a:lnSpc>
            </a:pPr>
            <a:r>
              <a:rPr lang="zh-CN" altLang="zh-CN" sz="1600" b="1" dirty="0">
                <a:solidFill>
                  <a:srgbClr val="01325B"/>
                </a:solidFill>
                <a:latin typeface="微软雅黑" panose="020B0503020204020204" pitchFamily="34" charset="-122"/>
                <a:ea typeface="微软雅黑" panose="020B0503020204020204" pitchFamily="34" charset="-122"/>
              </a:rPr>
              <a:t>依托郴州雄风环保科技有限组建的湖南省稀贵金属二次资源清洁提取工程技术研究中心和湖南省工业固体废物无害化处理及综合回收企业技术研究中心，联合中南大学</a:t>
            </a:r>
            <a:r>
              <a:rPr lang="zh-CN" altLang="en-US" sz="1600" b="1" dirty="0">
                <a:solidFill>
                  <a:srgbClr val="01325B"/>
                </a:solidFill>
                <a:latin typeface="微软雅黑" panose="020B0503020204020204" pitchFamily="34" charset="-122"/>
                <a:ea typeface="微软雅黑" panose="020B0503020204020204" pitchFamily="34" charset="-122"/>
              </a:rPr>
              <a:t>、</a:t>
            </a:r>
            <a:r>
              <a:rPr lang="zh-CN" altLang="zh-CN" sz="1600" b="1" dirty="0">
                <a:solidFill>
                  <a:srgbClr val="01325B"/>
                </a:solidFill>
                <a:latin typeface="微软雅黑" panose="020B0503020204020204" pitchFamily="34" charset="-122"/>
                <a:ea typeface="微软雅黑" panose="020B0503020204020204" pitchFamily="34" charset="-122"/>
              </a:rPr>
              <a:t>长沙有色冶金设计研究院</a:t>
            </a:r>
            <a:r>
              <a:rPr lang="zh-CN" altLang="en-US" sz="1600" b="1" dirty="0">
                <a:solidFill>
                  <a:srgbClr val="01325B"/>
                </a:solidFill>
                <a:latin typeface="微软雅黑" panose="020B0503020204020204" pitchFamily="34" charset="-122"/>
                <a:ea typeface="微软雅黑" panose="020B0503020204020204" pitchFamily="34" charset="-122"/>
              </a:rPr>
              <a:t>，</a:t>
            </a:r>
            <a:r>
              <a:rPr lang="zh-CN" altLang="zh-CN" sz="1600" b="1" dirty="0">
                <a:solidFill>
                  <a:srgbClr val="01325B"/>
                </a:solidFill>
                <a:latin typeface="微软雅黑" panose="020B0503020204020204" pitchFamily="34" charset="-122"/>
                <a:ea typeface="微软雅黑" panose="020B0503020204020204" pitchFamily="34" charset="-122"/>
              </a:rPr>
              <a:t>提高公司现有产品铂、钯、锗、铟、碲、硒等稀贵、稀散金属生产能力，并延伸向稀贵、稀散金属精深加工产品发展，开展纳米银粉及银浆料产品及高纯铟产品开发；致力于工业固废无害化处置和高效利用领域研究，力争成为国内高砷复杂物料利用与无害化处置示范企业</a:t>
            </a:r>
            <a:endParaRPr lang="zh-CN" altLang="zh-CN" sz="1600" b="1" dirty="0">
              <a:solidFill>
                <a:srgbClr val="01325B"/>
              </a:solidFill>
              <a:latin typeface="微软雅黑" panose="020B0503020204020204" pitchFamily="34" charset="-122"/>
              <a:ea typeface="微软雅黑" panose="020B0503020204020204" pitchFamily="34" charset="-122"/>
            </a:endParaRPr>
          </a:p>
        </p:txBody>
      </p:sp>
      <p:sp>
        <p:nvSpPr>
          <p:cNvPr id="9" name="文本框 355"/>
          <p:cNvSpPr txBox="1">
            <a:spLocks noChangeArrowheads="1"/>
          </p:cNvSpPr>
          <p:nvPr/>
        </p:nvSpPr>
        <p:spPr bwMode="auto">
          <a:xfrm>
            <a:off x="684213" y="2065338"/>
            <a:ext cx="1801813" cy="460375"/>
          </a:xfrm>
          <a:prstGeom prst="rect">
            <a:avLst/>
          </a:prstGeom>
          <a:noFill/>
          <a:ln>
            <a:noFill/>
          </a:ln>
        </p:spPr>
        <p:txBody>
          <a:bodyPr>
            <a:spAutoFit/>
          </a:bodyPr>
          <a:lstStyle>
            <a:lvl1pPr>
              <a:defRPr sz="2400">
                <a:solidFill>
                  <a:schemeClr val="tx1"/>
                </a:solidFill>
                <a:latin typeface="Calibri" panose="020F0502020204030204" pitchFamily="34" charset="0"/>
              </a:defRPr>
            </a:lvl1pPr>
            <a:lvl2pPr marL="742950" indent="-285750">
              <a:defRPr sz="2400">
                <a:solidFill>
                  <a:schemeClr val="tx1"/>
                </a:solidFill>
                <a:latin typeface="Calibri" panose="020F0502020204030204" pitchFamily="34" charset="0"/>
              </a:defRPr>
            </a:lvl2pPr>
            <a:lvl3pPr marL="1143000" indent="-228600">
              <a:defRPr sz="2400">
                <a:solidFill>
                  <a:schemeClr val="tx1"/>
                </a:solidFill>
                <a:latin typeface="Calibri" panose="020F0502020204030204" pitchFamily="34" charset="0"/>
              </a:defRPr>
            </a:lvl3pPr>
            <a:lvl4pPr marL="1600200" indent="-228600">
              <a:defRPr sz="2400">
                <a:solidFill>
                  <a:schemeClr val="tx1"/>
                </a:solidFill>
                <a:latin typeface="Calibri" panose="020F0502020204030204" pitchFamily="34" charset="0"/>
              </a:defRPr>
            </a:lvl4pPr>
            <a:lvl5pPr marL="2057400" indent="-228600">
              <a:defRPr sz="2400">
                <a:solidFill>
                  <a:schemeClr val="tx1"/>
                </a:solidFill>
                <a:latin typeface="Calibri" panose="020F0502020204030204" pitchFamily="34" charset="0"/>
              </a:defRPr>
            </a:lvl5pPr>
            <a:lvl6pPr marL="2514600" indent="-228600" defTabSz="1217930" eaLnBrk="0" fontAlgn="base" hangingPunct="0">
              <a:spcBef>
                <a:spcPct val="0"/>
              </a:spcBef>
              <a:spcAft>
                <a:spcPct val="0"/>
              </a:spcAft>
              <a:defRPr sz="2400">
                <a:solidFill>
                  <a:schemeClr val="tx1"/>
                </a:solidFill>
                <a:latin typeface="Calibri" panose="020F0502020204030204" pitchFamily="34" charset="0"/>
              </a:defRPr>
            </a:lvl6pPr>
            <a:lvl7pPr marL="2971800" indent="-228600" defTabSz="1217930" eaLnBrk="0" fontAlgn="base" hangingPunct="0">
              <a:spcBef>
                <a:spcPct val="0"/>
              </a:spcBef>
              <a:spcAft>
                <a:spcPct val="0"/>
              </a:spcAft>
              <a:defRPr sz="2400">
                <a:solidFill>
                  <a:schemeClr val="tx1"/>
                </a:solidFill>
                <a:latin typeface="Calibri" panose="020F0502020204030204" pitchFamily="34" charset="0"/>
              </a:defRPr>
            </a:lvl7pPr>
            <a:lvl8pPr marL="3429000" indent="-228600" defTabSz="1217930" eaLnBrk="0" fontAlgn="base" hangingPunct="0">
              <a:spcBef>
                <a:spcPct val="0"/>
              </a:spcBef>
              <a:spcAft>
                <a:spcPct val="0"/>
              </a:spcAft>
              <a:defRPr sz="2400">
                <a:solidFill>
                  <a:schemeClr val="tx1"/>
                </a:solidFill>
                <a:latin typeface="Calibri" panose="020F0502020204030204" pitchFamily="34" charset="0"/>
              </a:defRPr>
            </a:lvl8pPr>
            <a:lvl9pPr marL="3886200" indent="-228600" defTabSz="1217930" eaLnBrk="0" fontAlgn="base" hangingPunct="0">
              <a:spcBef>
                <a:spcPct val="0"/>
              </a:spcBef>
              <a:spcAft>
                <a:spcPct val="0"/>
              </a:spcAft>
              <a:defRPr sz="2400">
                <a:solidFill>
                  <a:schemeClr val="tx1"/>
                </a:solidFill>
                <a:latin typeface="Calibri" panose="020F0502020204030204" pitchFamily="34" charset="0"/>
              </a:defRPr>
            </a:lvl9pPr>
          </a:lstStyle>
          <a:p>
            <a:pPr marL="0" marR="0" lvl="0" indent="0" algn="l" defTabSz="121793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rPr>
              <a:t> </a:t>
            </a:r>
            <a:r>
              <a:rPr kumimoji="0" lang="en-US" altLang="zh-CN" sz="2400" b="1" i="0" u="none" strike="noStrike" kern="120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ea"/>
                <a:sym typeface="+mn-lt"/>
              </a:rPr>
              <a:t>   </a:t>
            </a:r>
            <a:r>
              <a:rPr kumimoji="0" lang="zh-CN" altLang="en-US" sz="2400" b="1" i="0" u="none" strike="noStrike" kern="120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ea"/>
                <a:sym typeface="+mn-lt"/>
              </a:rPr>
              <a:t>企    </a:t>
            </a:r>
            <a:r>
              <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rPr>
              <a:t>业</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endParaRPr>
          </a:p>
        </p:txBody>
      </p:sp>
      <p:grpSp>
        <p:nvGrpSpPr>
          <p:cNvPr id="39944" name="组合 3"/>
          <p:cNvGrpSpPr/>
          <p:nvPr/>
        </p:nvGrpSpPr>
        <p:grpSpPr>
          <a:xfrm>
            <a:off x="347663" y="417513"/>
            <a:ext cx="3544887" cy="360362"/>
            <a:chOff x="2929753" y="1778111"/>
            <a:chExt cx="5062555" cy="479165"/>
          </a:xfrm>
        </p:grpSpPr>
        <p:cxnSp>
          <p:nvCxnSpPr>
            <p:cNvPr id="11" name="直接连接符 10"/>
            <p:cNvCxnSpPr/>
            <p:nvPr/>
          </p:nvCxnSpPr>
          <p:spPr>
            <a:xfrm>
              <a:off x="3365047" y="2248833"/>
              <a:ext cx="4627261" cy="0"/>
            </a:xfrm>
            <a:prstGeom prst="line">
              <a:avLst/>
            </a:prstGeom>
            <a:ln>
              <a:solidFill>
                <a:srgbClr val="346182"/>
              </a:solidFill>
            </a:ln>
          </p:spPr>
          <p:style>
            <a:lnRef idx="1">
              <a:schemeClr val="accent1"/>
            </a:lnRef>
            <a:fillRef idx="0">
              <a:schemeClr val="accent1"/>
            </a:fillRef>
            <a:effectRef idx="0">
              <a:schemeClr val="accent1"/>
            </a:effectRef>
            <a:fontRef idx="minor">
              <a:schemeClr val="tx1"/>
            </a:fontRef>
          </p:style>
        </p:cxnSp>
        <p:sp>
          <p:nvSpPr>
            <p:cNvPr id="12" name="平行四边形 11"/>
            <p:cNvSpPr/>
            <p:nvPr/>
          </p:nvSpPr>
          <p:spPr>
            <a:xfrm>
              <a:off x="2929753" y="1778111"/>
              <a:ext cx="589460" cy="479165"/>
            </a:xfrm>
            <a:prstGeom prst="parallelogram">
              <a:avLst/>
            </a:prstGeom>
            <a:solidFill>
              <a:srgbClr val="013B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1">
                <a:ln>
                  <a:noFill/>
                </a:ln>
                <a:solidFill>
                  <a:srgbClr val="01325B"/>
                </a:solidFill>
                <a:effectLst/>
                <a:uLnTx/>
                <a:uFillTx/>
                <a:latin typeface="+mn-lt"/>
                <a:ea typeface="+mn-ea"/>
                <a:cs typeface="+mn-cs"/>
              </a:endParaRPr>
            </a:p>
          </p:txBody>
        </p:sp>
      </p:grpSp>
      <p:sp>
        <p:nvSpPr>
          <p:cNvPr id="39945" name="矩形 6"/>
          <p:cNvSpPr/>
          <p:nvPr/>
        </p:nvSpPr>
        <p:spPr>
          <a:xfrm>
            <a:off x="1074738" y="417513"/>
            <a:ext cx="1325562" cy="368300"/>
          </a:xfrm>
          <a:prstGeom prst="rect">
            <a:avLst/>
          </a:prstGeom>
          <a:noFill/>
          <a:ln w="9525">
            <a:noFill/>
          </a:ln>
        </p:spPr>
        <p:txBody>
          <a:bodyPr wrap="none">
            <a:spAutoFit/>
          </a:bodyPr>
          <a:p>
            <a:r>
              <a:rPr lang="zh-CN" altLang="en-US" b="1" dirty="0">
                <a:solidFill>
                  <a:srgbClr val="01325B"/>
                </a:solidFill>
                <a:latin typeface="微软雅黑" panose="020B0503020204020204" pitchFamily="34" charset="-122"/>
                <a:ea typeface="微软雅黑" panose="020B0503020204020204" pitchFamily="34" charset="-122"/>
              </a:rPr>
              <a:t>产学研合作</a:t>
            </a:r>
            <a:endParaRPr lang="zh-CN" altLang="en-US" b="1" dirty="0">
              <a:solidFill>
                <a:srgbClr val="01325B"/>
              </a:solidFill>
              <a:latin typeface="微软雅黑" panose="020B0503020204020204" pitchFamily="34" charset="-122"/>
              <a:ea typeface="微软雅黑" panose="020B0503020204020204" pitchFamily="34" charset="-122"/>
            </a:endParaRPr>
          </a:p>
        </p:txBody>
      </p:sp>
      <p:sp>
        <p:nvSpPr>
          <p:cNvPr id="39946" name="文本框 8"/>
          <p:cNvSpPr txBox="1"/>
          <p:nvPr/>
        </p:nvSpPr>
        <p:spPr>
          <a:xfrm>
            <a:off x="276225" y="417513"/>
            <a:ext cx="558800" cy="414337"/>
          </a:xfrm>
          <a:prstGeom prst="rect">
            <a:avLst/>
          </a:prstGeom>
          <a:noFill/>
          <a:ln w="9525">
            <a:noFill/>
          </a:ln>
        </p:spPr>
        <p:txBody>
          <a:bodyPr>
            <a:spAutoFit/>
          </a:bodyPr>
          <a:p>
            <a:pPr algn="ctr"/>
            <a:r>
              <a:rPr lang="en-US" altLang="zh-CN" sz="2100" dirty="0">
                <a:solidFill>
                  <a:schemeClr val="bg1"/>
                </a:solidFill>
                <a:latin typeface="微软雅黑" panose="020B0503020204020204" pitchFamily="34" charset="-122"/>
                <a:ea typeface="微软雅黑" panose="020B0503020204020204" pitchFamily="34" charset="-122"/>
              </a:rPr>
              <a:t>1</a:t>
            </a:r>
            <a:endParaRPr lang="en-US" altLang="zh-CN" sz="2100" dirty="0">
              <a:solidFill>
                <a:schemeClr val="bg1"/>
              </a:solidFill>
              <a:latin typeface="微软雅黑" panose="020B0503020204020204" pitchFamily="34" charset="-122"/>
              <a:ea typeface="微软雅黑" panose="020B0503020204020204" pitchFamily="34" charset="-122"/>
            </a:endParaRPr>
          </a:p>
        </p:txBody>
      </p:sp>
      <p:sp>
        <p:nvSpPr>
          <p:cNvPr id="15" name="Hexagon 43"/>
          <p:cNvSpPr>
            <a:spLocks noChangeArrowheads="1"/>
          </p:cNvSpPr>
          <p:nvPr/>
        </p:nvSpPr>
        <p:spPr bwMode="auto">
          <a:xfrm>
            <a:off x="3635375" y="1273175"/>
            <a:ext cx="2212975" cy="1908175"/>
          </a:xfrm>
          <a:prstGeom prst="hexagon">
            <a:avLst>
              <a:gd name="adj" fmla="val 24997"/>
              <a:gd name="vf" fmla="val 115470"/>
            </a:avLst>
          </a:prstGeom>
          <a:solidFill>
            <a:srgbClr val="01325B"/>
          </a:solidFill>
          <a:ln>
            <a:noFill/>
          </a:ln>
        </p:spPr>
        <p:txBody>
          <a:bodyPr lIns="91261" tIns="45630" rIns="91261" bIns="45630" anchor="ctr"/>
          <a:lstStyle>
            <a:lvl1pPr>
              <a:spcBef>
                <a:spcPct val="20000"/>
              </a:spcBef>
              <a:buFont typeface="Arial" panose="020B0604020202020204" pitchFamily="34" charset="0"/>
              <a:buChar char="•"/>
              <a:defRPr sz="4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7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2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6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600">
                <a:solidFill>
                  <a:schemeClr val="tx1"/>
                </a:solidFill>
                <a:latin typeface="Calibri" panose="020F0502020204030204" pitchFamily="34" charset="0"/>
              </a:defRPr>
            </a:lvl5pPr>
            <a:lvl6pPr marL="2514600" indent="-228600" defTabSz="121793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6pPr>
            <a:lvl7pPr marL="2971800" indent="-228600" defTabSz="121793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7pPr>
            <a:lvl8pPr marL="3429000" indent="-228600" defTabSz="121793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8pPr>
            <a:lvl9pPr marL="3886200" indent="-228600" defTabSz="121793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9pPr>
          </a:lstStyle>
          <a:p>
            <a:pPr marL="0" marR="0" lvl="0" indent="0" algn="ctr" defTabSz="121793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2325" b="0" i="0" u="none" strike="noStrike" kern="1200" cap="none" spc="0" normalizeH="0" baseline="0" noProof="0" dirty="0">
              <a:ln>
                <a:noFill/>
              </a:ln>
              <a:solidFill>
                <a:srgbClr val="FFFF00"/>
              </a:solidFill>
              <a:effectLst/>
              <a:uLnTx/>
              <a:uFillTx/>
              <a:latin typeface="+mn-lt"/>
              <a:ea typeface="+mn-ea"/>
              <a:cs typeface="+mn-ea"/>
              <a:sym typeface="+mn-lt"/>
            </a:endParaRPr>
          </a:p>
        </p:txBody>
      </p:sp>
      <p:sp>
        <p:nvSpPr>
          <p:cNvPr id="16" name="文本框 355"/>
          <p:cNvSpPr txBox="1">
            <a:spLocks noChangeArrowheads="1"/>
          </p:cNvSpPr>
          <p:nvPr/>
        </p:nvSpPr>
        <p:spPr bwMode="auto">
          <a:xfrm>
            <a:off x="3851275" y="2065338"/>
            <a:ext cx="1801813" cy="460375"/>
          </a:xfrm>
          <a:prstGeom prst="rect">
            <a:avLst/>
          </a:prstGeom>
          <a:noFill/>
          <a:ln>
            <a:noFill/>
          </a:ln>
        </p:spPr>
        <p:txBody>
          <a:bodyPr>
            <a:spAutoFit/>
          </a:bodyPr>
          <a:lstStyle>
            <a:lvl1pPr>
              <a:defRPr sz="2400">
                <a:solidFill>
                  <a:schemeClr val="tx1"/>
                </a:solidFill>
                <a:latin typeface="Calibri" panose="020F0502020204030204" pitchFamily="34" charset="0"/>
              </a:defRPr>
            </a:lvl1pPr>
            <a:lvl2pPr marL="742950" indent="-285750">
              <a:defRPr sz="2400">
                <a:solidFill>
                  <a:schemeClr val="tx1"/>
                </a:solidFill>
                <a:latin typeface="Calibri" panose="020F0502020204030204" pitchFamily="34" charset="0"/>
              </a:defRPr>
            </a:lvl2pPr>
            <a:lvl3pPr marL="1143000" indent="-228600">
              <a:defRPr sz="2400">
                <a:solidFill>
                  <a:schemeClr val="tx1"/>
                </a:solidFill>
                <a:latin typeface="Calibri" panose="020F0502020204030204" pitchFamily="34" charset="0"/>
              </a:defRPr>
            </a:lvl3pPr>
            <a:lvl4pPr marL="1600200" indent="-228600">
              <a:defRPr sz="2400">
                <a:solidFill>
                  <a:schemeClr val="tx1"/>
                </a:solidFill>
                <a:latin typeface="Calibri" panose="020F0502020204030204" pitchFamily="34" charset="0"/>
              </a:defRPr>
            </a:lvl4pPr>
            <a:lvl5pPr marL="2057400" indent="-228600">
              <a:defRPr sz="2400">
                <a:solidFill>
                  <a:schemeClr val="tx1"/>
                </a:solidFill>
                <a:latin typeface="Calibri" panose="020F0502020204030204" pitchFamily="34" charset="0"/>
              </a:defRPr>
            </a:lvl5pPr>
            <a:lvl6pPr marL="2514600" indent="-228600" defTabSz="1217930" eaLnBrk="0" fontAlgn="base" hangingPunct="0">
              <a:spcBef>
                <a:spcPct val="0"/>
              </a:spcBef>
              <a:spcAft>
                <a:spcPct val="0"/>
              </a:spcAft>
              <a:defRPr sz="2400">
                <a:solidFill>
                  <a:schemeClr val="tx1"/>
                </a:solidFill>
                <a:latin typeface="Calibri" panose="020F0502020204030204" pitchFamily="34" charset="0"/>
              </a:defRPr>
            </a:lvl6pPr>
            <a:lvl7pPr marL="2971800" indent="-228600" defTabSz="1217930" eaLnBrk="0" fontAlgn="base" hangingPunct="0">
              <a:spcBef>
                <a:spcPct val="0"/>
              </a:spcBef>
              <a:spcAft>
                <a:spcPct val="0"/>
              </a:spcAft>
              <a:defRPr sz="2400">
                <a:solidFill>
                  <a:schemeClr val="tx1"/>
                </a:solidFill>
                <a:latin typeface="Calibri" panose="020F0502020204030204" pitchFamily="34" charset="0"/>
              </a:defRPr>
            </a:lvl7pPr>
            <a:lvl8pPr marL="3429000" indent="-228600" defTabSz="1217930" eaLnBrk="0" fontAlgn="base" hangingPunct="0">
              <a:spcBef>
                <a:spcPct val="0"/>
              </a:spcBef>
              <a:spcAft>
                <a:spcPct val="0"/>
              </a:spcAft>
              <a:defRPr sz="2400">
                <a:solidFill>
                  <a:schemeClr val="tx1"/>
                </a:solidFill>
                <a:latin typeface="Calibri" panose="020F0502020204030204" pitchFamily="34" charset="0"/>
              </a:defRPr>
            </a:lvl8pPr>
            <a:lvl9pPr marL="3886200" indent="-228600" defTabSz="1217930" eaLnBrk="0" fontAlgn="base" hangingPunct="0">
              <a:spcBef>
                <a:spcPct val="0"/>
              </a:spcBef>
              <a:spcAft>
                <a:spcPct val="0"/>
              </a:spcAft>
              <a:defRPr sz="2400">
                <a:solidFill>
                  <a:schemeClr val="tx1"/>
                </a:solidFill>
                <a:latin typeface="Calibri" panose="020F0502020204030204" pitchFamily="34" charset="0"/>
              </a:defRPr>
            </a:lvl9pPr>
          </a:lstStyle>
          <a:p>
            <a:pPr marL="0" marR="0" lvl="0" indent="0" algn="l" defTabSz="121793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rPr>
              <a:t> </a:t>
            </a:r>
            <a:r>
              <a:rPr kumimoji="0" lang="en-US" altLang="zh-CN" sz="2400" b="1" i="0" u="none" strike="noStrike" kern="120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ea"/>
                <a:sym typeface="+mn-lt"/>
              </a:rPr>
              <a:t>   </a:t>
            </a:r>
            <a:r>
              <a:rPr kumimoji="0" lang="zh-CN" altLang="en-US" sz="2400" b="1" i="0" u="none" strike="noStrike" kern="120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ea"/>
                <a:sym typeface="+mn-lt"/>
              </a:rPr>
              <a:t>院   校</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endParaRPr>
          </a:p>
        </p:txBody>
      </p:sp>
      <p:grpSp>
        <p:nvGrpSpPr>
          <p:cNvPr id="39949" name="组合 16"/>
          <p:cNvGrpSpPr/>
          <p:nvPr/>
        </p:nvGrpSpPr>
        <p:grpSpPr>
          <a:xfrm flipV="1">
            <a:off x="5940425" y="1920875"/>
            <a:ext cx="868363" cy="679450"/>
            <a:chOff x="3264324" y="1749600"/>
            <a:chExt cx="348156" cy="348156"/>
          </a:xfrm>
        </p:grpSpPr>
        <p:sp>
          <p:nvSpPr>
            <p:cNvPr id="18" name="矩形 17"/>
            <p:cNvSpPr/>
            <p:nvPr/>
          </p:nvSpPr>
          <p:spPr>
            <a:xfrm>
              <a:off x="3264324" y="1900901"/>
              <a:ext cx="348156" cy="4555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9" name="矩形 18"/>
            <p:cNvSpPr/>
            <p:nvPr/>
          </p:nvSpPr>
          <p:spPr>
            <a:xfrm rot="5400000">
              <a:off x="3264324" y="1901083"/>
              <a:ext cx="348156" cy="4519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grpSp>
    </p:spTree>
  </p:cSld>
  <p:clrMapOvr>
    <a:masterClrMapping/>
  </p:clrMapOvr>
  <p:transition spd="slow" advClick="0" advTm="1200">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0962" name="组合 40"/>
          <p:cNvGrpSpPr/>
          <p:nvPr/>
        </p:nvGrpSpPr>
        <p:grpSpPr>
          <a:xfrm>
            <a:off x="185738" y="3163888"/>
            <a:ext cx="1382712" cy="1185862"/>
            <a:chOff x="855271" y="2835421"/>
            <a:chExt cx="1711577" cy="1712209"/>
          </a:xfrm>
        </p:grpSpPr>
        <p:sp>
          <p:nvSpPr>
            <p:cNvPr id="41004" name="泪滴形 41"/>
            <p:cNvSpPr/>
            <p:nvPr/>
          </p:nvSpPr>
          <p:spPr>
            <a:xfrm>
              <a:off x="855271" y="2835421"/>
              <a:ext cx="1711577" cy="1712209"/>
            </a:xfrm>
            <a:custGeom>
              <a:avLst/>
              <a:gdLst>
                <a:gd name="txL" fmla="*/ 0 w 1711577"/>
                <a:gd name="txT" fmla="*/ 0 h 1712209"/>
                <a:gd name="txR" fmla="*/ 1711577 w 1711577"/>
                <a:gd name="txB" fmla="*/ 1712209 h 1712209"/>
              </a:gdLst>
              <a:ahLst/>
              <a:cxnLst>
                <a:cxn ang="0">
                  <a:pos x="0" y="856104"/>
                </a:cxn>
                <a:cxn ang="0">
                  <a:pos x="855788" y="0"/>
                </a:cxn>
                <a:cxn ang="0">
                  <a:pos x="1711577" y="0"/>
                </a:cxn>
                <a:cxn ang="0">
                  <a:pos x="1711577" y="856104"/>
                </a:cxn>
                <a:cxn ang="0">
                  <a:pos x="855789" y="1712208"/>
                </a:cxn>
                <a:cxn ang="0">
                  <a:pos x="1" y="856104"/>
                </a:cxn>
              </a:cxnLst>
              <a:rect l="txL" t="txT" r="txR" b="txB"/>
              <a:pathLst>
                <a:path w="1711577" h="1712209">
                  <a:moveTo>
                    <a:pt x="0" y="856104"/>
                  </a:moveTo>
                  <a:cubicBezTo>
                    <a:pt x="0" y="383291"/>
                    <a:pt x="383149" y="0"/>
                    <a:pt x="855788" y="0"/>
                  </a:cubicBezTo>
                  <a:cubicBezTo>
                    <a:pt x="1141050" y="0"/>
                    <a:pt x="1426313" y="0"/>
                    <a:pt x="1711577" y="0"/>
                  </a:cubicBezTo>
                  <a:cubicBezTo>
                    <a:pt x="1711577" y="285368"/>
                    <a:pt x="1711577" y="570736"/>
                    <a:pt x="1711577" y="856104"/>
                  </a:cubicBezTo>
                  <a:cubicBezTo>
                    <a:pt x="1711577" y="1328917"/>
                    <a:pt x="1328428" y="1712208"/>
                    <a:pt x="855789" y="1712208"/>
                  </a:cubicBezTo>
                  <a:cubicBezTo>
                    <a:pt x="383150" y="1712208"/>
                    <a:pt x="1" y="1328917"/>
                    <a:pt x="1" y="856104"/>
                  </a:cubicBezTo>
                  <a:close/>
                </a:path>
              </a:pathLst>
            </a:custGeom>
            <a:solidFill>
              <a:srgbClr val="17375E"/>
            </a:solidFill>
            <a:ln w="9525">
              <a:noFill/>
            </a:ln>
          </p:spPr>
          <p:txBody>
            <a:bodyPr/>
            <a:p>
              <a:endParaRPr lang="zh-CN" altLang="en-US" dirty="0">
                <a:latin typeface="Calibri" panose="020F0502020204030204" pitchFamily="34" charset="0"/>
              </a:endParaRPr>
            </a:p>
          </p:txBody>
        </p:sp>
        <p:sp>
          <p:nvSpPr>
            <p:cNvPr id="41005" name="矩形​​ 45"/>
            <p:cNvSpPr/>
            <p:nvPr/>
          </p:nvSpPr>
          <p:spPr>
            <a:xfrm>
              <a:off x="973202" y="3238941"/>
              <a:ext cx="1138431" cy="585104"/>
            </a:xfrm>
            <a:prstGeom prst="rect">
              <a:avLst/>
            </a:prstGeom>
            <a:noFill/>
            <a:ln w="9525">
              <a:noFill/>
            </a:ln>
          </p:spPr>
          <p:txBody>
            <a:bodyPr lIns="68580" tIns="34290" rIns="68580" bIns="34290"/>
            <a:p>
              <a:pPr algn="r"/>
              <a:r>
                <a:rPr lang="zh-CN" altLang="en-US" sz="1600" dirty="0">
                  <a:solidFill>
                    <a:schemeClr val="bg1"/>
                  </a:solidFill>
                  <a:latin typeface="微软雅黑" panose="020B0503020204020204" pitchFamily="34" charset="-122"/>
                  <a:ea typeface="微软雅黑" panose="020B0503020204020204" pitchFamily="34" charset="-122"/>
                </a:rPr>
                <a:t>成果转化目标</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sp>
        <p:nvSpPr>
          <p:cNvPr id="45" name="泪滴形 44"/>
          <p:cNvSpPr/>
          <p:nvPr/>
        </p:nvSpPr>
        <p:spPr bwMode="auto">
          <a:xfrm flipH="1">
            <a:off x="1670050" y="3157538"/>
            <a:ext cx="1577975" cy="1352550"/>
          </a:xfrm>
          <a:prstGeom prst="teardrop">
            <a:avLst/>
          </a:prstGeom>
          <a:solidFill>
            <a:schemeClr val="tx2">
              <a:lumMod val="75000"/>
            </a:schemeClr>
          </a:solidFill>
          <a:ln>
            <a:noFill/>
          </a:ln>
        </p:spPr>
        <p:txBody>
          <a:bodyPr lIns="68580" tIns="34290" rIns="68580" bIns="34290"/>
          <a:lstStyle/>
          <a:p>
            <a:pPr marL="0" marR="0" lvl="0" indent="0" algn="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nvGrpSpPr>
          <p:cNvPr id="3" name="组合 46"/>
          <p:cNvGrpSpPr/>
          <p:nvPr/>
        </p:nvGrpSpPr>
        <p:grpSpPr>
          <a:xfrm>
            <a:off x="280669" y="1955800"/>
            <a:ext cx="1236346" cy="1059175"/>
            <a:chOff x="1009480" y="1242748"/>
            <a:chExt cx="1529694" cy="1529693"/>
          </a:xfrm>
          <a:solidFill>
            <a:schemeClr val="tx2">
              <a:lumMod val="75000"/>
            </a:schemeClr>
          </a:solidFill>
        </p:grpSpPr>
        <p:sp>
          <p:nvSpPr>
            <p:cNvPr id="48" name="泪滴形 47"/>
            <p:cNvSpPr/>
            <p:nvPr/>
          </p:nvSpPr>
          <p:spPr bwMode="auto">
            <a:xfrm rot="10800000" flipH="1">
              <a:off x="1009480" y="1242748"/>
              <a:ext cx="1529694" cy="1529693"/>
            </a:xfrm>
            <a:prstGeom prst="teardrop">
              <a:avLst/>
            </a:prstGeom>
            <a:grpFill/>
            <a:ln>
              <a:noFill/>
            </a:ln>
          </p:spPr>
          <p:txBody>
            <a:bodyPr lIns="68580" tIns="34290" rIns="68580" bIns="34290"/>
            <a:lstStyle/>
            <a:p>
              <a:pPr marL="0" marR="0" lvl="0" indent="0" algn="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49" name="矩形​​ 43"/>
            <p:cNvSpPr>
              <a:spLocks noChangeArrowheads="1"/>
            </p:cNvSpPr>
            <p:nvPr/>
          </p:nvSpPr>
          <p:spPr bwMode="auto">
            <a:xfrm>
              <a:off x="1151817" y="1817068"/>
              <a:ext cx="1216213" cy="621782"/>
            </a:xfrm>
            <a:prstGeom prst="rect">
              <a:avLst/>
            </a:prstGeom>
            <a:grpFill/>
            <a:ln>
              <a:noFill/>
            </a:ln>
          </p:spPr>
          <p:txBody>
            <a:bodyPr lIns="68580" tIns="34290" rIns="68580" bIns="34290"/>
            <a:lstStyle/>
            <a:p>
              <a:pPr marL="0" marR="0" lvl="0" indent="0" algn="r" defTabSz="914400" rtl="0" eaLnBrk="1" fontAlgn="auto"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rPr>
                <a:t>发展目标</a:t>
              </a:r>
              <a:endParaRPr kumimoji="0" lang="zh-CN" altLang="en-US" sz="1600" b="0"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grpSp>
        <p:nvGrpSpPr>
          <p:cNvPr id="4" name="组合 49"/>
          <p:cNvGrpSpPr/>
          <p:nvPr/>
        </p:nvGrpSpPr>
        <p:grpSpPr>
          <a:xfrm>
            <a:off x="1666240" y="1786890"/>
            <a:ext cx="1431925" cy="1228085"/>
            <a:chOff x="2662969" y="893753"/>
            <a:chExt cx="1772592" cy="1773246"/>
          </a:xfrm>
          <a:solidFill>
            <a:schemeClr val="tx2">
              <a:lumMod val="75000"/>
            </a:schemeClr>
          </a:solidFill>
        </p:grpSpPr>
        <p:sp>
          <p:nvSpPr>
            <p:cNvPr id="51" name="泪滴形 50"/>
            <p:cNvSpPr/>
            <p:nvPr/>
          </p:nvSpPr>
          <p:spPr bwMode="auto">
            <a:xfrm rot="16200000" flipH="1">
              <a:off x="2662642" y="894080"/>
              <a:ext cx="1773246" cy="1772592"/>
            </a:xfrm>
            <a:prstGeom prst="teardrop">
              <a:avLst/>
            </a:prstGeom>
            <a:grpFill/>
            <a:ln>
              <a:noFill/>
            </a:ln>
          </p:spPr>
          <p:txBody>
            <a:bodyPr lIns="68580" tIns="34290" rIns="68580" bIns="34290"/>
            <a:lstStyle/>
            <a:p>
              <a:pPr marL="0" marR="0" lvl="0" indent="0" algn="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52" name="矩形​​ 44"/>
            <p:cNvSpPr>
              <a:spLocks noChangeArrowheads="1"/>
            </p:cNvSpPr>
            <p:nvPr/>
          </p:nvSpPr>
          <p:spPr bwMode="auto">
            <a:xfrm>
              <a:off x="3051152" y="1374197"/>
              <a:ext cx="980492" cy="857483"/>
            </a:xfrm>
            <a:prstGeom prst="rect">
              <a:avLst/>
            </a:prstGeom>
            <a:grpFill/>
            <a:ln>
              <a:noFill/>
            </a:ln>
          </p:spPr>
          <p:txBody>
            <a:bodyPr lIns="68580" tIns="34290" rIns="68580" bIns="34290"/>
            <a:lstStyle/>
            <a:p>
              <a:pPr marL="0" marR="0" lvl="0" indent="0" algn="r" defTabSz="914400" rtl="0" eaLnBrk="1" fontAlgn="auto"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rPr>
                <a:t>   新产品开发</a:t>
              </a:r>
              <a:endParaRPr kumimoji="0" lang="zh-CN" altLang="en-US" sz="1600" b="0"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grpSp>
        <p:nvGrpSpPr>
          <p:cNvPr id="40966" name="组合 56"/>
          <p:cNvGrpSpPr/>
          <p:nvPr/>
        </p:nvGrpSpPr>
        <p:grpSpPr>
          <a:xfrm>
            <a:off x="1209675" y="2698750"/>
            <a:ext cx="301625" cy="398463"/>
            <a:chOff x="1928725" y="2451478"/>
            <a:chExt cx="374462" cy="574727"/>
          </a:xfrm>
        </p:grpSpPr>
        <p:sp>
          <p:nvSpPr>
            <p:cNvPr id="58" name="泪滴形 57"/>
            <p:cNvSpPr/>
            <p:nvPr/>
          </p:nvSpPr>
          <p:spPr bwMode="auto">
            <a:xfrm rot="10800000" flipH="1">
              <a:off x="1928725" y="2531620"/>
              <a:ext cx="374462" cy="375518"/>
            </a:xfrm>
            <a:prstGeom prst="teardrop">
              <a:avLst/>
            </a:prstGeom>
            <a:solidFill>
              <a:srgbClr val="ED7D31"/>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41003" name="文本框 58"/>
            <p:cNvSpPr txBox="1"/>
            <p:nvPr/>
          </p:nvSpPr>
          <p:spPr>
            <a:xfrm>
              <a:off x="1978302" y="2451478"/>
              <a:ext cx="252028" cy="574727"/>
            </a:xfrm>
            <a:prstGeom prst="rect">
              <a:avLst/>
            </a:prstGeom>
            <a:noFill/>
            <a:ln w="9525">
              <a:noFill/>
            </a:ln>
          </p:spPr>
          <p:txBody>
            <a:bodyPr>
              <a:spAutoFit/>
            </a:bodyPr>
            <a:p>
              <a:r>
                <a:rPr lang="en-US" altLang="zh-CN" sz="2000" dirty="0">
                  <a:latin typeface="微软雅黑" panose="020B0503020204020204" pitchFamily="34" charset="-122"/>
                  <a:ea typeface="微软雅黑" panose="020B0503020204020204" pitchFamily="34" charset="-122"/>
                </a:rPr>
                <a:t>1</a:t>
              </a:r>
              <a:endParaRPr lang="zh-CN" altLang="en-US" sz="2000" dirty="0">
                <a:latin typeface="微软雅黑" panose="020B0503020204020204" pitchFamily="34" charset="-122"/>
                <a:ea typeface="微软雅黑" panose="020B0503020204020204" pitchFamily="34" charset="-122"/>
              </a:endParaRPr>
            </a:p>
          </p:txBody>
        </p:sp>
      </p:grpSp>
      <p:grpSp>
        <p:nvGrpSpPr>
          <p:cNvPr id="40967" name="组合 59"/>
          <p:cNvGrpSpPr/>
          <p:nvPr/>
        </p:nvGrpSpPr>
        <p:grpSpPr>
          <a:xfrm>
            <a:off x="1649413" y="2700338"/>
            <a:ext cx="328612" cy="398462"/>
            <a:chOff x="2516391" y="2456758"/>
            <a:chExt cx="406801" cy="576321"/>
          </a:xfrm>
        </p:grpSpPr>
        <p:sp>
          <p:nvSpPr>
            <p:cNvPr id="61" name="泪滴形 60"/>
            <p:cNvSpPr/>
            <p:nvPr/>
          </p:nvSpPr>
          <p:spPr bwMode="auto">
            <a:xfrm rot="16200000" flipH="1">
              <a:off x="2541990" y="2527886"/>
              <a:ext cx="381153" cy="381254"/>
            </a:xfrm>
            <a:prstGeom prst="teardrop">
              <a:avLst/>
            </a:prstGeom>
            <a:solidFill>
              <a:srgbClr val="ED7D31"/>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41001" name="文本框 61"/>
            <p:cNvSpPr txBox="1"/>
            <p:nvPr/>
          </p:nvSpPr>
          <p:spPr>
            <a:xfrm>
              <a:off x="2516391" y="2456758"/>
              <a:ext cx="252092" cy="576321"/>
            </a:xfrm>
            <a:prstGeom prst="rect">
              <a:avLst/>
            </a:prstGeom>
            <a:noFill/>
            <a:ln w="9525">
              <a:noFill/>
            </a:ln>
          </p:spPr>
          <p:txBody>
            <a:bodyPr>
              <a:spAutoFit/>
            </a:bodyPr>
            <a:p>
              <a:r>
                <a:rPr lang="en-US" altLang="zh-CN" sz="2000" dirty="0">
                  <a:latin typeface="微软雅黑" panose="020B0503020204020204" pitchFamily="34" charset="-122"/>
                  <a:ea typeface="微软雅黑" panose="020B0503020204020204" pitchFamily="34" charset="-122"/>
                </a:rPr>
                <a:t>2</a:t>
              </a:r>
              <a:endParaRPr lang="zh-CN" altLang="en-US" sz="2000" dirty="0">
                <a:latin typeface="微软雅黑" panose="020B0503020204020204" pitchFamily="34" charset="-122"/>
                <a:ea typeface="微软雅黑" panose="020B0503020204020204" pitchFamily="34" charset="-122"/>
              </a:endParaRPr>
            </a:p>
          </p:txBody>
        </p:sp>
      </p:grpSp>
      <p:grpSp>
        <p:nvGrpSpPr>
          <p:cNvPr id="40968" name="组合 62"/>
          <p:cNvGrpSpPr/>
          <p:nvPr/>
        </p:nvGrpSpPr>
        <p:grpSpPr>
          <a:xfrm>
            <a:off x="1254125" y="3114675"/>
            <a:ext cx="322263" cy="398463"/>
            <a:chOff x="1939399" y="3117132"/>
            <a:chExt cx="397928" cy="575518"/>
          </a:xfrm>
        </p:grpSpPr>
        <p:sp>
          <p:nvSpPr>
            <p:cNvPr id="64" name="泪滴形 63"/>
            <p:cNvSpPr/>
            <p:nvPr/>
          </p:nvSpPr>
          <p:spPr bwMode="auto">
            <a:xfrm>
              <a:off x="1939399" y="3192798"/>
              <a:ext cx="397928" cy="398964"/>
            </a:xfrm>
            <a:prstGeom prst="teardrop">
              <a:avLst/>
            </a:prstGeom>
            <a:solidFill>
              <a:srgbClr val="ED7D31"/>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40999" name="文本框 64"/>
            <p:cNvSpPr txBox="1"/>
            <p:nvPr/>
          </p:nvSpPr>
          <p:spPr>
            <a:xfrm>
              <a:off x="1971537" y="3117132"/>
              <a:ext cx="252028" cy="575518"/>
            </a:xfrm>
            <a:prstGeom prst="rect">
              <a:avLst/>
            </a:prstGeom>
            <a:noFill/>
            <a:ln w="9525">
              <a:noFill/>
            </a:ln>
          </p:spPr>
          <p:txBody>
            <a:bodyPr>
              <a:spAutoFit/>
            </a:bodyPr>
            <a:p>
              <a:r>
                <a:rPr lang="en-US" altLang="zh-CN" sz="2000" dirty="0">
                  <a:latin typeface="微软雅黑" panose="020B0503020204020204" pitchFamily="34" charset="-122"/>
                  <a:ea typeface="微软雅黑" panose="020B0503020204020204" pitchFamily="34" charset="-122"/>
                </a:rPr>
                <a:t>3</a:t>
              </a:r>
              <a:endParaRPr lang="zh-CN" altLang="en-US" sz="2000" dirty="0">
                <a:latin typeface="微软雅黑" panose="020B0503020204020204" pitchFamily="34" charset="-122"/>
                <a:ea typeface="微软雅黑" panose="020B0503020204020204" pitchFamily="34" charset="-122"/>
              </a:endParaRPr>
            </a:p>
          </p:txBody>
        </p:sp>
      </p:grpSp>
      <p:grpSp>
        <p:nvGrpSpPr>
          <p:cNvPr id="40969" name="组合 65"/>
          <p:cNvGrpSpPr/>
          <p:nvPr/>
        </p:nvGrpSpPr>
        <p:grpSpPr>
          <a:xfrm>
            <a:off x="1631950" y="3116263"/>
            <a:ext cx="361950" cy="398462"/>
            <a:chOff x="2496879" y="3113115"/>
            <a:chExt cx="446984" cy="575705"/>
          </a:xfrm>
        </p:grpSpPr>
        <p:sp>
          <p:nvSpPr>
            <p:cNvPr id="67" name="泪滴形 66"/>
            <p:cNvSpPr/>
            <p:nvPr/>
          </p:nvSpPr>
          <p:spPr bwMode="auto">
            <a:xfrm flipH="1">
              <a:off x="2541970" y="3181924"/>
              <a:ext cx="401893" cy="401388"/>
            </a:xfrm>
            <a:prstGeom prst="teardrop">
              <a:avLst/>
            </a:prstGeom>
            <a:solidFill>
              <a:srgbClr val="ED7D31"/>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40997" name="文本框 67"/>
            <p:cNvSpPr txBox="1"/>
            <p:nvPr/>
          </p:nvSpPr>
          <p:spPr>
            <a:xfrm>
              <a:off x="2496879" y="3113115"/>
              <a:ext cx="252028" cy="575705"/>
            </a:xfrm>
            <a:prstGeom prst="rect">
              <a:avLst/>
            </a:prstGeom>
            <a:noFill/>
            <a:ln w="9525">
              <a:noFill/>
            </a:ln>
          </p:spPr>
          <p:txBody>
            <a:bodyPr>
              <a:spAutoFit/>
            </a:bodyPr>
            <a:p>
              <a:r>
                <a:rPr lang="en-US" altLang="zh-CN" sz="2000" dirty="0">
                  <a:latin typeface="微软雅黑" panose="020B0503020204020204" pitchFamily="34" charset="-122"/>
                  <a:ea typeface="微软雅黑" panose="020B0503020204020204" pitchFamily="34" charset="-122"/>
                </a:rPr>
                <a:t>4</a:t>
              </a:r>
              <a:endParaRPr lang="zh-CN" altLang="en-US" sz="2000" dirty="0">
                <a:latin typeface="微软雅黑" panose="020B0503020204020204" pitchFamily="34" charset="-122"/>
                <a:ea typeface="微软雅黑" panose="020B0503020204020204" pitchFamily="34" charset="-122"/>
              </a:endParaRPr>
            </a:p>
          </p:txBody>
        </p:sp>
      </p:grpSp>
      <p:grpSp>
        <p:nvGrpSpPr>
          <p:cNvPr id="40970" name="组合 71"/>
          <p:cNvGrpSpPr/>
          <p:nvPr/>
        </p:nvGrpSpPr>
        <p:grpSpPr>
          <a:xfrm rot="10440000">
            <a:off x="3441700" y="2516188"/>
            <a:ext cx="382588" cy="422275"/>
            <a:chOff x="5022833" y="2475688"/>
            <a:chExt cx="381672" cy="421958"/>
          </a:xfrm>
        </p:grpSpPr>
        <p:sp>
          <p:nvSpPr>
            <p:cNvPr id="73" name="泪滴形 72"/>
            <p:cNvSpPr/>
            <p:nvPr/>
          </p:nvSpPr>
          <p:spPr bwMode="auto">
            <a:xfrm rot="16200000" flipH="1">
              <a:off x="5026249" y="2490641"/>
              <a:ext cx="382300" cy="381672"/>
            </a:xfrm>
            <a:prstGeom prst="teardrop">
              <a:avLst/>
            </a:prstGeom>
            <a:solidFill>
              <a:srgbClr val="ED7D31"/>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40995" name="文本框 73"/>
            <p:cNvSpPr txBox="1"/>
            <p:nvPr/>
          </p:nvSpPr>
          <p:spPr>
            <a:xfrm rot="-10560000">
              <a:off x="5096955" y="2498866"/>
              <a:ext cx="252028" cy="398780"/>
            </a:xfrm>
            <a:prstGeom prst="rect">
              <a:avLst/>
            </a:prstGeom>
            <a:noFill/>
            <a:ln w="9525">
              <a:noFill/>
            </a:ln>
          </p:spPr>
          <p:txBody>
            <a:bodyPr>
              <a:spAutoFit/>
            </a:bodyPr>
            <a:p>
              <a:r>
                <a:rPr lang="en-US" altLang="zh-CN" sz="2000" dirty="0">
                  <a:latin typeface="微软雅黑" panose="020B0503020204020204" pitchFamily="34" charset="-122"/>
                  <a:ea typeface="微软雅黑" panose="020B0503020204020204" pitchFamily="34" charset="-122"/>
                </a:rPr>
                <a:t>2</a:t>
              </a:r>
              <a:endParaRPr lang="zh-CN" altLang="en-US" sz="2000" dirty="0">
                <a:latin typeface="微软雅黑" panose="020B0503020204020204" pitchFamily="34" charset="-122"/>
                <a:ea typeface="微软雅黑" panose="020B0503020204020204" pitchFamily="34" charset="-122"/>
              </a:endParaRPr>
            </a:p>
          </p:txBody>
        </p:sp>
      </p:grpSp>
      <p:grpSp>
        <p:nvGrpSpPr>
          <p:cNvPr id="40971" name="组合 74"/>
          <p:cNvGrpSpPr/>
          <p:nvPr/>
        </p:nvGrpSpPr>
        <p:grpSpPr>
          <a:xfrm>
            <a:off x="3419475" y="3362325"/>
            <a:ext cx="398463" cy="412750"/>
            <a:chOff x="5006577" y="3323521"/>
            <a:chExt cx="397928" cy="413151"/>
          </a:xfrm>
        </p:grpSpPr>
        <p:sp>
          <p:nvSpPr>
            <p:cNvPr id="76" name="泪滴形 75"/>
            <p:cNvSpPr/>
            <p:nvPr/>
          </p:nvSpPr>
          <p:spPr bwMode="auto">
            <a:xfrm>
              <a:off x="5006577" y="3323521"/>
              <a:ext cx="397928" cy="398850"/>
            </a:xfrm>
            <a:prstGeom prst="teardrop">
              <a:avLst/>
            </a:prstGeom>
            <a:solidFill>
              <a:srgbClr val="ED7D31"/>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40993" name="文本框 76"/>
            <p:cNvSpPr txBox="1"/>
            <p:nvPr/>
          </p:nvSpPr>
          <p:spPr>
            <a:xfrm>
              <a:off x="5051802" y="3337892"/>
              <a:ext cx="252028" cy="398780"/>
            </a:xfrm>
            <a:prstGeom prst="rect">
              <a:avLst/>
            </a:prstGeom>
            <a:noFill/>
            <a:ln w="9525">
              <a:noFill/>
            </a:ln>
          </p:spPr>
          <p:txBody>
            <a:bodyPr>
              <a:spAutoFit/>
            </a:bodyPr>
            <a:p>
              <a:r>
                <a:rPr lang="en-US" altLang="zh-CN" sz="2000" dirty="0">
                  <a:latin typeface="微软雅黑" panose="020B0503020204020204" pitchFamily="34" charset="-122"/>
                  <a:ea typeface="微软雅黑" panose="020B0503020204020204" pitchFamily="34" charset="-122"/>
                </a:rPr>
                <a:t>3</a:t>
              </a:r>
              <a:endParaRPr lang="zh-CN" altLang="en-US" sz="2000" dirty="0">
                <a:latin typeface="微软雅黑" panose="020B0503020204020204" pitchFamily="34" charset="-122"/>
                <a:ea typeface="微软雅黑" panose="020B0503020204020204" pitchFamily="34" charset="-122"/>
              </a:endParaRPr>
            </a:p>
          </p:txBody>
        </p:sp>
      </p:grpSp>
      <p:grpSp>
        <p:nvGrpSpPr>
          <p:cNvPr id="40972" name="组合 77"/>
          <p:cNvGrpSpPr/>
          <p:nvPr/>
        </p:nvGrpSpPr>
        <p:grpSpPr>
          <a:xfrm rot="5640000">
            <a:off x="3328988" y="4273550"/>
            <a:ext cx="471487" cy="401638"/>
            <a:chOff x="4929659" y="4158295"/>
            <a:chExt cx="470412" cy="402490"/>
          </a:xfrm>
        </p:grpSpPr>
        <p:sp>
          <p:nvSpPr>
            <p:cNvPr id="79" name="泪滴形 78"/>
            <p:cNvSpPr/>
            <p:nvPr/>
          </p:nvSpPr>
          <p:spPr bwMode="auto">
            <a:xfrm flipH="1">
              <a:off x="4993385" y="4162590"/>
              <a:ext cx="402305" cy="402490"/>
            </a:xfrm>
            <a:prstGeom prst="teardrop">
              <a:avLst/>
            </a:prstGeom>
            <a:solidFill>
              <a:srgbClr val="ED7D31"/>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40991" name="文本框 79"/>
            <p:cNvSpPr txBox="1"/>
            <p:nvPr/>
          </p:nvSpPr>
          <p:spPr>
            <a:xfrm rot="-5580000">
              <a:off x="5003035" y="4187124"/>
              <a:ext cx="252028" cy="398780"/>
            </a:xfrm>
            <a:prstGeom prst="rect">
              <a:avLst/>
            </a:prstGeom>
            <a:noFill/>
            <a:ln w="9525">
              <a:noFill/>
            </a:ln>
          </p:spPr>
          <p:txBody>
            <a:bodyPr>
              <a:spAutoFit/>
            </a:bodyPr>
            <a:p>
              <a:r>
                <a:rPr lang="en-US" altLang="zh-CN" sz="2000" dirty="0">
                  <a:latin typeface="微软雅黑" panose="020B0503020204020204" pitchFamily="34" charset="-122"/>
                  <a:ea typeface="微软雅黑" panose="020B0503020204020204" pitchFamily="34" charset="-122"/>
                </a:rPr>
                <a:t>4</a:t>
              </a:r>
              <a:endParaRPr lang="zh-CN" altLang="en-US" sz="2000" dirty="0">
                <a:latin typeface="微软雅黑" panose="020B0503020204020204" pitchFamily="34" charset="-122"/>
                <a:ea typeface="微软雅黑" panose="020B0503020204020204" pitchFamily="34" charset="-122"/>
              </a:endParaRPr>
            </a:p>
          </p:txBody>
        </p:sp>
      </p:grpSp>
      <p:sp>
        <p:nvSpPr>
          <p:cNvPr id="40973" name="Text Box 40"/>
          <p:cNvSpPr txBox="1"/>
          <p:nvPr/>
        </p:nvSpPr>
        <p:spPr>
          <a:xfrm>
            <a:off x="3924300" y="912813"/>
            <a:ext cx="4824413" cy="1625600"/>
          </a:xfrm>
          <a:prstGeom prst="rect">
            <a:avLst/>
          </a:prstGeom>
          <a:noFill/>
          <a:ln w="9525">
            <a:noFill/>
          </a:ln>
        </p:spPr>
        <p:txBody>
          <a:bodyPr>
            <a:spAutoFit/>
          </a:bodyPr>
          <a:p>
            <a:pPr>
              <a:lnSpc>
                <a:spcPct val="120000"/>
              </a:lnSpc>
            </a:pPr>
            <a:r>
              <a:rPr lang="zh-CN" altLang="zh-CN" sz="1400" b="1" dirty="0">
                <a:latin typeface="微软雅黑" panose="020B0503020204020204" pitchFamily="34" charset="-122"/>
                <a:ea typeface="微软雅黑" panose="020B0503020204020204" pitchFamily="34" charset="-122"/>
              </a:rPr>
              <a:t>公司以稀</a:t>
            </a:r>
            <a:r>
              <a:rPr lang="zh-CN" altLang="en-US" sz="1400" b="1" dirty="0">
                <a:latin typeface="微软雅黑" panose="020B0503020204020204" pitchFamily="34" charset="-122"/>
                <a:ea typeface="微软雅黑" panose="020B0503020204020204" pitchFamily="34" charset="-122"/>
              </a:rPr>
              <a:t>散</a:t>
            </a:r>
            <a:r>
              <a:rPr lang="zh-CN" altLang="zh-CN" sz="1400" b="1" dirty="0">
                <a:latin typeface="微软雅黑" panose="020B0503020204020204" pitchFamily="34" charset="-122"/>
                <a:ea typeface="微软雅黑" panose="020B0503020204020204" pitchFamily="34" charset="-122"/>
              </a:rPr>
              <a:t>金属做强，稀贵金属做大为指导思想坚持质量兴企、科技兴企、品牌兴企战略，做精做细，做强做大，努力跻身郴州同行业前列。争创绿色工厂、花园式工厂。力争</a:t>
            </a:r>
            <a:r>
              <a:rPr lang="en-US" altLang="zh-CN" sz="1400" b="1" dirty="0">
                <a:latin typeface="微软雅黑" panose="020B0503020204020204" pitchFamily="34" charset="-122"/>
                <a:ea typeface="微软雅黑" panose="020B0503020204020204" pitchFamily="34" charset="-122"/>
              </a:rPr>
              <a:t>3</a:t>
            </a:r>
            <a:r>
              <a:rPr lang="zh-CN" altLang="zh-CN" sz="1400" b="1" dirty="0">
                <a:latin typeface="微软雅黑" panose="020B0503020204020204" pitchFamily="34" charset="-122"/>
                <a:ea typeface="微软雅黑" panose="020B0503020204020204" pitchFamily="34" charset="-122"/>
              </a:rPr>
              <a:t>年内完成综合处置工业固体废物</a:t>
            </a:r>
            <a:r>
              <a:rPr lang="en-US" altLang="zh-CN" sz="1400" b="1" dirty="0">
                <a:latin typeface="微软雅黑" panose="020B0503020204020204" pitchFamily="34" charset="-122"/>
                <a:ea typeface="微软雅黑" panose="020B0503020204020204" pitchFamily="34" charset="-122"/>
              </a:rPr>
              <a:t>13</a:t>
            </a:r>
            <a:r>
              <a:rPr lang="zh-CN" altLang="zh-CN" sz="1400" b="1" dirty="0">
                <a:latin typeface="微软雅黑" panose="020B0503020204020204" pitchFamily="34" charset="-122"/>
                <a:ea typeface="微软雅黑" panose="020B0503020204020204" pitchFamily="34" charset="-122"/>
              </a:rPr>
              <a:t>万吨，完成销售收入</a:t>
            </a:r>
            <a:r>
              <a:rPr lang="en-US" altLang="zh-CN" sz="1400" b="1" dirty="0">
                <a:latin typeface="微软雅黑" panose="020B0503020204020204" pitchFamily="34" charset="-122"/>
                <a:ea typeface="微软雅黑" panose="020B0503020204020204" pitchFamily="34" charset="-122"/>
              </a:rPr>
              <a:t>100</a:t>
            </a:r>
            <a:r>
              <a:rPr lang="zh-CN" altLang="zh-CN" sz="1400" b="1" dirty="0">
                <a:latin typeface="微软雅黑" panose="020B0503020204020204" pitchFamily="34" charset="-122"/>
                <a:ea typeface="微软雅黑" panose="020B0503020204020204" pitchFamily="34" charset="-122"/>
              </a:rPr>
              <a:t>亿元，完成利税</a:t>
            </a:r>
            <a:r>
              <a:rPr lang="en-US" altLang="zh-CN" sz="1400" b="1" dirty="0">
                <a:latin typeface="微软雅黑" panose="020B0503020204020204" pitchFamily="34" charset="-122"/>
                <a:ea typeface="微软雅黑" panose="020B0503020204020204" pitchFamily="34" charset="-122"/>
              </a:rPr>
              <a:t>3</a:t>
            </a:r>
            <a:r>
              <a:rPr lang="zh-CN" altLang="zh-CN" sz="1400" b="1" dirty="0">
                <a:latin typeface="微软雅黑" panose="020B0503020204020204" pitchFamily="34" charset="-122"/>
                <a:ea typeface="微软雅黑" panose="020B0503020204020204" pitchFamily="34" charset="-122"/>
              </a:rPr>
              <a:t>亿元。</a:t>
            </a:r>
            <a:endParaRPr lang="zh-CN" altLang="zh-CN" sz="1400" b="1" dirty="0">
              <a:latin typeface="微软雅黑" panose="020B0503020204020204" pitchFamily="34" charset="-122"/>
              <a:ea typeface="微软雅黑" panose="020B0503020204020204" pitchFamily="34" charset="-122"/>
            </a:endParaRPr>
          </a:p>
          <a:p>
            <a:pPr>
              <a:lnSpc>
                <a:spcPct val="120000"/>
              </a:lnSpc>
            </a:pPr>
            <a:endParaRPr lang="zh-CN" altLang="zh-CN" sz="1300" dirty="0">
              <a:latin typeface="微软雅黑" panose="020B0503020204020204" pitchFamily="34" charset="-122"/>
              <a:ea typeface="微软雅黑" panose="020B0503020204020204" pitchFamily="34" charset="-122"/>
            </a:endParaRPr>
          </a:p>
        </p:txBody>
      </p:sp>
      <p:sp>
        <p:nvSpPr>
          <p:cNvPr id="40974" name="Rectangle 11"/>
          <p:cNvSpPr/>
          <p:nvPr/>
        </p:nvSpPr>
        <p:spPr>
          <a:xfrm>
            <a:off x="3995738" y="625475"/>
            <a:ext cx="2500312" cy="352425"/>
          </a:xfrm>
          <a:prstGeom prst="rect">
            <a:avLst/>
          </a:prstGeom>
          <a:noFill/>
          <a:ln w="9525">
            <a:noFill/>
          </a:ln>
        </p:spPr>
        <p:txBody>
          <a:bodyPr lIns="0" tIns="0" rIns="0" bIns="0" anchor="ctr"/>
          <a:p>
            <a:pPr>
              <a:lnSpc>
                <a:spcPct val="120000"/>
              </a:lnSpc>
            </a:pPr>
            <a:r>
              <a:rPr lang="zh-CN" altLang="en-US" sz="1400" b="1" dirty="0">
                <a:latin typeface="微软雅黑" panose="020B0503020204020204" pitchFamily="34" charset="-122"/>
                <a:ea typeface="微软雅黑" panose="020B0503020204020204" pitchFamily="34" charset="-122"/>
              </a:rPr>
              <a:t>发展目标</a:t>
            </a:r>
            <a:endParaRPr lang="zh-CN" altLang="en-US" sz="1400" b="1" dirty="0">
              <a:latin typeface="微软雅黑" panose="020B0503020204020204" pitchFamily="34" charset="-122"/>
              <a:ea typeface="微软雅黑" panose="020B0503020204020204" pitchFamily="34" charset="-122"/>
            </a:endParaRPr>
          </a:p>
        </p:txBody>
      </p:sp>
      <p:sp>
        <p:nvSpPr>
          <p:cNvPr id="40975" name="Rectangle 11"/>
          <p:cNvSpPr/>
          <p:nvPr/>
        </p:nvSpPr>
        <p:spPr>
          <a:xfrm>
            <a:off x="3851275" y="2425700"/>
            <a:ext cx="2500313" cy="358775"/>
          </a:xfrm>
          <a:prstGeom prst="rect">
            <a:avLst/>
          </a:prstGeom>
          <a:noFill/>
          <a:ln w="9525">
            <a:noFill/>
          </a:ln>
        </p:spPr>
        <p:txBody>
          <a:bodyPr lIns="0" tIns="0" rIns="0" bIns="0" anchor="ctr"/>
          <a:p>
            <a:pPr>
              <a:lnSpc>
                <a:spcPct val="120000"/>
              </a:lnSpc>
            </a:pPr>
            <a:r>
              <a:rPr lang="zh-CN" altLang="en-US" sz="1400" b="1" dirty="0">
                <a:latin typeface="微软雅黑" panose="020B0503020204020204" pitchFamily="34" charset="-122"/>
                <a:ea typeface="微软雅黑" panose="020B0503020204020204" pitchFamily="34" charset="-122"/>
              </a:rPr>
              <a:t>新产品开发</a:t>
            </a:r>
            <a:endParaRPr lang="zh-CN" altLang="en-US" sz="1400" b="1" dirty="0">
              <a:latin typeface="微软雅黑" panose="020B0503020204020204" pitchFamily="34" charset="-122"/>
              <a:ea typeface="微软雅黑" panose="020B0503020204020204" pitchFamily="34" charset="-122"/>
            </a:endParaRPr>
          </a:p>
        </p:txBody>
      </p:sp>
      <p:sp>
        <p:nvSpPr>
          <p:cNvPr id="40976" name="Text Box 40"/>
          <p:cNvSpPr txBox="1"/>
          <p:nvPr/>
        </p:nvSpPr>
        <p:spPr>
          <a:xfrm>
            <a:off x="3884613" y="3649663"/>
            <a:ext cx="4719637" cy="523875"/>
          </a:xfrm>
          <a:prstGeom prst="rect">
            <a:avLst/>
          </a:prstGeom>
          <a:noFill/>
          <a:ln w="9525">
            <a:noFill/>
          </a:ln>
        </p:spPr>
        <p:txBody>
          <a:bodyPr>
            <a:spAutoFit/>
          </a:bodyPr>
          <a:p>
            <a:r>
              <a:rPr lang="zh-CN" altLang="zh-CN" sz="1400" b="1" dirty="0">
                <a:latin typeface="微软雅黑" panose="020B0503020204020204" pitchFamily="34" charset="-122"/>
                <a:ea typeface="微软雅黑" panose="020B0503020204020204" pitchFamily="34" charset="-122"/>
              </a:rPr>
              <a:t>加强科技创新及研发项目投入，每年申请国家专利</a:t>
            </a:r>
            <a:r>
              <a:rPr lang="en-US" altLang="zh-CN" sz="1400" b="1" dirty="0">
                <a:latin typeface="微软雅黑" panose="020B0503020204020204" pitchFamily="34" charset="-122"/>
                <a:ea typeface="微软雅黑" panose="020B0503020204020204" pitchFamily="34" charset="-122"/>
              </a:rPr>
              <a:t>15</a:t>
            </a:r>
            <a:r>
              <a:rPr lang="zh-CN" altLang="zh-CN" sz="1400" b="1" dirty="0">
                <a:latin typeface="微软雅黑" panose="020B0503020204020204" pitchFamily="34" charset="-122"/>
                <a:ea typeface="微软雅黑" panose="020B0503020204020204" pitchFamily="34" charset="-122"/>
              </a:rPr>
              <a:t>项以上，取得授权</a:t>
            </a:r>
            <a:r>
              <a:rPr lang="en-US" altLang="zh-CN" sz="1400" b="1" dirty="0">
                <a:latin typeface="微软雅黑" panose="020B0503020204020204" pitchFamily="34" charset="-122"/>
                <a:ea typeface="微软雅黑" panose="020B0503020204020204" pitchFamily="34" charset="-122"/>
              </a:rPr>
              <a:t>5</a:t>
            </a:r>
            <a:r>
              <a:rPr lang="zh-CN" altLang="zh-CN" sz="1400" b="1" dirty="0">
                <a:latin typeface="微软雅黑" panose="020B0503020204020204" pitchFamily="34" charset="-122"/>
                <a:ea typeface="微软雅黑" panose="020B0503020204020204" pitchFamily="34" charset="-122"/>
              </a:rPr>
              <a:t>项以上。完成成果评介</a:t>
            </a:r>
            <a:r>
              <a:rPr lang="en-US" altLang="zh-CN" sz="1400" b="1" dirty="0">
                <a:latin typeface="微软雅黑" panose="020B0503020204020204" pitchFamily="34" charset="-122"/>
                <a:ea typeface="微软雅黑" panose="020B0503020204020204" pitchFamily="34" charset="-122"/>
              </a:rPr>
              <a:t>2-3</a:t>
            </a:r>
            <a:r>
              <a:rPr lang="zh-CN" altLang="zh-CN" sz="1400" b="1" dirty="0">
                <a:latin typeface="微软雅黑" panose="020B0503020204020204" pitchFamily="34" charset="-122"/>
                <a:ea typeface="微软雅黑" panose="020B0503020204020204" pitchFamily="34" charset="-122"/>
              </a:rPr>
              <a:t>项目</a:t>
            </a:r>
            <a:endParaRPr lang="zh-CN" altLang="zh-CN" sz="1400" b="1" dirty="0">
              <a:latin typeface="微软雅黑" panose="020B0503020204020204" pitchFamily="34" charset="-122"/>
              <a:ea typeface="微软雅黑" panose="020B0503020204020204" pitchFamily="34" charset="-122"/>
            </a:endParaRPr>
          </a:p>
        </p:txBody>
      </p:sp>
      <p:sp>
        <p:nvSpPr>
          <p:cNvPr id="40977" name="Rectangle 11"/>
          <p:cNvSpPr/>
          <p:nvPr/>
        </p:nvSpPr>
        <p:spPr>
          <a:xfrm>
            <a:off x="3924300" y="3289300"/>
            <a:ext cx="2500313" cy="358775"/>
          </a:xfrm>
          <a:prstGeom prst="rect">
            <a:avLst/>
          </a:prstGeom>
          <a:noFill/>
          <a:ln w="9525">
            <a:noFill/>
          </a:ln>
        </p:spPr>
        <p:txBody>
          <a:bodyPr lIns="0" tIns="0" rIns="0" bIns="0" anchor="ctr"/>
          <a:p>
            <a:pPr>
              <a:lnSpc>
                <a:spcPct val="120000"/>
              </a:lnSpc>
            </a:pPr>
            <a:r>
              <a:rPr lang="zh-CN" altLang="en-US" sz="1400" b="1" dirty="0">
                <a:latin typeface="微软雅黑" panose="020B0503020204020204" pitchFamily="34" charset="-122"/>
                <a:ea typeface="微软雅黑" panose="020B0503020204020204" pitchFamily="34" charset="-122"/>
              </a:rPr>
              <a:t>成果转化目标</a:t>
            </a:r>
            <a:endParaRPr lang="zh-CN" altLang="en-US" sz="1400" b="1" dirty="0">
              <a:latin typeface="微软雅黑" panose="020B0503020204020204" pitchFamily="34" charset="-122"/>
              <a:ea typeface="微软雅黑" panose="020B0503020204020204" pitchFamily="34" charset="-122"/>
            </a:endParaRPr>
          </a:p>
        </p:txBody>
      </p:sp>
      <p:sp>
        <p:nvSpPr>
          <p:cNvPr id="40978" name="Rectangle 11"/>
          <p:cNvSpPr/>
          <p:nvPr/>
        </p:nvSpPr>
        <p:spPr>
          <a:xfrm>
            <a:off x="3924300" y="4657725"/>
            <a:ext cx="4895850" cy="1057275"/>
          </a:xfrm>
          <a:prstGeom prst="rect">
            <a:avLst/>
          </a:prstGeom>
          <a:noFill/>
          <a:ln w="9525">
            <a:noFill/>
          </a:ln>
        </p:spPr>
        <p:txBody>
          <a:bodyPr lIns="0" tIns="0" rIns="0" bIns="0" anchor="ctr"/>
          <a:p>
            <a:pPr>
              <a:lnSpc>
                <a:spcPct val="120000"/>
              </a:lnSpc>
            </a:pPr>
            <a:r>
              <a:rPr lang="zh-CN" altLang="zh-CN" sz="1400" b="1" dirty="0">
                <a:latin typeface="微软雅黑" panose="020B0503020204020204" pitchFamily="34" charset="-122"/>
                <a:ea typeface="微软雅黑" panose="020B0503020204020204" pitchFamily="34" charset="-122"/>
              </a:rPr>
              <a:t>雄风公司在成立、内部控制、业务完整、效益规模、经营团队等各方面，完全符合注册制发行股票的条件，加之在赤峰黄金总公司实际控制下的股东背景，相对郴州本地其它走资本化道路的企业来说具有绝对优势。</a:t>
            </a:r>
            <a:endParaRPr lang="zh-CN" altLang="zh-CN" sz="1400" b="1" dirty="0">
              <a:latin typeface="微软雅黑" panose="020B0503020204020204" pitchFamily="34" charset="-122"/>
              <a:ea typeface="微软雅黑" panose="020B0503020204020204" pitchFamily="34" charset="-122"/>
            </a:endParaRPr>
          </a:p>
          <a:p>
            <a:pPr>
              <a:lnSpc>
                <a:spcPct val="120000"/>
              </a:lnSpc>
            </a:pPr>
            <a:endParaRPr lang="zh-CN" altLang="en-US" sz="1400" b="1" dirty="0">
              <a:latin typeface="微软雅黑" panose="020B0503020204020204" pitchFamily="34" charset="-122"/>
              <a:ea typeface="微软雅黑" panose="020B0503020204020204" pitchFamily="34" charset="-122"/>
            </a:endParaRPr>
          </a:p>
        </p:txBody>
      </p:sp>
      <p:grpSp>
        <p:nvGrpSpPr>
          <p:cNvPr id="40979" name="组合 7"/>
          <p:cNvGrpSpPr/>
          <p:nvPr/>
        </p:nvGrpSpPr>
        <p:grpSpPr>
          <a:xfrm>
            <a:off x="347663" y="417513"/>
            <a:ext cx="3544887" cy="360362"/>
            <a:chOff x="2929753" y="1778111"/>
            <a:chExt cx="5062555" cy="479165"/>
          </a:xfrm>
        </p:grpSpPr>
        <p:cxnSp>
          <p:nvCxnSpPr>
            <p:cNvPr id="9" name="直接连接符 8"/>
            <p:cNvCxnSpPr/>
            <p:nvPr/>
          </p:nvCxnSpPr>
          <p:spPr>
            <a:xfrm>
              <a:off x="3365047" y="2248833"/>
              <a:ext cx="4627261" cy="0"/>
            </a:xfrm>
            <a:prstGeom prst="line">
              <a:avLst/>
            </a:prstGeom>
            <a:ln>
              <a:solidFill>
                <a:srgbClr val="346182"/>
              </a:solidFill>
            </a:ln>
          </p:spPr>
          <p:style>
            <a:lnRef idx="1">
              <a:schemeClr val="accent1"/>
            </a:lnRef>
            <a:fillRef idx="0">
              <a:schemeClr val="accent1"/>
            </a:fillRef>
            <a:effectRef idx="0">
              <a:schemeClr val="accent1"/>
            </a:effectRef>
            <a:fontRef idx="minor">
              <a:schemeClr val="tx1"/>
            </a:fontRef>
          </p:style>
        </p:cxnSp>
        <p:sp>
          <p:nvSpPr>
            <p:cNvPr id="10" name="平行四边形 9"/>
            <p:cNvSpPr/>
            <p:nvPr/>
          </p:nvSpPr>
          <p:spPr>
            <a:xfrm>
              <a:off x="2929753" y="1778111"/>
              <a:ext cx="589460" cy="479165"/>
            </a:xfrm>
            <a:prstGeom prst="parallelogram">
              <a:avLst/>
            </a:prstGeom>
            <a:solidFill>
              <a:srgbClr val="013B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1">
                <a:ln>
                  <a:noFill/>
                </a:ln>
                <a:solidFill>
                  <a:srgbClr val="01325B"/>
                </a:solidFill>
                <a:effectLst/>
                <a:uLnTx/>
                <a:uFillTx/>
                <a:latin typeface="+mn-lt"/>
                <a:ea typeface="+mn-ea"/>
                <a:cs typeface="+mn-cs"/>
              </a:endParaRPr>
            </a:p>
          </p:txBody>
        </p:sp>
      </p:grpSp>
      <p:sp>
        <p:nvSpPr>
          <p:cNvPr id="40980" name="矩形 10"/>
          <p:cNvSpPr/>
          <p:nvPr/>
        </p:nvSpPr>
        <p:spPr>
          <a:xfrm>
            <a:off x="1074738" y="417513"/>
            <a:ext cx="1108075" cy="369887"/>
          </a:xfrm>
          <a:prstGeom prst="rect">
            <a:avLst/>
          </a:prstGeom>
          <a:noFill/>
          <a:ln w="9525">
            <a:noFill/>
          </a:ln>
        </p:spPr>
        <p:txBody>
          <a:bodyPr wrap="none">
            <a:spAutoFit/>
          </a:bodyPr>
          <a:p>
            <a:r>
              <a:rPr lang="zh-CN" altLang="en-US" b="1" dirty="0">
                <a:solidFill>
                  <a:srgbClr val="01325B"/>
                </a:solidFill>
                <a:latin typeface="微软雅黑" panose="020B0503020204020204" pitchFamily="34" charset="-122"/>
                <a:ea typeface="微软雅黑" panose="020B0503020204020204" pitchFamily="34" charset="-122"/>
              </a:rPr>
              <a:t>发展战略</a:t>
            </a:r>
            <a:endParaRPr lang="zh-CN" altLang="en-US" b="1" dirty="0">
              <a:solidFill>
                <a:srgbClr val="01325B"/>
              </a:solidFill>
              <a:latin typeface="微软雅黑" panose="020B0503020204020204" pitchFamily="34" charset="-122"/>
              <a:ea typeface="微软雅黑" panose="020B0503020204020204" pitchFamily="34" charset="-122"/>
            </a:endParaRPr>
          </a:p>
        </p:txBody>
      </p:sp>
      <p:sp>
        <p:nvSpPr>
          <p:cNvPr id="40981" name="文本框 11"/>
          <p:cNvSpPr txBox="1"/>
          <p:nvPr/>
        </p:nvSpPr>
        <p:spPr>
          <a:xfrm>
            <a:off x="274638" y="417513"/>
            <a:ext cx="558800" cy="414337"/>
          </a:xfrm>
          <a:prstGeom prst="rect">
            <a:avLst/>
          </a:prstGeom>
          <a:noFill/>
          <a:ln w="9525">
            <a:noFill/>
          </a:ln>
        </p:spPr>
        <p:txBody>
          <a:bodyPr>
            <a:spAutoFit/>
          </a:bodyPr>
          <a:p>
            <a:pPr algn="ctr"/>
            <a:r>
              <a:rPr lang="en-US" altLang="zh-CN" sz="2100" dirty="0">
                <a:solidFill>
                  <a:schemeClr val="bg1"/>
                </a:solidFill>
                <a:latin typeface="微软雅黑" panose="020B0503020204020204" pitchFamily="34" charset="-122"/>
                <a:ea typeface="微软雅黑" panose="020B0503020204020204" pitchFamily="34" charset="-122"/>
              </a:rPr>
              <a:t>2</a:t>
            </a:r>
            <a:endParaRPr lang="en-US" altLang="zh-CN" sz="2100" dirty="0">
              <a:solidFill>
                <a:schemeClr val="bg1"/>
              </a:solidFill>
              <a:latin typeface="微软雅黑" panose="020B0503020204020204" pitchFamily="34" charset="-122"/>
              <a:ea typeface="微软雅黑" panose="020B0503020204020204" pitchFamily="34" charset="-122"/>
            </a:endParaRPr>
          </a:p>
        </p:txBody>
      </p:sp>
      <p:sp>
        <p:nvSpPr>
          <p:cNvPr id="40982" name="Text Box 40"/>
          <p:cNvSpPr txBox="1"/>
          <p:nvPr/>
        </p:nvSpPr>
        <p:spPr>
          <a:xfrm>
            <a:off x="3884613" y="2713038"/>
            <a:ext cx="4864100" cy="523875"/>
          </a:xfrm>
          <a:prstGeom prst="rect">
            <a:avLst/>
          </a:prstGeom>
          <a:noFill/>
          <a:ln w="9525">
            <a:noFill/>
          </a:ln>
        </p:spPr>
        <p:txBody>
          <a:bodyPr>
            <a:spAutoFit/>
          </a:bodyPr>
          <a:p>
            <a:r>
              <a:rPr lang="en-US" altLang="zh-CN" sz="1400" b="1" dirty="0">
                <a:latin typeface="微软雅黑" panose="020B0503020204020204" pitchFamily="34" charset="-122"/>
                <a:ea typeface="微软雅黑" panose="020B0503020204020204" pitchFamily="34" charset="-122"/>
              </a:rPr>
              <a:t>1</a:t>
            </a:r>
            <a:r>
              <a:rPr lang="zh-CN" altLang="zh-CN" sz="1400" b="1" dirty="0">
                <a:latin typeface="微软雅黑" panose="020B0503020204020204" pitchFamily="34" charset="-122"/>
                <a:ea typeface="微软雅黑" panose="020B0503020204020204" pitchFamily="34" charset="-122"/>
              </a:rPr>
              <a:t>、完成纳米银粉产品研发，</a:t>
            </a:r>
            <a:r>
              <a:rPr lang="en-US" altLang="zh-CN" sz="1400" b="1" dirty="0">
                <a:latin typeface="微软雅黑" panose="020B0503020204020204" pitchFamily="34" charset="-122"/>
                <a:ea typeface="微软雅黑" panose="020B0503020204020204" pitchFamily="34" charset="-122"/>
              </a:rPr>
              <a:t>3-5</a:t>
            </a:r>
            <a:r>
              <a:rPr lang="zh-CN" altLang="zh-CN" sz="1400" b="1" dirty="0">
                <a:latin typeface="微软雅黑" panose="020B0503020204020204" pitchFamily="34" charset="-122"/>
                <a:ea typeface="微软雅黑" panose="020B0503020204020204" pitchFamily="34" charset="-122"/>
              </a:rPr>
              <a:t>年内实现产值</a:t>
            </a:r>
            <a:r>
              <a:rPr lang="en-US" altLang="zh-CN" sz="1400" b="1" dirty="0">
                <a:latin typeface="微软雅黑" panose="020B0503020204020204" pitchFamily="34" charset="-122"/>
                <a:ea typeface="微软雅黑" panose="020B0503020204020204" pitchFamily="34" charset="-122"/>
              </a:rPr>
              <a:t>50,000</a:t>
            </a:r>
            <a:r>
              <a:rPr lang="zh-CN" altLang="zh-CN" sz="1400" b="1" dirty="0">
                <a:latin typeface="微软雅黑" panose="020B0503020204020204" pitchFamily="34" charset="-122"/>
                <a:ea typeface="微软雅黑" panose="020B0503020204020204" pitchFamily="34" charset="-122"/>
              </a:rPr>
              <a:t>万元</a:t>
            </a:r>
            <a:endParaRPr lang="zh-CN" altLang="zh-CN" sz="1400" b="1" dirty="0">
              <a:latin typeface="微软雅黑" panose="020B0503020204020204" pitchFamily="34" charset="-122"/>
              <a:ea typeface="微软雅黑" panose="020B0503020204020204" pitchFamily="34" charset="-122"/>
            </a:endParaRPr>
          </a:p>
          <a:p>
            <a:r>
              <a:rPr lang="en-US" altLang="zh-CN" sz="1400" b="1" dirty="0">
                <a:latin typeface="微软雅黑" panose="020B0503020204020204" pitchFamily="34" charset="-122"/>
                <a:ea typeface="微软雅黑" panose="020B0503020204020204" pitchFamily="34" charset="-122"/>
              </a:rPr>
              <a:t>2</a:t>
            </a:r>
            <a:r>
              <a:rPr lang="zh-CN" altLang="zh-CN" sz="1400" b="1" dirty="0">
                <a:latin typeface="微软雅黑" panose="020B0503020204020204" pitchFamily="34" charset="-122"/>
                <a:ea typeface="微软雅黑" panose="020B0503020204020204" pitchFamily="34" charset="-122"/>
              </a:rPr>
              <a:t>、完成纳米氧化铋研发，</a:t>
            </a:r>
            <a:r>
              <a:rPr lang="en-US" altLang="zh-CN" sz="1400" b="1" dirty="0">
                <a:latin typeface="微软雅黑" panose="020B0503020204020204" pitchFamily="34" charset="-122"/>
                <a:ea typeface="微软雅黑" panose="020B0503020204020204" pitchFamily="34" charset="-122"/>
              </a:rPr>
              <a:t>3-5</a:t>
            </a:r>
            <a:r>
              <a:rPr lang="zh-CN" altLang="zh-CN" sz="1400" b="1" dirty="0">
                <a:latin typeface="微软雅黑" panose="020B0503020204020204" pitchFamily="34" charset="-122"/>
                <a:ea typeface="微软雅黑" panose="020B0503020204020204" pitchFamily="34" charset="-122"/>
              </a:rPr>
              <a:t>年内实现产值</a:t>
            </a:r>
            <a:r>
              <a:rPr lang="en-US" altLang="zh-CN" sz="1400" b="1" dirty="0">
                <a:latin typeface="微软雅黑" panose="020B0503020204020204" pitchFamily="34" charset="-122"/>
                <a:ea typeface="微软雅黑" panose="020B0503020204020204" pitchFamily="34" charset="-122"/>
              </a:rPr>
              <a:t>12,000</a:t>
            </a:r>
            <a:r>
              <a:rPr lang="zh-CN" altLang="zh-CN" sz="1400" b="1" dirty="0">
                <a:latin typeface="微软雅黑" panose="020B0503020204020204" pitchFamily="34" charset="-122"/>
                <a:ea typeface="微软雅黑" panose="020B0503020204020204" pitchFamily="34" charset="-122"/>
              </a:rPr>
              <a:t>万</a:t>
            </a:r>
            <a:endParaRPr lang="zh-CN" altLang="zh-CN" sz="1400" b="1" dirty="0">
              <a:latin typeface="微软雅黑" panose="020B0503020204020204" pitchFamily="34" charset="-122"/>
              <a:ea typeface="微软雅黑" panose="020B0503020204020204" pitchFamily="34" charset="-122"/>
            </a:endParaRPr>
          </a:p>
        </p:txBody>
      </p:sp>
      <p:sp>
        <p:nvSpPr>
          <p:cNvPr id="40983" name="Rectangle 11"/>
          <p:cNvSpPr/>
          <p:nvPr/>
        </p:nvSpPr>
        <p:spPr>
          <a:xfrm>
            <a:off x="3924300" y="4081463"/>
            <a:ext cx="2500313" cy="358775"/>
          </a:xfrm>
          <a:prstGeom prst="rect">
            <a:avLst/>
          </a:prstGeom>
          <a:noFill/>
          <a:ln w="9525">
            <a:noFill/>
          </a:ln>
        </p:spPr>
        <p:txBody>
          <a:bodyPr lIns="0" tIns="0" rIns="0" bIns="0" anchor="ctr"/>
          <a:p>
            <a:pPr>
              <a:lnSpc>
                <a:spcPct val="120000"/>
              </a:lnSpc>
            </a:pPr>
            <a:r>
              <a:rPr lang="zh-CN" altLang="en-US" sz="1400" b="1" dirty="0">
                <a:latin typeface="微软雅黑" panose="020B0503020204020204" pitchFamily="34" charset="-122"/>
                <a:ea typeface="微软雅黑" panose="020B0503020204020204" pitchFamily="34" charset="-122"/>
              </a:rPr>
              <a:t>独立</a:t>
            </a:r>
            <a:r>
              <a:rPr lang="en-US" altLang="zh-CN" sz="1400" b="1" dirty="0">
                <a:latin typeface="微软雅黑" panose="020B0503020204020204" pitchFamily="34" charset="-122"/>
                <a:ea typeface="微软雅黑" panose="020B0503020204020204" pitchFamily="34" charset="-122"/>
              </a:rPr>
              <a:t>IPO</a:t>
            </a:r>
            <a:endParaRPr lang="zh-CN" altLang="en-US" sz="1400" b="1" dirty="0">
              <a:latin typeface="微软雅黑" panose="020B0503020204020204" pitchFamily="34" charset="-122"/>
              <a:ea typeface="微软雅黑" panose="020B0503020204020204" pitchFamily="34" charset="-122"/>
            </a:endParaRPr>
          </a:p>
        </p:txBody>
      </p:sp>
      <p:grpSp>
        <p:nvGrpSpPr>
          <p:cNvPr id="40984" name="组合 77"/>
          <p:cNvGrpSpPr/>
          <p:nvPr/>
        </p:nvGrpSpPr>
        <p:grpSpPr>
          <a:xfrm rot="5640000">
            <a:off x="3473450" y="815975"/>
            <a:ext cx="469900" cy="401638"/>
            <a:chOff x="4929659" y="4158295"/>
            <a:chExt cx="470412" cy="402490"/>
          </a:xfrm>
        </p:grpSpPr>
        <p:sp>
          <p:nvSpPr>
            <p:cNvPr id="57" name="泪滴形 56"/>
            <p:cNvSpPr/>
            <p:nvPr/>
          </p:nvSpPr>
          <p:spPr bwMode="auto">
            <a:xfrm flipH="1">
              <a:off x="4993601" y="4162590"/>
              <a:ext cx="402075" cy="402490"/>
            </a:xfrm>
            <a:prstGeom prst="teardrop">
              <a:avLst/>
            </a:prstGeom>
            <a:solidFill>
              <a:srgbClr val="ED7D31"/>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40987" name="文本框 79"/>
            <p:cNvSpPr txBox="1"/>
            <p:nvPr/>
          </p:nvSpPr>
          <p:spPr>
            <a:xfrm rot="-5580000">
              <a:off x="5003035" y="4187124"/>
              <a:ext cx="252028" cy="398780"/>
            </a:xfrm>
            <a:prstGeom prst="rect">
              <a:avLst/>
            </a:prstGeom>
            <a:noFill/>
            <a:ln w="9525">
              <a:noFill/>
            </a:ln>
          </p:spPr>
          <p:txBody>
            <a:bodyPr>
              <a:spAutoFit/>
            </a:bodyPr>
            <a:p>
              <a:r>
                <a:rPr lang="en-US" altLang="zh-CN" sz="2000" dirty="0">
                  <a:latin typeface="微软雅黑" panose="020B0503020204020204" pitchFamily="34" charset="-122"/>
                  <a:ea typeface="微软雅黑" panose="020B0503020204020204" pitchFamily="34" charset="-122"/>
                </a:rPr>
                <a:t>1</a:t>
              </a:r>
              <a:endParaRPr lang="zh-CN" altLang="en-US" sz="2000" dirty="0">
                <a:latin typeface="微软雅黑" panose="020B0503020204020204" pitchFamily="34" charset="-122"/>
                <a:ea typeface="微软雅黑" panose="020B0503020204020204" pitchFamily="34" charset="-122"/>
              </a:endParaRPr>
            </a:p>
          </p:txBody>
        </p:sp>
      </p:grpSp>
      <p:sp>
        <p:nvSpPr>
          <p:cNvPr id="40985" name="矩形​​ 45"/>
          <p:cNvSpPr/>
          <p:nvPr/>
        </p:nvSpPr>
        <p:spPr>
          <a:xfrm>
            <a:off x="1908175" y="3578225"/>
            <a:ext cx="919163" cy="574675"/>
          </a:xfrm>
          <a:prstGeom prst="rect">
            <a:avLst/>
          </a:prstGeom>
          <a:noFill/>
          <a:ln w="9525">
            <a:noFill/>
          </a:ln>
        </p:spPr>
        <p:txBody>
          <a:bodyPr lIns="68580" tIns="34290" rIns="68580" bIns="34290"/>
          <a:p>
            <a:pPr algn="r"/>
            <a:r>
              <a:rPr lang="zh-CN" altLang="en-US" sz="1600" dirty="0">
                <a:solidFill>
                  <a:schemeClr val="bg1"/>
                </a:solidFill>
                <a:latin typeface="微软雅黑" panose="020B0503020204020204" pitchFamily="34" charset="-122"/>
                <a:ea typeface="微软雅黑" panose="020B0503020204020204" pitchFamily="34" charset="-122"/>
              </a:rPr>
              <a:t>独立</a:t>
            </a:r>
            <a:r>
              <a:rPr lang="en-US" altLang="zh-CN" sz="1600" dirty="0">
                <a:solidFill>
                  <a:schemeClr val="bg1"/>
                </a:solidFill>
                <a:latin typeface="微软雅黑" panose="020B0503020204020204" pitchFamily="34" charset="-122"/>
                <a:ea typeface="微软雅黑" panose="020B0503020204020204" pitchFamily="34" charset="-122"/>
              </a:rPr>
              <a:t>IPO</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 name="Rectangle 33"/>
          <p:cNvSpPr/>
          <p:nvPr/>
        </p:nvSpPr>
        <p:spPr>
          <a:xfrm>
            <a:off x="0" y="841375"/>
            <a:ext cx="9144000" cy="3744913"/>
          </a:xfrm>
          <a:prstGeom prst="rect">
            <a:avLst/>
          </a:prstGeom>
          <a:solidFill>
            <a:srgbClr val="013B6D">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en-US" sz="3000" b="0" i="0" u="none" strike="noStrike" kern="1200" cap="none" spc="0" normalizeH="0" baseline="0" noProof="1">
              <a:ln>
                <a:noFill/>
              </a:ln>
              <a:solidFill>
                <a:prstClr val="white"/>
              </a:solidFill>
              <a:effectLst/>
              <a:uLnTx/>
              <a:uFillTx/>
              <a:latin typeface="+mn-lt"/>
              <a:ea typeface="+mn-ea"/>
              <a:cs typeface="+mn-cs"/>
            </a:endParaRPr>
          </a:p>
        </p:txBody>
      </p:sp>
      <p:sp>
        <p:nvSpPr>
          <p:cNvPr id="3" name="矩形 2"/>
          <p:cNvSpPr/>
          <p:nvPr/>
        </p:nvSpPr>
        <p:spPr>
          <a:xfrm>
            <a:off x="2455863" y="4249738"/>
            <a:ext cx="3784600" cy="552450"/>
          </a:xfrm>
          <a:prstGeom prst="rect">
            <a:avLst/>
          </a:prstGeom>
          <a:noFill/>
          <a:ln w="9525">
            <a:noFill/>
          </a:ln>
        </p:spPr>
        <p:txBody>
          <a:bodyPr>
            <a:spAutoFit/>
          </a:bodyPr>
          <a:p>
            <a:pPr indent="457200">
              <a:lnSpc>
                <a:spcPct val="150000"/>
              </a:lnSpc>
            </a:pPr>
            <a:r>
              <a:rPr lang="zh-CN" altLang="en-US" sz="2000" dirty="0">
                <a:solidFill>
                  <a:schemeClr val="bg1"/>
                </a:solidFill>
                <a:latin typeface="微软雅黑" panose="020B0503020204020204" pitchFamily="34" charset="-122"/>
                <a:ea typeface="微软雅黑" panose="020B0503020204020204" pitchFamily="34" charset="-122"/>
              </a:rPr>
              <a:t>郴州雄风环保科技有限公司</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2896235" y="3081923"/>
            <a:ext cx="2904490" cy="1014730"/>
          </a:xfrm>
          <a:prstGeom prst="rect">
            <a:avLst/>
          </a:prstGeom>
          <a:noFill/>
        </p:spPr>
        <p:txBody>
          <a:bodyPr wrap="non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4800" b="0" i="0" u="none" strike="noStrike" kern="1200" cap="none" spc="0" normalizeH="0" baseline="0" noProof="1">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微软雅黑" panose="020B0503020204020204" pitchFamily="34" charset="-122"/>
                <a:ea typeface="微软雅黑" panose="020B0503020204020204" pitchFamily="34" charset="-122"/>
                <a:cs typeface="+mn-cs"/>
              </a:rPr>
              <a:t>THANKS</a:t>
            </a:r>
            <a:r>
              <a:rPr kumimoji="0" lang="en-US" altLang="zh-CN" sz="6000" b="0" i="0" u="none" strike="noStrike" kern="1200" cap="none" spc="0" normalizeH="0" baseline="0" noProof="1">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微软雅黑" panose="020B0503020204020204" pitchFamily="34" charset="-122"/>
                <a:ea typeface="微软雅黑" panose="020B0503020204020204" pitchFamily="34" charset="-122"/>
                <a:cs typeface="+mn-cs"/>
              </a:rPr>
              <a:t>!</a:t>
            </a:r>
            <a:endParaRPr kumimoji="0" lang="zh-CN" altLang="en-US" sz="6000" b="0" i="0" u="none" strike="noStrike" kern="1200" cap="none" spc="0" normalizeH="0" baseline="0" noProof="1">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anose="020F0502020204030204" pitchFamily="34" charset="0"/>
              <a:ea typeface="宋体" panose="02010600030101010101" pitchFamily="2" charset="-122"/>
              <a:cs typeface="+mn-cs"/>
            </a:endParaRPr>
          </a:p>
        </p:txBody>
      </p:sp>
      <p:sp>
        <p:nvSpPr>
          <p:cNvPr id="44" name="文本框 43"/>
          <p:cNvSpPr txBox="1"/>
          <p:nvPr/>
        </p:nvSpPr>
        <p:spPr>
          <a:xfrm>
            <a:off x="757238" y="1936750"/>
            <a:ext cx="7891463" cy="828675"/>
          </a:xfrm>
          <a:prstGeom prst="rect">
            <a:avLst/>
          </a:prstGeom>
          <a:noFill/>
        </p:spPr>
        <p:txBody>
          <a:bodyPr>
            <a:spAutoFit/>
          </a:bodyPr>
          <a:lstStyle/>
          <a:p>
            <a:pPr marR="0" algn="ctr" defTabSz="914400" fontAlgn="auto">
              <a:buClrTx/>
              <a:buSzTx/>
              <a:buFontTx/>
              <a:defRPr/>
            </a:pPr>
            <a:r>
              <a:rPr kumimoji="0" lang="zh-CN" altLang="en-US" sz="4800" kern="1200" cap="none" spc="1000" normalizeH="0" baseline="0" noProof="1">
                <a:solidFill>
                  <a:schemeClr val="bg1"/>
                </a:solidFill>
                <a:latin typeface="微软雅黑" panose="020B0503020204020204" pitchFamily="34" charset="-122"/>
                <a:ea typeface="微软雅黑" panose="020B0503020204020204" pitchFamily="34" charset="-122"/>
                <a:cs typeface="+mn-cs"/>
              </a:rPr>
              <a:t>感谢各位领导、专家</a:t>
            </a:r>
            <a:endParaRPr kumimoji="0" lang="zh-CN" altLang="en-US" sz="4800" kern="1200" cap="none" spc="1000" normalizeH="0" baseline="0" noProof="1">
              <a:solidFill>
                <a:schemeClr val="bg1"/>
              </a:solidFill>
              <a:latin typeface="微软雅黑" panose="020B0503020204020204" pitchFamily="34" charset="-122"/>
              <a:ea typeface="微软雅黑" panose="020B0503020204020204" pitchFamily="34" charset="-122"/>
              <a:cs typeface="+mn-cs"/>
            </a:endParaRPr>
          </a:p>
        </p:txBody>
      </p:sp>
      <p:cxnSp>
        <p:nvCxnSpPr>
          <p:cNvPr id="23" name="直接连接符 22"/>
          <p:cNvCxnSpPr/>
          <p:nvPr/>
        </p:nvCxnSpPr>
        <p:spPr>
          <a:xfrm>
            <a:off x="1581150" y="2724150"/>
            <a:ext cx="6089650" cy="20638"/>
          </a:xfrm>
          <a:prstGeom prst="line">
            <a:avLst/>
          </a:prstGeom>
          <a:ln w="2540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50" presetClass="entr" presetSubtype="0" decel="100000" fill="hold" grpId="0" nodeType="afterEffect">
                                  <p:stCondLst>
                                    <p:cond delay="0"/>
                                  </p:stCondLst>
                                  <p:iterate type="lt">
                                    <p:tmPct val="10000"/>
                                  </p:iterate>
                                  <p:childTnLst>
                                    <p:set>
                                      <p:cBhvr>
                                        <p:cTn id="9" dur="1" fill="hold">
                                          <p:stCondLst>
                                            <p:cond delay="0"/>
                                          </p:stCondLst>
                                        </p:cTn>
                                        <p:tgtEl>
                                          <p:spTgt spid="44"/>
                                        </p:tgtEl>
                                        <p:attrNameLst>
                                          <p:attrName>style.visibility</p:attrName>
                                        </p:attrNameLst>
                                      </p:cBhvr>
                                      <p:to>
                                        <p:strVal val="visible"/>
                                      </p:to>
                                    </p:set>
                                    <p:anim calcmode="lin" valueType="num">
                                      <p:cBhvr>
                                        <p:cTn id="10" dur="1000" fill="hold"/>
                                        <p:tgtEl>
                                          <p:spTgt spid="44"/>
                                        </p:tgtEl>
                                        <p:attrNameLst>
                                          <p:attrName>ppt_w</p:attrName>
                                        </p:attrNameLst>
                                      </p:cBhvr>
                                      <p:tavLst>
                                        <p:tav tm="0">
                                          <p:val>
                                            <p:strVal val="#ppt_w+.3"/>
                                          </p:val>
                                        </p:tav>
                                        <p:tav tm="100000">
                                          <p:val>
                                            <p:strVal val="#ppt_w"/>
                                          </p:val>
                                        </p:tav>
                                      </p:tavLst>
                                    </p:anim>
                                    <p:anim calcmode="lin" valueType="num">
                                      <p:cBhvr>
                                        <p:cTn id="11" dur="1000" fill="hold"/>
                                        <p:tgtEl>
                                          <p:spTgt spid="44"/>
                                        </p:tgtEl>
                                        <p:attrNameLst>
                                          <p:attrName>ppt_h</p:attrName>
                                        </p:attrNameLst>
                                      </p:cBhvr>
                                      <p:tavLst>
                                        <p:tav tm="0">
                                          <p:val>
                                            <p:strVal val="#ppt_h"/>
                                          </p:val>
                                        </p:tav>
                                        <p:tav tm="100000">
                                          <p:val>
                                            <p:strVal val="#ppt_h"/>
                                          </p:val>
                                        </p:tav>
                                      </p:tavLst>
                                    </p:anim>
                                    <p:animEffect transition="in" filter="fade">
                                      <p:cBhvr>
                                        <p:cTn id="12" dur="1000"/>
                                        <p:tgtEl>
                                          <p:spTgt spid="44"/>
                                        </p:tgtEl>
                                      </p:cBhvr>
                                    </p:animEffect>
                                  </p:childTnLst>
                                </p:cTn>
                              </p:par>
                            </p:childTnLst>
                          </p:cTn>
                        </p:par>
                        <p:par>
                          <p:cTn id="13" fill="hold">
                            <p:stCondLst>
                              <p:cond delay="1800"/>
                            </p:stCondLst>
                            <p:childTnLst>
                              <p:par>
                                <p:cTn id="14" presetID="1" presetClass="entr" presetSubtype="0"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childTnLst>
                                </p:cTn>
                              </p:par>
                            </p:childTnLst>
                          </p:cTn>
                        </p:par>
                        <p:par>
                          <p:cTn id="16" fill="hold">
                            <p:stCondLst>
                              <p:cond delay="1800"/>
                            </p:stCondLst>
                            <p:childTnLst>
                              <p:par>
                                <p:cTn id="17" presetID="2" presetClass="entr" presetSubtype="4" fill="hold" grpId="0" nodeType="afterEffect">
                                  <p:stCondLst>
                                    <p:cond delay="0"/>
                                  </p:stCondLst>
                                  <p:iterate type="lt">
                                    <p:tmPct val="10000"/>
                                  </p:iterate>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ppt_x</p:attrName>
                                        </p:attrNameLst>
                                      </p:cBhvr>
                                      <p:tavLst>
                                        <p:tav tm="0">
                                          <p:val>
                                            <p:strVal val="#ppt_x"/>
                                          </p:val>
                                        </p:tav>
                                        <p:tav tm="100000">
                                          <p:val>
                                            <p:strVal val="#ppt_x"/>
                                          </p:val>
                                        </p:tav>
                                      </p:tavLst>
                                    </p:anim>
                                    <p:anim calcmode="lin" valueType="num">
                                      <p:cBhvr>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内容占位符 303145"/>
          <p:cNvGraphicFramePr/>
          <p:nvPr/>
        </p:nvGraphicFramePr>
        <p:xfrm>
          <a:off x="755650" y="696913"/>
          <a:ext cx="7920635" cy="4846638"/>
        </p:xfrm>
        <a:graphic>
          <a:graphicData uri="http://schemas.openxmlformats.org/drawingml/2006/table">
            <a:tbl>
              <a:tblPr/>
              <a:tblGrid>
                <a:gridCol w="1554163"/>
                <a:gridCol w="6366472"/>
              </a:tblGrid>
              <a:tr h="642470">
                <a:tc>
                  <a:txBody>
                    <a:bodyPr/>
                    <a:lstStyle>
                      <a:lvl1pPr marL="342900" lvl="0" indent="-342900" algn="l" defTabSz="914400" eaLnBrk="1" fontAlgn="base" latinLnBrk="0" hangingPunct="1">
                        <a:lnSpc>
                          <a:spcPct val="120000"/>
                        </a:lnSpc>
                        <a:spcBef>
                          <a:spcPct val="20000"/>
                        </a:spcBef>
                        <a:spcAft>
                          <a:spcPct val="0"/>
                        </a:spcAft>
                        <a:buClr>
                          <a:schemeClr val="accent1"/>
                        </a:buClr>
                        <a:buFont typeface="Wingdings" panose="05000000000000000000" pitchFamily="2" charset="2"/>
                        <a:buChar char="n"/>
                        <a:defRPr sz="1800" b="1" i="0" u="none" kern="1200" baseline="0">
                          <a:solidFill>
                            <a:schemeClr val="tx1"/>
                          </a:solidFill>
                          <a:latin typeface="Arial" panose="020B0604020202020204" pitchFamily="34" charset="0"/>
                          <a:ea typeface="华文细黑" pitchFamily="2" charset="-122"/>
                        </a:defRPr>
                      </a:lvl1pPr>
                      <a:lvl2pPr marL="742950" lvl="1" indent="-285750">
                        <a:defRPr sz="1600" i="0" kern="1200"/>
                      </a:lvl2pPr>
                      <a:lvl3pPr marL="1143000" lvl="2" indent="-228600">
                        <a:buClr>
                          <a:schemeClr val="accent2"/>
                        </a:buClr>
                        <a:defRPr sz="1400" i="0" kern="1200"/>
                      </a:lvl3pPr>
                      <a:lvl4pPr marL="1600200" lvl="3" indent="-228600">
                        <a:buClr>
                          <a:schemeClr val="hlink"/>
                        </a:buClr>
                        <a:defRPr sz="1200" i="0" kern="1200"/>
                      </a:lvl4pPr>
                      <a:lvl5pPr marL="2057400" lvl="4" indent="-228600">
                        <a:lnSpc>
                          <a:spcPct val="100000"/>
                        </a:lnSpc>
                        <a:defRPr sz="1600" b="0" i="0" kern="1200"/>
                      </a:lvl5pPr>
                    </a:lstStyle>
                    <a:p>
                      <a:pPr marL="0" lvl="0" indent="0">
                        <a:buNone/>
                      </a:pPr>
                      <a:r>
                        <a:rPr lang="zh-CN" altLang="en-US" sz="1600" b="1" dirty="0">
                          <a:solidFill>
                            <a:srgbClr val="013B6D"/>
                          </a:solidFill>
                          <a:latin typeface="微软雅黑" panose="020B0503020204020204" pitchFamily="34" charset="-122"/>
                          <a:ea typeface="微软雅黑" panose="020B0503020204020204" pitchFamily="34" charset="-122"/>
                        </a:rPr>
                        <a:t>二次资源</a:t>
                      </a:r>
                      <a:endParaRPr lang="zh-CN" altLang="en-US" sz="1600" b="1" dirty="0">
                        <a:solidFill>
                          <a:srgbClr val="013B6D"/>
                        </a:solidFill>
                        <a:latin typeface="微软雅黑" panose="020B0503020204020204" pitchFamily="34" charset="-122"/>
                        <a:ea typeface="微软雅黑" panose="020B0503020204020204" pitchFamily="34"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20000"/>
                        </a:lnSpc>
                        <a:spcBef>
                          <a:spcPct val="20000"/>
                        </a:spcBef>
                        <a:spcAft>
                          <a:spcPct val="0"/>
                        </a:spcAft>
                        <a:buClr>
                          <a:schemeClr val="accent1"/>
                        </a:buClr>
                        <a:buFont typeface="Wingdings" panose="05000000000000000000" pitchFamily="2" charset="2"/>
                        <a:buChar char="n"/>
                        <a:defRPr sz="1800" b="1" i="0" u="none" kern="1200" baseline="0">
                          <a:solidFill>
                            <a:schemeClr val="tx1"/>
                          </a:solidFill>
                          <a:latin typeface="Arial" panose="020B0604020202020204" pitchFamily="34" charset="0"/>
                          <a:ea typeface="华文细黑" pitchFamily="2" charset="-122"/>
                        </a:defRPr>
                      </a:lvl1pPr>
                      <a:lvl2pPr marL="742950" lvl="1" indent="-285750">
                        <a:defRPr sz="1600" i="0" kern="1200"/>
                      </a:lvl2pPr>
                      <a:lvl3pPr marL="1143000" lvl="2" indent="-228600">
                        <a:buClr>
                          <a:schemeClr val="accent2"/>
                        </a:buClr>
                        <a:defRPr sz="1400" i="0" kern="1200"/>
                      </a:lvl3pPr>
                      <a:lvl4pPr marL="1600200" lvl="3" indent="-228600">
                        <a:buClr>
                          <a:schemeClr val="hlink"/>
                        </a:buClr>
                        <a:defRPr sz="1200" i="0" kern="1200"/>
                      </a:lvl4pPr>
                      <a:lvl5pPr marL="2057400" lvl="4" indent="-228600">
                        <a:lnSpc>
                          <a:spcPct val="100000"/>
                        </a:lnSpc>
                        <a:defRPr sz="1600" b="0" i="0" kern="1200"/>
                      </a:lvl5pPr>
                    </a:lstStyle>
                    <a:p>
                      <a:pPr marL="0" lvl="0" indent="0">
                        <a:buNone/>
                      </a:pPr>
                      <a:r>
                        <a:rPr lang="zh-CN" altLang="en-US" sz="1600" b="1" dirty="0">
                          <a:solidFill>
                            <a:srgbClr val="013B6D"/>
                          </a:solidFill>
                          <a:latin typeface="微软雅黑" panose="020B0503020204020204" pitchFamily="34" charset="-122"/>
                          <a:ea typeface="微软雅黑" panose="020B0503020204020204" pitchFamily="34" charset="-122"/>
                        </a:rPr>
                        <a:t>亦称“再生资源”，是“一次资源”的对称。指工业生产</a:t>
                      </a:r>
                      <a:r>
                        <a:rPr lang="en-US" altLang="zh-CN" sz="1600" b="1" dirty="0">
                          <a:solidFill>
                            <a:srgbClr val="013B6D"/>
                          </a:solidFill>
                          <a:latin typeface="微软雅黑" panose="020B0503020204020204" pitchFamily="34" charset="-122"/>
                          <a:ea typeface="微软雅黑" panose="020B0503020204020204" pitchFamily="34" charset="-122"/>
                        </a:rPr>
                        <a:t>(</a:t>
                      </a:r>
                      <a:r>
                        <a:rPr lang="zh-CN" altLang="en-US" sz="1600" b="1" dirty="0">
                          <a:solidFill>
                            <a:srgbClr val="013B6D"/>
                          </a:solidFill>
                          <a:latin typeface="微软雅黑" panose="020B0503020204020204" pitchFamily="34" charset="-122"/>
                          <a:ea typeface="微软雅黑" panose="020B0503020204020204" pitchFamily="34" charset="-122"/>
                        </a:rPr>
                        <a:t>包括制造业</a:t>
                      </a:r>
                      <a:r>
                        <a:rPr lang="en-US" altLang="zh-CN" sz="1600" b="1" dirty="0">
                          <a:solidFill>
                            <a:srgbClr val="013B6D"/>
                          </a:solidFill>
                          <a:latin typeface="微软雅黑" panose="020B0503020204020204" pitchFamily="34" charset="-122"/>
                          <a:ea typeface="微软雅黑" panose="020B0503020204020204" pitchFamily="34" charset="-122"/>
                        </a:rPr>
                        <a:t>)</a:t>
                      </a:r>
                      <a:r>
                        <a:rPr lang="zh-CN" altLang="en-US" sz="1600" b="1" dirty="0">
                          <a:solidFill>
                            <a:srgbClr val="013B6D"/>
                          </a:solidFill>
                          <a:latin typeface="微软雅黑" panose="020B0503020204020204" pitchFamily="34" charset="-122"/>
                          <a:ea typeface="微软雅黑" panose="020B0503020204020204" pitchFamily="34" charset="-122"/>
                        </a:rPr>
                        <a:t>衍生的废渣、废液、废气及各种废旧物资。</a:t>
                      </a:r>
                      <a:endParaRPr lang="en-US" altLang="zh-CN" sz="1600" b="1" dirty="0">
                        <a:solidFill>
                          <a:srgbClr val="013B6D"/>
                        </a:solidFill>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220580">
                <a:tc>
                  <a:txBody>
                    <a:bodyPr/>
                    <a:lstStyle>
                      <a:lvl1pPr marL="342900" lvl="0" indent="-342900" algn="l" defTabSz="914400" eaLnBrk="1" fontAlgn="base" latinLnBrk="0" hangingPunct="1">
                        <a:lnSpc>
                          <a:spcPct val="120000"/>
                        </a:lnSpc>
                        <a:spcBef>
                          <a:spcPct val="20000"/>
                        </a:spcBef>
                        <a:spcAft>
                          <a:spcPct val="0"/>
                        </a:spcAft>
                        <a:buClr>
                          <a:schemeClr val="accent1"/>
                        </a:buClr>
                        <a:buFont typeface="Wingdings" panose="05000000000000000000" pitchFamily="2" charset="2"/>
                        <a:buChar char="n"/>
                        <a:defRPr sz="1800" b="1" i="0" u="none" kern="1200" baseline="0">
                          <a:solidFill>
                            <a:schemeClr val="tx1"/>
                          </a:solidFill>
                          <a:latin typeface="Arial" panose="020B0604020202020204" pitchFamily="34" charset="0"/>
                          <a:ea typeface="华文细黑" pitchFamily="2" charset="-122"/>
                        </a:defRPr>
                      </a:lvl1pPr>
                      <a:lvl2pPr marL="742950" lvl="1" indent="-285750">
                        <a:defRPr sz="1600" i="0" kern="1200"/>
                      </a:lvl2pPr>
                      <a:lvl3pPr marL="1143000" lvl="2" indent="-228600">
                        <a:buClr>
                          <a:schemeClr val="accent2"/>
                        </a:buClr>
                        <a:defRPr sz="1400" i="0" kern="1200"/>
                      </a:lvl3pPr>
                      <a:lvl4pPr marL="1600200" lvl="3" indent="-228600">
                        <a:buClr>
                          <a:schemeClr val="hlink"/>
                        </a:buClr>
                        <a:defRPr sz="1200" i="0" kern="1200"/>
                      </a:lvl4pPr>
                      <a:lvl5pPr marL="2057400" lvl="4" indent="-228600">
                        <a:lnSpc>
                          <a:spcPct val="100000"/>
                        </a:lnSpc>
                        <a:defRPr sz="1600" b="0" i="0" kern="1200"/>
                      </a:lvl5pPr>
                    </a:lstStyle>
                    <a:p>
                      <a:pPr marL="0" lvl="0" indent="0">
                        <a:buNone/>
                      </a:pPr>
                      <a:r>
                        <a:rPr lang="zh-CN" altLang="en-US" sz="1600" b="1" dirty="0">
                          <a:solidFill>
                            <a:srgbClr val="013B6D"/>
                          </a:solidFill>
                          <a:latin typeface="微软雅黑" panose="020B0503020204020204" pitchFamily="34" charset="-122"/>
                          <a:ea typeface="微软雅黑" panose="020B0503020204020204" pitchFamily="34" charset="-122"/>
                        </a:rPr>
                        <a:t>固体废物</a:t>
                      </a:r>
                      <a:endParaRPr lang="zh-CN" altLang="en-US" sz="1600" b="1" dirty="0">
                        <a:solidFill>
                          <a:srgbClr val="013B6D"/>
                        </a:solidFill>
                        <a:latin typeface="微软雅黑" panose="020B0503020204020204" pitchFamily="34" charset="-122"/>
                        <a:ea typeface="微软雅黑" panose="020B0503020204020204" pitchFamily="34"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20000"/>
                        </a:lnSpc>
                        <a:spcBef>
                          <a:spcPct val="20000"/>
                        </a:spcBef>
                        <a:spcAft>
                          <a:spcPct val="0"/>
                        </a:spcAft>
                        <a:buClr>
                          <a:schemeClr val="accent1"/>
                        </a:buClr>
                        <a:buFont typeface="Wingdings" panose="05000000000000000000" pitchFamily="2" charset="2"/>
                        <a:buChar char="n"/>
                        <a:defRPr sz="1800" b="1" i="0" u="none" kern="1200" baseline="0">
                          <a:solidFill>
                            <a:schemeClr val="tx1"/>
                          </a:solidFill>
                          <a:latin typeface="Arial" panose="020B0604020202020204" pitchFamily="34" charset="0"/>
                          <a:ea typeface="华文细黑" pitchFamily="2" charset="-122"/>
                        </a:defRPr>
                      </a:lvl1pPr>
                      <a:lvl2pPr marL="742950" lvl="1" indent="-285750">
                        <a:defRPr sz="1600" i="0" kern="1200"/>
                      </a:lvl2pPr>
                      <a:lvl3pPr marL="1143000" lvl="2" indent="-228600">
                        <a:buClr>
                          <a:schemeClr val="accent2"/>
                        </a:buClr>
                        <a:defRPr sz="1400" i="0" kern="1200"/>
                      </a:lvl3pPr>
                      <a:lvl4pPr marL="1600200" lvl="3" indent="-228600">
                        <a:buClr>
                          <a:schemeClr val="hlink"/>
                        </a:buClr>
                        <a:defRPr sz="1200" i="0" kern="1200"/>
                      </a:lvl4pPr>
                      <a:lvl5pPr marL="2057400" lvl="4" indent="-228600">
                        <a:lnSpc>
                          <a:spcPct val="100000"/>
                        </a:lnSpc>
                        <a:defRPr sz="1600" b="0" i="0" kern="1200"/>
                      </a:lvl5pPr>
                    </a:lstStyle>
                    <a:p>
                      <a:pPr marL="0" lvl="0" indent="0">
                        <a:buNone/>
                      </a:pPr>
                      <a:r>
                        <a:rPr lang="zh-CN" altLang="en-US" sz="1600" b="1" dirty="0">
                          <a:solidFill>
                            <a:srgbClr val="013B6D"/>
                          </a:solidFill>
                          <a:latin typeface="微软雅黑" panose="020B0503020204020204" pitchFamily="34" charset="-122"/>
                          <a:ea typeface="微软雅黑" panose="020B0503020204020204" pitchFamily="34" charset="-122"/>
                        </a:rPr>
                        <a:t>在冶金生产、工业制造业</a:t>
                      </a:r>
                      <a:r>
                        <a:rPr lang="zh-CN" altLang="en-US" sz="1600" b="1" dirty="0">
                          <a:solidFill>
                            <a:srgbClr val="013B6D"/>
                          </a:solidFill>
                          <a:latin typeface="微软雅黑" panose="020B0503020204020204" pitchFamily="34" charset="-122"/>
                          <a:ea typeface="微软雅黑" panose="020B0503020204020204" pitchFamily="34" charset="-122"/>
                          <a:sym typeface="+mn-ea"/>
                        </a:rPr>
                        <a:t>、</a:t>
                      </a:r>
                      <a:r>
                        <a:rPr lang="zh-CN" altLang="en-US" sz="1600" b="1" dirty="0">
                          <a:solidFill>
                            <a:srgbClr val="013B6D"/>
                          </a:solidFill>
                          <a:latin typeface="微软雅黑" panose="020B0503020204020204" pitchFamily="34" charset="-122"/>
                          <a:ea typeface="微软雅黑" panose="020B0503020204020204" pitchFamily="34" charset="-122"/>
                        </a:rPr>
                        <a:t>生活和其他活动中产生的或丧失原有利用价值或者虽未丧失利用价值但被废弃或者放弃使用的固态物资包括半固态置于容器中的物品、物质以及行业或权威部门纳入的固态或半固态废物品。</a:t>
                      </a:r>
                      <a:endParaRPr lang="zh-CN" altLang="en-US" sz="1600" b="1" dirty="0">
                        <a:solidFill>
                          <a:srgbClr val="013B6D"/>
                        </a:solidFill>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509635">
                <a:tc>
                  <a:txBody>
                    <a:bodyPr/>
                    <a:lstStyle>
                      <a:lvl1pPr marL="342900" lvl="0" indent="-342900" algn="l" defTabSz="914400" eaLnBrk="1" fontAlgn="base" latinLnBrk="0" hangingPunct="1">
                        <a:lnSpc>
                          <a:spcPct val="120000"/>
                        </a:lnSpc>
                        <a:spcBef>
                          <a:spcPct val="20000"/>
                        </a:spcBef>
                        <a:spcAft>
                          <a:spcPct val="0"/>
                        </a:spcAft>
                        <a:buClr>
                          <a:schemeClr val="accent1"/>
                        </a:buClr>
                        <a:buFont typeface="Wingdings" panose="05000000000000000000" pitchFamily="2" charset="2"/>
                        <a:buChar char="n"/>
                        <a:defRPr sz="1800" b="1" i="0" u="none" kern="1200" baseline="0">
                          <a:solidFill>
                            <a:schemeClr val="tx1"/>
                          </a:solidFill>
                          <a:latin typeface="Arial" panose="020B0604020202020204" pitchFamily="34" charset="0"/>
                          <a:ea typeface="华文细黑" pitchFamily="2" charset="-122"/>
                        </a:defRPr>
                      </a:lvl1pPr>
                      <a:lvl2pPr marL="742950" lvl="1" indent="-285750">
                        <a:defRPr sz="1600" i="0" kern="1200"/>
                      </a:lvl2pPr>
                      <a:lvl3pPr marL="1143000" lvl="2" indent="-228600">
                        <a:buClr>
                          <a:schemeClr val="accent2"/>
                        </a:buClr>
                        <a:defRPr sz="1400" i="0" kern="1200"/>
                      </a:lvl3pPr>
                      <a:lvl4pPr marL="1600200" lvl="3" indent="-228600">
                        <a:buClr>
                          <a:schemeClr val="hlink"/>
                        </a:buClr>
                        <a:defRPr sz="1200" i="0" kern="1200"/>
                      </a:lvl4pPr>
                      <a:lvl5pPr marL="2057400" lvl="4" indent="-228600">
                        <a:lnSpc>
                          <a:spcPct val="100000"/>
                        </a:lnSpc>
                        <a:defRPr sz="1600" b="0" i="0" kern="1200"/>
                      </a:lvl5pPr>
                    </a:lstStyle>
                    <a:p>
                      <a:pPr marL="0" lvl="0" indent="0">
                        <a:buNone/>
                      </a:pPr>
                      <a:r>
                        <a:rPr lang="zh-CN" altLang="en-US" sz="1600" b="1" dirty="0">
                          <a:solidFill>
                            <a:srgbClr val="013B6D"/>
                          </a:solidFill>
                          <a:latin typeface="微软雅黑" panose="020B0503020204020204" pitchFamily="34" charset="-122"/>
                          <a:ea typeface="微软雅黑" panose="020B0503020204020204" pitchFamily="34" charset="-122"/>
                        </a:rPr>
                        <a:t>资源综合利用</a:t>
                      </a:r>
                      <a:endParaRPr lang="zh-CN" altLang="en-US" sz="1600" b="1" dirty="0">
                        <a:solidFill>
                          <a:srgbClr val="013B6D"/>
                        </a:solidFill>
                        <a:latin typeface="微软雅黑" panose="020B0503020204020204" pitchFamily="34" charset="-122"/>
                        <a:ea typeface="微软雅黑" panose="020B0503020204020204" pitchFamily="34"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20000"/>
                        </a:lnSpc>
                        <a:spcBef>
                          <a:spcPct val="20000"/>
                        </a:spcBef>
                        <a:spcAft>
                          <a:spcPct val="0"/>
                        </a:spcAft>
                        <a:buClr>
                          <a:schemeClr val="accent1"/>
                        </a:buClr>
                        <a:buFont typeface="Wingdings" panose="05000000000000000000" pitchFamily="2" charset="2"/>
                        <a:buChar char="n"/>
                        <a:defRPr sz="1800" b="1" i="0" u="none" kern="1200" baseline="0">
                          <a:solidFill>
                            <a:schemeClr val="tx1"/>
                          </a:solidFill>
                          <a:latin typeface="Arial" panose="020B0604020202020204" pitchFamily="34" charset="0"/>
                          <a:ea typeface="华文细黑" pitchFamily="2" charset="-122"/>
                        </a:defRPr>
                      </a:lvl1pPr>
                      <a:lvl2pPr marL="742950" lvl="1" indent="-285750">
                        <a:defRPr sz="1600" i="0" kern="1200"/>
                      </a:lvl2pPr>
                      <a:lvl3pPr marL="1143000" lvl="2" indent="-228600">
                        <a:buClr>
                          <a:schemeClr val="accent2"/>
                        </a:buClr>
                        <a:defRPr sz="1400" i="0" kern="1200"/>
                      </a:lvl3pPr>
                      <a:lvl4pPr marL="1600200" lvl="3" indent="-228600">
                        <a:buClr>
                          <a:schemeClr val="hlink"/>
                        </a:buClr>
                        <a:defRPr sz="1200" i="0" kern="1200"/>
                      </a:lvl4pPr>
                      <a:lvl5pPr marL="2057400" lvl="4" indent="-228600">
                        <a:lnSpc>
                          <a:spcPct val="100000"/>
                        </a:lnSpc>
                        <a:defRPr sz="1600" b="0" i="0" kern="1200"/>
                      </a:lvl5pPr>
                    </a:lstStyle>
                    <a:p>
                      <a:pPr marL="0" lvl="0" indent="0">
                        <a:buNone/>
                      </a:pPr>
                      <a:r>
                        <a:rPr lang="zh-CN" altLang="en-US" sz="1600" b="1" dirty="0">
                          <a:solidFill>
                            <a:srgbClr val="013B6D"/>
                          </a:solidFill>
                          <a:latin typeface="微软雅黑" panose="020B0503020204020204" pitchFamily="34" charset="-122"/>
                          <a:ea typeface="微软雅黑" panose="020B0503020204020204" pitchFamily="34" charset="-122"/>
                        </a:rPr>
                        <a:t>是指对有色冶金、黑色冶金、机械及化工制造业生产过程中产生的废渣、废水（液）、废气、使用期老化或过期的工业、生活设备或物资包括余热余气等进行再利或回收以及合理利用原生</a:t>
                      </a:r>
                      <a:r>
                        <a:rPr lang="zh-CN" altLang="en-US" sz="1600" b="1" dirty="0">
                          <a:solidFill>
                            <a:srgbClr val="013B6D"/>
                          </a:solidFill>
                          <a:latin typeface="微软雅黑" panose="020B0503020204020204" pitchFamily="34" charset="-122"/>
                          <a:ea typeface="微软雅黑" panose="020B0503020204020204" pitchFamily="34" charset="-122"/>
                          <a:sym typeface="+mn-ea"/>
                        </a:rPr>
                        <a:t>矿产资源开采过程中对共生、伴生矿进行综合开发与合理利用</a:t>
                      </a:r>
                      <a:r>
                        <a:rPr lang="en-US" altLang="zh-CN" sz="1600" b="1" dirty="0">
                          <a:solidFill>
                            <a:srgbClr val="013B6D"/>
                          </a:solidFill>
                          <a:latin typeface="微软雅黑" panose="020B0503020204020204" pitchFamily="34" charset="-122"/>
                          <a:ea typeface="微软雅黑" panose="020B0503020204020204" pitchFamily="34" charset="-122"/>
                          <a:sym typeface="+mn-ea"/>
                        </a:rPr>
                        <a:t>(</a:t>
                      </a:r>
                      <a:r>
                        <a:rPr lang="zh-CN" altLang="en-US" sz="1600" b="1" dirty="0">
                          <a:solidFill>
                            <a:srgbClr val="013B6D"/>
                          </a:solidFill>
                          <a:latin typeface="微软雅黑" panose="020B0503020204020204" pitchFamily="34" charset="-122"/>
                          <a:ea typeface="微软雅黑" panose="020B0503020204020204" pitchFamily="34" charset="-122"/>
                          <a:sym typeface="+mn-ea"/>
                        </a:rPr>
                        <a:t>包括</a:t>
                      </a:r>
                      <a:r>
                        <a:rPr lang="zh-CN" altLang="en-US" sz="1600" b="1" dirty="0">
                          <a:solidFill>
                            <a:srgbClr val="013B6D"/>
                          </a:solidFill>
                          <a:latin typeface="微软雅黑" panose="020B0503020204020204" pitchFamily="34" charset="-122"/>
                          <a:ea typeface="微软雅黑" panose="020B0503020204020204" pitchFamily="34" charset="-122"/>
                        </a:rPr>
                        <a:t>对社会生产和消费过程中产生的各种废物进行回收和再生利用</a:t>
                      </a:r>
                      <a:r>
                        <a:rPr lang="en-US" altLang="zh-CN" sz="1600" b="1" dirty="0">
                          <a:solidFill>
                            <a:srgbClr val="013B6D"/>
                          </a:solidFill>
                          <a:latin typeface="微软雅黑" panose="020B0503020204020204" pitchFamily="34" charset="-122"/>
                          <a:ea typeface="微软雅黑" panose="020B0503020204020204" pitchFamily="34" charset="-122"/>
                        </a:rPr>
                        <a:t>)</a:t>
                      </a:r>
                      <a:r>
                        <a:rPr lang="zh-CN" altLang="en-US" sz="1600" b="1" dirty="0">
                          <a:solidFill>
                            <a:srgbClr val="013B6D"/>
                          </a:solidFill>
                          <a:latin typeface="微软雅黑" panose="020B0503020204020204" pitchFamily="34" charset="-122"/>
                          <a:ea typeface="微软雅黑" panose="020B0503020204020204" pitchFamily="34" charset="-122"/>
                        </a:rPr>
                        <a:t>。</a:t>
                      </a:r>
                      <a:endParaRPr lang="zh-CN" altLang="en-US" sz="1600" b="1" dirty="0">
                        <a:solidFill>
                          <a:srgbClr val="013B6D"/>
                        </a:solidFill>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42470">
                <a:tc>
                  <a:txBody>
                    <a:bodyPr/>
                    <a:lstStyle>
                      <a:lvl1pPr marL="342900" lvl="0" indent="-342900" algn="l" defTabSz="914400" eaLnBrk="1" fontAlgn="base" latinLnBrk="0" hangingPunct="1">
                        <a:lnSpc>
                          <a:spcPct val="120000"/>
                        </a:lnSpc>
                        <a:spcBef>
                          <a:spcPct val="20000"/>
                        </a:spcBef>
                        <a:spcAft>
                          <a:spcPct val="0"/>
                        </a:spcAft>
                        <a:buClr>
                          <a:schemeClr val="accent1"/>
                        </a:buClr>
                        <a:buFont typeface="Wingdings" panose="05000000000000000000" pitchFamily="2" charset="2"/>
                        <a:buChar char="n"/>
                        <a:defRPr sz="1800" b="1" i="0" u="none" kern="1200" baseline="0">
                          <a:solidFill>
                            <a:schemeClr val="tx1"/>
                          </a:solidFill>
                          <a:latin typeface="Arial" panose="020B0604020202020204" pitchFamily="34" charset="0"/>
                          <a:ea typeface="华文细黑" pitchFamily="2" charset="-122"/>
                        </a:defRPr>
                      </a:lvl1pPr>
                      <a:lvl2pPr marL="742950" lvl="1" indent="-285750">
                        <a:defRPr sz="1600" i="0" kern="1200"/>
                      </a:lvl2pPr>
                      <a:lvl3pPr marL="1143000" lvl="2" indent="-228600">
                        <a:buClr>
                          <a:schemeClr val="accent2"/>
                        </a:buClr>
                        <a:defRPr sz="1400" i="0" kern="1200"/>
                      </a:lvl3pPr>
                      <a:lvl4pPr marL="1600200" lvl="3" indent="-228600">
                        <a:buClr>
                          <a:schemeClr val="hlink"/>
                        </a:buClr>
                        <a:defRPr sz="1200" i="0" kern="1200"/>
                      </a:lvl4pPr>
                      <a:lvl5pPr marL="2057400" lvl="4" indent="-228600">
                        <a:lnSpc>
                          <a:spcPct val="100000"/>
                        </a:lnSpc>
                        <a:defRPr sz="1600" b="0" i="0" kern="1200"/>
                      </a:lvl5pPr>
                    </a:lstStyle>
                    <a:p>
                      <a:pPr marL="0" lvl="0" indent="0">
                        <a:buNone/>
                      </a:pPr>
                      <a:r>
                        <a:rPr lang="zh-CN" altLang="en-US" sz="1600" b="1" dirty="0">
                          <a:solidFill>
                            <a:srgbClr val="013B6D"/>
                          </a:solidFill>
                          <a:latin typeface="微软雅黑" panose="020B0503020204020204" pitchFamily="34" charset="-122"/>
                          <a:ea typeface="微软雅黑" panose="020B0503020204020204" pitchFamily="34" charset="-122"/>
                        </a:rPr>
                        <a:t>冶炼废渣</a:t>
                      </a:r>
                      <a:endParaRPr lang="zh-CN" altLang="en-US" sz="1600" b="1" dirty="0">
                        <a:solidFill>
                          <a:srgbClr val="013B6D"/>
                        </a:solidFill>
                        <a:latin typeface="微软雅黑" panose="020B0503020204020204" pitchFamily="34" charset="-122"/>
                        <a:ea typeface="微软雅黑" panose="020B0503020204020204" pitchFamily="34"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20000"/>
                        </a:lnSpc>
                        <a:spcBef>
                          <a:spcPct val="20000"/>
                        </a:spcBef>
                        <a:spcAft>
                          <a:spcPct val="0"/>
                        </a:spcAft>
                        <a:buClr>
                          <a:schemeClr val="accent1"/>
                        </a:buClr>
                        <a:buFont typeface="Wingdings" panose="05000000000000000000" pitchFamily="2" charset="2"/>
                        <a:buChar char="n"/>
                        <a:defRPr sz="1800" b="1" i="0" u="none" kern="1200" baseline="0">
                          <a:solidFill>
                            <a:schemeClr val="tx1"/>
                          </a:solidFill>
                          <a:latin typeface="Arial" panose="020B0604020202020204" pitchFamily="34" charset="0"/>
                          <a:ea typeface="华文细黑" pitchFamily="2" charset="-122"/>
                        </a:defRPr>
                      </a:lvl1pPr>
                      <a:lvl2pPr marL="742950" lvl="1" indent="-285750">
                        <a:defRPr sz="1600" i="0" kern="1200"/>
                      </a:lvl2pPr>
                      <a:lvl3pPr marL="1143000" lvl="2" indent="-228600">
                        <a:buClr>
                          <a:schemeClr val="accent2"/>
                        </a:buClr>
                        <a:defRPr sz="1400" i="0" kern="1200"/>
                      </a:lvl3pPr>
                      <a:lvl4pPr marL="1600200" lvl="3" indent="-228600">
                        <a:buClr>
                          <a:schemeClr val="hlink"/>
                        </a:buClr>
                        <a:defRPr sz="1200" i="0" kern="1200"/>
                      </a:lvl4pPr>
                      <a:lvl5pPr marL="2057400" lvl="4" indent="-228600">
                        <a:lnSpc>
                          <a:spcPct val="100000"/>
                        </a:lnSpc>
                        <a:defRPr sz="1600" b="0" i="0" kern="1200"/>
                      </a:lvl5pPr>
                    </a:lstStyle>
                    <a:p>
                      <a:pPr marL="0" lvl="0" indent="0">
                        <a:buNone/>
                      </a:pPr>
                      <a:r>
                        <a:rPr lang="zh-CN" altLang="en-US" sz="1600" b="1" dirty="0">
                          <a:solidFill>
                            <a:srgbClr val="013B6D"/>
                          </a:solidFill>
                          <a:latin typeface="微软雅黑" panose="020B0503020204020204" pitchFamily="34" charset="-122"/>
                          <a:ea typeface="微软雅黑" panose="020B0503020204020204" pitchFamily="34" charset="-122"/>
                        </a:rPr>
                        <a:t>有色、黑色、稀有稀散及稀土冶炼产生的各种渣料，如铜渣、铅渣、锌渣、镍渣等。</a:t>
                      </a:r>
                      <a:endParaRPr lang="zh-CN" altLang="en-US" sz="1600" b="1" dirty="0">
                        <a:solidFill>
                          <a:srgbClr val="013B6D"/>
                        </a:solidFill>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42470">
                <a:tc>
                  <a:txBody>
                    <a:bodyPr/>
                    <a:lstStyle>
                      <a:lvl1pPr marL="342900" lvl="0" indent="-342900" algn="l" defTabSz="914400" eaLnBrk="1" fontAlgn="base" latinLnBrk="0" hangingPunct="1">
                        <a:lnSpc>
                          <a:spcPct val="120000"/>
                        </a:lnSpc>
                        <a:spcBef>
                          <a:spcPct val="20000"/>
                        </a:spcBef>
                        <a:spcAft>
                          <a:spcPct val="0"/>
                        </a:spcAft>
                        <a:buClr>
                          <a:schemeClr val="accent1"/>
                        </a:buClr>
                        <a:buFont typeface="Wingdings" panose="05000000000000000000" pitchFamily="2" charset="2"/>
                        <a:buChar char="n"/>
                        <a:defRPr sz="1800" b="1" i="0" u="none" kern="1200" baseline="0">
                          <a:solidFill>
                            <a:schemeClr val="tx1"/>
                          </a:solidFill>
                          <a:latin typeface="Arial" panose="020B0604020202020204" pitchFamily="34" charset="0"/>
                          <a:ea typeface="华文细黑" pitchFamily="2" charset="-122"/>
                        </a:defRPr>
                      </a:lvl1pPr>
                      <a:lvl2pPr marL="742950" lvl="1" indent="-285750">
                        <a:defRPr sz="1600" i="0" kern="1200"/>
                      </a:lvl2pPr>
                      <a:lvl3pPr marL="1143000" lvl="2" indent="-228600">
                        <a:buClr>
                          <a:schemeClr val="accent2"/>
                        </a:buClr>
                        <a:defRPr sz="1400" i="0" kern="1200"/>
                      </a:lvl3pPr>
                      <a:lvl4pPr marL="1600200" lvl="3" indent="-228600">
                        <a:buClr>
                          <a:schemeClr val="hlink"/>
                        </a:buClr>
                        <a:defRPr sz="1200" i="0" kern="1200"/>
                      </a:lvl4pPr>
                      <a:lvl5pPr marL="2057400" lvl="4" indent="-228600">
                        <a:lnSpc>
                          <a:spcPct val="100000"/>
                        </a:lnSpc>
                        <a:defRPr sz="1600" b="0" i="0" kern="1200"/>
                      </a:lvl5pPr>
                    </a:lstStyle>
                    <a:p>
                      <a:pPr marL="0" lvl="0" indent="0">
                        <a:buNone/>
                      </a:pPr>
                      <a:r>
                        <a:rPr lang="zh-CN" altLang="en-US" sz="1600" b="1" dirty="0">
                          <a:solidFill>
                            <a:srgbClr val="013B6D"/>
                          </a:solidFill>
                          <a:latin typeface="微软雅黑" panose="020B0503020204020204" pitchFamily="34" charset="-122"/>
                          <a:ea typeface="微软雅黑" panose="020B0503020204020204" pitchFamily="34" charset="-122"/>
                        </a:rPr>
                        <a:t>工业三废</a:t>
                      </a:r>
                      <a:endParaRPr lang="zh-CN" altLang="en-US" sz="1600" b="1" dirty="0">
                        <a:solidFill>
                          <a:srgbClr val="013B6D"/>
                        </a:solidFill>
                        <a:latin typeface="微软雅黑" panose="020B0503020204020204" pitchFamily="34" charset="-122"/>
                        <a:ea typeface="微软雅黑" panose="020B0503020204020204" pitchFamily="34"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20000"/>
                        </a:lnSpc>
                        <a:spcBef>
                          <a:spcPct val="20000"/>
                        </a:spcBef>
                        <a:spcAft>
                          <a:spcPct val="0"/>
                        </a:spcAft>
                        <a:buClr>
                          <a:schemeClr val="accent1"/>
                        </a:buClr>
                        <a:buFont typeface="Wingdings" panose="05000000000000000000" pitchFamily="2" charset="2"/>
                        <a:buChar char="n"/>
                        <a:defRPr sz="1800" b="1" i="0" u="none" kern="1200" baseline="0">
                          <a:solidFill>
                            <a:schemeClr val="tx1"/>
                          </a:solidFill>
                          <a:latin typeface="Arial" panose="020B0604020202020204" pitchFamily="34" charset="0"/>
                          <a:ea typeface="华文细黑" pitchFamily="2" charset="-122"/>
                        </a:defRPr>
                      </a:lvl1pPr>
                      <a:lvl2pPr marL="742950" lvl="1" indent="-285750">
                        <a:defRPr sz="1600" i="0" kern="1200"/>
                      </a:lvl2pPr>
                      <a:lvl3pPr marL="1143000" lvl="2" indent="-228600">
                        <a:buClr>
                          <a:schemeClr val="accent2"/>
                        </a:buClr>
                        <a:defRPr sz="1400" i="0" kern="1200"/>
                      </a:lvl3pPr>
                      <a:lvl4pPr marL="1600200" lvl="3" indent="-228600">
                        <a:buClr>
                          <a:schemeClr val="hlink"/>
                        </a:buClr>
                        <a:defRPr sz="1200" i="0" kern="1200"/>
                      </a:lvl4pPr>
                      <a:lvl5pPr marL="2057400" lvl="4" indent="-228600">
                        <a:lnSpc>
                          <a:spcPct val="100000"/>
                        </a:lnSpc>
                        <a:defRPr sz="1600" b="0" i="0" kern="1200"/>
                      </a:lvl5pPr>
                    </a:lstStyle>
                    <a:p>
                      <a:pPr marL="0" lvl="0" indent="0">
                        <a:buNone/>
                      </a:pPr>
                      <a:r>
                        <a:rPr lang="zh-CN" altLang="en-US" sz="1600" b="1" dirty="0">
                          <a:solidFill>
                            <a:srgbClr val="013B6D"/>
                          </a:solidFill>
                          <a:latin typeface="微软雅黑" panose="020B0503020204020204" pitchFamily="34" charset="-122"/>
                          <a:ea typeface="微软雅黑" panose="020B0503020204020204" pitchFamily="34" charset="-122"/>
                        </a:rPr>
                        <a:t>工业生产活动及工业制品使用环节所产生的“废水、废气、固体废弃物 </a:t>
                      </a:r>
                      <a:endParaRPr lang="zh-CN" altLang="en-US" sz="1600" b="1" dirty="0">
                        <a:solidFill>
                          <a:srgbClr val="013B6D"/>
                        </a:solidFill>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7190" name="矩形 8"/>
          <p:cNvSpPr/>
          <p:nvPr/>
        </p:nvSpPr>
        <p:spPr>
          <a:xfrm>
            <a:off x="3851275" y="265113"/>
            <a:ext cx="1416050" cy="461962"/>
          </a:xfrm>
          <a:prstGeom prst="rect">
            <a:avLst/>
          </a:prstGeom>
          <a:noFill/>
          <a:ln w="9525">
            <a:noFill/>
          </a:ln>
        </p:spPr>
        <p:txBody>
          <a:bodyPr wrap="none">
            <a:spAutoFit/>
          </a:bodyPr>
          <a:p>
            <a:r>
              <a:rPr lang="zh-CN" altLang="en-US" sz="2400" b="1" dirty="0">
                <a:solidFill>
                  <a:srgbClr val="0070C0"/>
                </a:solidFill>
                <a:latin typeface="微软雅黑" panose="020B0503020204020204" pitchFamily="34" charset="-122"/>
                <a:ea typeface="微软雅黑" panose="020B0503020204020204" pitchFamily="34" charset="-122"/>
              </a:rPr>
              <a:t>技术术语</a:t>
            </a:r>
            <a:endParaRPr lang="zh-CN" altLang="en-US" sz="2400" b="1"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1200">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rot="2791015">
            <a:off x="3168650" y="-1439862"/>
            <a:ext cx="2806700" cy="2965450"/>
          </a:xfrm>
          <a:prstGeom prst="rect">
            <a:avLst/>
          </a:prstGeom>
          <a:solidFill>
            <a:srgbClr val="013B6D"/>
          </a:solidFill>
          <a:ln>
            <a:solidFill>
              <a:schemeClr val="bg1"/>
            </a:solid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8195" name="文本框 12"/>
          <p:cNvSpPr txBox="1"/>
          <p:nvPr/>
        </p:nvSpPr>
        <p:spPr>
          <a:xfrm>
            <a:off x="4056063" y="-22225"/>
            <a:ext cx="1006475" cy="1476375"/>
          </a:xfrm>
          <a:prstGeom prst="rect">
            <a:avLst/>
          </a:prstGeom>
          <a:noFill/>
          <a:ln w="9525">
            <a:noFill/>
          </a:ln>
        </p:spPr>
        <p:txBody>
          <a:bodyPr>
            <a:spAutoFit/>
          </a:bodyPr>
          <a:p>
            <a:pPr algn="ctr"/>
            <a:r>
              <a:rPr lang="en-US" altLang="zh-CN" sz="9000" b="1" dirty="0">
                <a:solidFill>
                  <a:schemeClr val="bg1"/>
                </a:solidFill>
                <a:latin typeface="AgencyFB" pitchFamily="2" charset="0"/>
                <a:ea typeface="微软雅黑" panose="020B0503020204020204" pitchFamily="34" charset="-122"/>
              </a:rPr>
              <a:t>2</a:t>
            </a:r>
            <a:endParaRPr lang="en-US" altLang="zh-CN" sz="9000" b="1" dirty="0">
              <a:solidFill>
                <a:schemeClr val="bg1"/>
              </a:solidFill>
              <a:latin typeface="AgencyFB" pitchFamily="2" charset="0"/>
              <a:ea typeface="微软雅黑" panose="020B0503020204020204" pitchFamily="34" charset="-122"/>
            </a:endParaRPr>
          </a:p>
        </p:txBody>
      </p:sp>
      <p:sp>
        <p:nvSpPr>
          <p:cNvPr id="4" name="文本框 14"/>
          <p:cNvSpPr txBox="1">
            <a:spLocks noChangeArrowheads="1"/>
          </p:cNvSpPr>
          <p:nvPr/>
        </p:nvSpPr>
        <p:spPr bwMode="auto">
          <a:xfrm>
            <a:off x="3883025" y="1231900"/>
            <a:ext cx="1377950" cy="298450"/>
          </a:xfrm>
          <a:prstGeom prst="rect">
            <a:avLst/>
          </a:prstGeom>
          <a:noFill/>
          <a:ln>
            <a:noFill/>
          </a:ln>
        </p:spPr>
        <p:txBody>
          <a:bodyPr>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350" b="0"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rPr>
              <a:t>PART TWO</a:t>
            </a:r>
            <a:endParaRPr kumimoji="0" lang="zh-CN" altLang="en-US" sz="1350" b="0"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8197" name="文本框 12"/>
          <p:cNvSpPr txBox="1"/>
          <p:nvPr/>
        </p:nvSpPr>
        <p:spPr>
          <a:xfrm>
            <a:off x="1804988" y="2681288"/>
            <a:ext cx="5254625" cy="706437"/>
          </a:xfrm>
          <a:prstGeom prst="rect">
            <a:avLst/>
          </a:prstGeom>
          <a:noFill/>
          <a:ln w="9525">
            <a:noFill/>
          </a:ln>
        </p:spPr>
        <p:txBody>
          <a:bodyPr>
            <a:spAutoFit/>
          </a:bodyPr>
          <a:p>
            <a:pPr algn="ctr"/>
            <a:r>
              <a:rPr lang="en-US" altLang="zh-CN" sz="4000" b="1" dirty="0">
                <a:latin typeface="微软雅黑" panose="020B0503020204020204" pitchFamily="34" charset="-122"/>
                <a:ea typeface="微软雅黑" panose="020B0503020204020204" pitchFamily="34" charset="-122"/>
                <a:sym typeface="宋体" panose="02010600030101010101" pitchFamily="2" charset="-122"/>
              </a:rPr>
              <a:t>  </a:t>
            </a:r>
            <a:r>
              <a:rPr lang="zh-CN" altLang="en-US" sz="4000" b="1" dirty="0">
                <a:latin typeface="微软雅黑" panose="020B0503020204020204" pitchFamily="34" charset="-122"/>
                <a:ea typeface="微软雅黑" panose="020B0503020204020204" pitchFamily="34" charset="-122"/>
                <a:sym typeface="宋体" panose="02010600030101010101" pitchFamily="2" charset="-122"/>
              </a:rPr>
              <a:t>公司概况</a:t>
            </a:r>
            <a:endParaRPr lang="zh-CN" altLang="en-US" sz="4000" b="1" dirty="0">
              <a:solidFill>
                <a:schemeClr val="accent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8198" name="文本框 11"/>
          <p:cNvSpPr txBox="1"/>
          <p:nvPr/>
        </p:nvSpPr>
        <p:spPr>
          <a:xfrm>
            <a:off x="1104900" y="3614738"/>
            <a:ext cx="6934200" cy="552450"/>
          </a:xfrm>
          <a:prstGeom prst="rect">
            <a:avLst/>
          </a:prstGeom>
          <a:noFill/>
          <a:ln w="9525">
            <a:noFill/>
          </a:ln>
        </p:spPr>
        <p:txBody>
          <a:bodyPr>
            <a:spAutoFit/>
          </a:bodyPr>
          <a:p>
            <a:pPr algn="ctr"/>
            <a:r>
              <a:rPr lang="zh-CN" altLang="en-US" sz="1500" dirty="0">
                <a:solidFill>
                  <a:schemeClr val="tx2"/>
                </a:solidFill>
                <a:latin typeface="微软雅黑" panose="020B0503020204020204" pitchFamily="34" charset="-122"/>
                <a:ea typeface="微软雅黑" panose="020B0503020204020204" pitchFamily="34" charset="-122"/>
              </a:rPr>
              <a:t>公司概况</a:t>
            </a:r>
            <a:r>
              <a:rPr lang="en-US" altLang="zh-CN" sz="1500" dirty="0">
                <a:solidFill>
                  <a:schemeClr val="tx2"/>
                </a:solidFill>
                <a:latin typeface="微软雅黑" panose="020B0503020204020204" pitchFamily="34" charset="-122"/>
                <a:ea typeface="微软雅黑" panose="020B0503020204020204" pitchFamily="34" charset="-122"/>
              </a:rPr>
              <a:t>/</a:t>
            </a:r>
            <a:r>
              <a:rPr lang="zh-CN" altLang="en-US" sz="1500" dirty="0">
                <a:solidFill>
                  <a:schemeClr val="tx2"/>
                </a:solidFill>
                <a:latin typeface="微软雅黑" panose="020B0503020204020204" pitchFamily="34" charset="-122"/>
                <a:ea typeface="微软雅黑" panose="020B0503020204020204" pitchFamily="34" charset="-122"/>
              </a:rPr>
              <a:t>股本结构 </a:t>
            </a:r>
            <a:r>
              <a:rPr lang="en-US" altLang="zh-CN" sz="1500" dirty="0">
                <a:solidFill>
                  <a:schemeClr val="tx2"/>
                </a:solidFill>
                <a:latin typeface="微软雅黑" panose="020B0503020204020204" pitchFamily="34" charset="-122"/>
                <a:ea typeface="微软雅黑" panose="020B0503020204020204" pitchFamily="34" charset="-122"/>
              </a:rPr>
              <a:t>/ </a:t>
            </a:r>
            <a:r>
              <a:rPr lang="zh-CN" altLang="en-US" sz="1500" dirty="0">
                <a:solidFill>
                  <a:schemeClr val="tx2"/>
                </a:solidFill>
                <a:latin typeface="微软雅黑" panose="020B0503020204020204" pitchFamily="34" charset="-122"/>
                <a:ea typeface="微软雅黑" panose="020B0503020204020204" pitchFamily="34" charset="-122"/>
              </a:rPr>
              <a:t>管理架构/ </a:t>
            </a:r>
            <a:r>
              <a:rPr lang="zh-CN" altLang="en-US" sz="1500" dirty="0">
                <a:solidFill>
                  <a:schemeClr val="tx2"/>
                </a:solidFill>
                <a:latin typeface="微软雅黑" panose="020B0503020204020204" pitchFamily="34" charset="-122"/>
                <a:ea typeface="微软雅黑" panose="020B0503020204020204" pitchFamily="34" charset="-122"/>
                <a:sym typeface="宋体" panose="02010600030101010101" pitchFamily="2" charset="-122"/>
              </a:rPr>
              <a:t>管理团队</a:t>
            </a:r>
            <a:endParaRPr lang="zh-CN" altLang="en-US" sz="1500" b="1" dirty="0">
              <a:solidFill>
                <a:srgbClr val="333333"/>
              </a:solidFill>
              <a:latin typeface="微软雅黑" panose="020B0503020204020204" pitchFamily="34" charset="-122"/>
              <a:ea typeface="微软雅黑" panose="020B0503020204020204" pitchFamily="34" charset="-122"/>
            </a:endParaRPr>
          </a:p>
          <a:p>
            <a:pPr algn="ctr"/>
            <a:endParaRPr lang="zh-CN" altLang="en-US" sz="15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1200">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文本框 17"/>
          <p:cNvSpPr txBox="1"/>
          <p:nvPr/>
        </p:nvSpPr>
        <p:spPr>
          <a:xfrm>
            <a:off x="315913" y="357188"/>
            <a:ext cx="434975" cy="414337"/>
          </a:xfrm>
          <a:prstGeom prst="rect">
            <a:avLst/>
          </a:prstGeom>
          <a:noFill/>
          <a:ln w="9525">
            <a:noFill/>
          </a:ln>
        </p:spPr>
        <p:txBody>
          <a:bodyPr>
            <a:spAutoFit/>
          </a:bodyPr>
          <a:p>
            <a:pPr algn="ctr"/>
            <a:r>
              <a:rPr lang="en-US" altLang="zh-CN" sz="2100" dirty="0">
                <a:solidFill>
                  <a:schemeClr val="bg1"/>
                </a:solidFill>
                <a:latin typeface="微软雅黑" panose="020B0503020204020204" pitchFamily="34" charset="-122"/>
                <a:ea typeface="微软雅黑" panose="020B0503020204020204" pitchFamily="34" charset="-122"/>
              </a:rPr>
              <a:t>1</a:t>
            </a:r>
            <a:endParaRPr lang="en-US" altLang="zh-CN" sz="2100" dirty="0">
              <a:solidFill>
                <a:schemeClr val="bg1"/>
              </a:solidFill>
              <a:latin typeface="微软雅黑" panose="020B0503020204020204" pitchFamily="34" charset="-122"/>
              <a:ea typeface="微软雅黑" panose="020B0503020204020204" pitchFamily="34" charset="-122"/>
            </a:endParaRPr>
          </a:p>
        </p:txBody>
      </p:sp>
      <p:grpSp>
        <p:nvGrpSpPr>
          <p:cNvPr id="9219" name="组合 6"/>
          <p:cNvGrpSpPr/>
          <p:nvPr/>
        </p:nvGrpSpPr>
        <p:grpSpPr>
          <a:xfrm>
            <a:off x="336550" y="385763"/>
            <a:ext cx="3097213" cy="333375"/>
            <a:chOff x="2929753" y="1778111"/>
            <a:chExt cx="4130975" cy="479165"/>
          </a:xfrm>
        </p:grpSpPr>
        <p:cxnSp>
          <p:nvCxnSpPr>
            <p:cNvPr id="4" name="直接连接符 3"/>
            <p:cNvCxnSpPr/>
            <p:nvPr/>
          </p:nvCxnSpPr>
          <p:spPr>
            <a:xfrm>
              <a:off x="3363813" y="2250430"/>
              <a:ext cx="3696915" cy="0"/>
            </a:xfrm>
            <a:prstGeom prst="line">
              <a:avLst/>
            </a:prstGeom>
            <a:ln>
              <a:solidFill>
                <a:srgbClr val="01325B"/>
              </a:solidFill>
            </a:ln>
          </p:spPr>
          <p:style>
            <a:lnRef idx="1">
              <a:schemeClr val="accent1"/>
            </a:lnRef>
            <a:fillRef idx="0">
              <a:schemeClr val="accent1"/>
            </a:fillRef>
            <a:effectRef idx="0">
              <a:schemeClr val="accent1"/>
            </a:effectRef>
            <a:fontRef idx="minor">
              <a:schemeClr val="tx1"/>
            </a:fontRef>
          </p:style>
        </p:cxnSp>
        <p:sp>
          <p:nvSpPr>
            <p:cNvPr id="5" name="平行四边形 4"/>
            <p:cNvSpPr/>
            <p:nvPr/>
          </p:nvSpPr>
          <p:spPr>
            <a:xfrm>
              <a:off x="2929753" y="1778111"/>
              <a:ext cx="590745" cy="479165"/>
            </a:xfrm>
            <a:prstGeom prst="parallelogram">
              <a:avLst/>
            </a:prstGeom>
            <a:solidFill>
              <a:srgbClr val="0132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1">
                  <a:ln>
                    <a:noFill/>
                  </a:ln>
                  <a:solidFill>
                    <a:schemeClr val="bg1"/>
                  </a:solidFill>
                  <a:effectLst/>
                  <a:uLnTx/>
                  <a:uFillTx/>
                  <a:latin typeface="+mn-lt"/>
                  <a:ea typeface="+mn-ea"/>
                  <a:cs typeface="+mn-cs"/>
                </a:rPr>
                <a:t>1</a:t>
              </a:r>
              <a:endParaRPr kumimoji="0" lang="zh-CN" altLang="en-US" sz="2400" b="0" i="0" u="none" strike="noStrike" kern="1200" cap="none" spc="0" normalizeH="0" baseline="0" noProof="1">
                <a:ln>
                  <a:noFill/>
                </a:ln>
                <a:solidFill>
                  <a:schemeClr val="bg1"/>
                </a:solidFill>
                <a:effectLst/>
                <a:uLnTx/>
                <a:uFillTx/>
                <a:latin typeface="+mn-lt"/>
                <a:ea typeface="+mn-ea"/>
                <a:cs typeface="+mn-cs"/>
              </a:endParaRPr>
            </a:p>
          </p:txBody>
        </p:sp>
      </p:grpSp>
      <p:sp>
        <p:nvSpPr>
          <p:cNvPr id="9220" name="矩形 9"/>
          <p:cNvSpPr/>
          <p:nvPr/>
        </p:nvSpPr>
        <p:spPr>
          <a:xfrm>
            <a:off x="1155700" y="384175"/>
            <a:ext cx="1108075" cy="369888"/>
          </a:xfrm>
          <a:prstGeom prst="rect">
            <a:avLst/>
          </a:prstGeom>
          <a:noFill/>
          <a:ln w="9525">
            <a:noFill/>
          </a:ln>
        </p:spPr>
        <p:txBody>
          <a:bodyPr wrap="none">
            <a:spAutoFit/>
          </a:bodyPr>
          <a:p>
            <a:r>
              <a:rPr lang="zh-CN" altLang="en-US" b="1" dirty="0">
                <a:solidFill>
                  <a:srgbClr val="01325B"/>
                </a:solidFill>
                <a:latin typeface="微软雅黑" panose="020B0503020204020204" pitchFamily="34" charset="-122"/>
                <a:ea typeface="微软雅黑" panose="020B0503020204020204" pitchFamily="34" charset="-122"/>
              </a:rPr>
              <a:t>公司概况</a:t>
            </a:r>
            <a:endParaRPr lang="zh-CN" altLang="en-US" b="1" dirty="0">
              <a:solidFill>
                <a:srgbClr val="01325B"/>
              </a:solidFill>
              <a:latin typeface="微软雅黑" panose="020B0503020204020204" pitchFamily="34" charset="-122"/>
              <a:ea typeface="微软雅黑" panose="020B0503020204020204" pitchFamily="34" charset="-122"/>
            </a:endParaRPr>
          </a:p>
        </p:txBody>
      </p:sp>
      <p:sp>
        <p:nvSpPr>
          <p:cNvPr id="9221" name="矩形 6"/>
          <p:cNvSpPr/>
          <p:nvPr/>
        </p:nvSpPr>
        <p:spPr>
          <a:xfrm>
            <a:off x="4344988" y="2673350"/>
            <a:ext cx="454025" cy="368300"/>
          </a:xfrm>
          <a:prstGeom prst="rect">
            <a:avLst/>
          </a:prstGeom>
          <a:noFill/>
          <a:ln w="9525">
            <a:noFill/>
          </a:ln>
        </p:spPr>
        <p:txBody>
          <a:bodyPr wrap="none">
            <a:spAutoFit/>
          </a:bodyPr>
          <a:p>
            <a:pPr algn="ctr"/>
            <a:r>
              <a:rPr lang="en-US" altLang="zh-CN" dirty="0">
                <a:solidFill>
                  <a:schemeClr val="bg1"/>
                </a:solidFill>
                <a:latin typeface="微软雅黑" panose="020B0503020204020204" pitchFamily="34" charset="-122"/>
                <a:ea typeface="微软雅黑" panose="020B0503020204020204" pitchFamily="34" charset="-122"/>
              </a:rPr>
              <a:t>11</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8" name="文本占位符 16386"/>
          <p:cNvSpPr txBox="1"/>
          <p:nvPr/>
        </p:nvSpPr>
        <p:spPr>
          <a:xfrm>
            <a:off x="468313" y="912813"/>
            <a:ext cx="8207375" cy="4535488"/>
          </a:xfrm>
          <a:prstGeom prst="rect">
            <a:avLst/>
          </a:prstGeom>
        </p:spPr>
        <p:txBody>
          <a:bodyPr/>
          <a:lstStyle/>
          <a:p>
            <a:pPr marL="342900" marR="0" indent="-342900" defTabSz="914400" eaLnBrk="0" hangingPunct="0">
              <a:spcBef>
                <a:spcPct val="20000"/>
              </a:spcBef>
              <a:buClrTx/>
              <a:buSzTx/>
              <a:buFont typeface="Arial" panose="020B0604020202020204" pitchFamily="34" charset="0"/>
              <a:buChar char="•"/>
              <a:defRPr/>
            </a:pPr>
            <a:r>
              <a:rPr kumimoji="0" lang="zh-CN" altLang="en-US" sz="1600" b="1" kern="1200" cap="none" spc="0" normalizeH="0" baseline="0" noProof="0" dirty="0">
                <a:solidFill>
                  <a:srgbClr val="013B6D"/>
                </a:solidFill>
                <a:latin typeface="微软雅黑" panose="020B0503020204020204" pitchFamily="34" charset="-122"/>
                <a:ea typeface="微软雅黑" panose="020B0503020204020204" pitchFamily="34" charset="-122"/>
                <a:cs typeface="+mn-cs"/>
                <a:sym typeface="+mn-ea"/>
              </a:rPr>
              <a:t>中文名称：郴州雄风环保科技有限公司</a:t>
            </a:r>
            <a:endParaRPr kumimoji="0" lang="zh-CN" altLang="en-US" sz="1600" b="1" kern="1200" cap="none" spc="0" normalizeH="0" baseline="0" noProof="0" dirty="0">
              <a:solidFill>
                <a:srgbClr val="013B6D"/>
              </a:solidFill>
              <a:latin typeface="微软雅黑" panose="020B0503020204020204" pitchFamily="34" charset="-122"/>
              <a:ea typeface="微软雅黑" panose="020B0503020204020204" pitchFamily="34" charset="-122"/>
              <a:cs typeface="+mn-cs"/>
            </a:endParaRPr>
          </a:p>
          <a:p>
            <a:pPr marL="342900" marR="0" indent="-342900" defTabSz="914400" eaLnBrk="0" hangingPunct="0">
              <a:spcBef>
                <a:spcPct val="20000"/>
              </a:spcBef>
              <a:buClrTx/>
              <a:buSzTx/>
              <a:buFont typeface="Arial" panose="020B0604020202020204" pitchFamily="34" charset="0"/>
              <a:buChar char="•"/>
              <a:defRPr/>
            </a:pPr>
            <a:r>
              <a:rPr kumimoji="0" lang="zh-CN" altLang="en-US" sz="1600" b="1" kern="1200" cap="none" spc="0" normalizeH="0" baseline="0" noProof="0" dirty="0">
                <a:solidFill>
                  <a:srgbClr val="013B6D"/>
                </a:solidFill>
                <a:latin typeface="微软雅黑" panose="020B0503020204020204" pitchFamily="34" charset="-122"/>
                <a:ea typeface="微软雅黑" panose="020B0503020204020204" pitchFamily="34" charset="-122"/>
                <a:cs typeface="+mn-cs"/>
                <a:sym typeface="+mn-ea"/>
              </a:rPr>
              <a:t>注册资本：</a:t>
            </a:r>
            <a:r>
              <a:rPr kumimoji="0" lang="en-US" altLang="zh-CN" sz="1600" b="1" kern="1200" cap="none" spc="0" normalizeH="0" baseline="0" noProof="0" dirty="0">
                <a:solidFill>
                  <a:srgbClr val="013B6D"/>
                </a:solidFill>
                <a:latin typeface="微软雅黑" panose="020B0503020204020204" pitchFamily="34" charset="-122"/>
                <a:ea typeface="微软雅黑" panose="020B0503020204020204" pitchFamily="34" charset="-122"/>
                <a:cs typeface="+mn-cs"/>
                <a:sym typeface="+mn-ea"/>
              </a:rPr>
              <a:t>82289</a:t>
            </a:r>
            <a:r>
              <a:rPr kumimoji="0" lang="zh-CN" altLang="en-US" sz="1600" b="1" kern="1200" cap="none" spc="0" normalizeH="0" baseline="0" noProof="0" dirty="0">
                <a:solidFill>
                  <a:srgbClr val="013B6D"/>
                </a:solidFill>
                <a:latin typeface="微软雅黑" panose="020B0503020204020204" pitchFamily="34" charset="-122"/>
                <a:ea typeface="微软雅黑" panose="020B0503020204020204" pitchFamily="34" charset="-122"/>
                <a:cs typeface="+mn-cs"/>
                <a:sym typeface="+mn-ea"/>
              </a:rPr>
              <a:t>万元</a:t>
            </a:r>
            <a:endParaRPr kumimoji="0" lang="zh-CN" altLang="en-US" sz="1600" b="1" kern="1200" cap="none" spc="0" normalizeH="0" baseline="0" noProof="0" dirty="0">
              <a:solidFill>
                <a:srgbClr val="013B6D"/>
              </a:solidFill>
              <a:latin typeface="微软雅黑" panose="020B0503020204020204" pitchFamily="34" charset="-122"/>
              <a:ea typeface="微软雅黑" panose="020B0503020204020204" pitchFamily="34" charset="-122"/>
              <a:cs typeface="+mn-cs"/>
            </a:endParaRPr>
          </a:p>
          <a:p>
            <a:pPr marL="342900" marR="0" indent="-342900" defTabSz="914400" eaLnBrk="0" hangingPunct="0">
              <a:spcBef>
                <a:spcPct val="20000"/>
              </a:spcBef>
              <a:buClrTx/>
              <a:buSzTx/>
              <a:buFont typeface="Arial" panose="020B0604020202020204" pitchFamily="34" charset="0"/>
              <a:buChar char="•"/>
              <a:defRPr/>
            </a:pPr>
            <a:r>
              <a:rPr kumimoji="0" lang="zh-CN" altLang="en-US" sz="1600" b="1" kern="1200" cap="none" spc="0" normalizeH="0" baseline="0" noProof="0" dirty="0">
                <a:solidFill>
                  <a:srgbClr val="013B6D"/>
                </a:solidFill>
                <a:latin typeface="微软雅黑" panose="020B0503020204020204" pitchFamily="34" charset="-122"/>
                <a:ea typeface="微软雅黑" panose="020B0503020204020204" pitchFamily="34" charset="-122"/>
                <a:cs typeface="+mn-cs"/>
                <a:sym typeface="+mn-ea"/>
              </a:rPr>
              <a:t>法定代表人：李金千</a:t>
            </a:r>
            <a:endParaRPr kumimoji="0" lang="zh-CN" altLang="en-US" sz="1600" b="1" kern="1200" cap="none" spc="0" normalizeH="0" baseline="0" noProof="0" dirty="0">
              <a:solidFill>
                <a:srgbClr val="013B6D"/>
              </a:solidFill>
              <a:latin typeface="微软雅黑" panose="020B0503020204020204" pitchFamily="34" charset="-122"/>
              <a:ea typeface="微软雅黑" panose="020B0503020204020204" pitchFamily="34" charset="-122"/>
              <a:cs typeface="+mn-cs"/>
            </a:endParaRPr>
          </a:p>
          <a:p>
            <a:pPr marL="342900" marR="0" indent="-342900" defTabSz="914400" eaLnBrk="0" hangingPunct="0">
              <a:spcBef>
                <a:spcPct val="20000"/>
              </a:spcBef>
              <a:buClrTx/>
              <a:buSzTx/>
              <a:buFont typeface="Arial" panose="020B0604020202020204" pitchFamily="34" charset="0"/>
              <a:buChar char="•"/>
              <a:defRPr/>
            </a:pPr>
            <a:r>
              <a:rPr kumimoji="0" lang="zh-CN" altLang="en-US" sz="1600" b="1" kern="1200" cap="none" spc="0" normalizeH="0" baseline="0" noProof="0" dirty="0">
                <a:solidFill>
                  <a:srgbClr val="013B6D"/>
                </a:solidFill>
                <a:latin typeface="微软雅黑" panose="020B0503020204020204" pitchFamily="34" charset="-122"/>
                <a:ea typeface="微软雅黑" panose="020B0503020204020204" pitchFamily="34" charset="-122"/>
                <a:cs typeface="+mn-cs"/>
                <a:sym typeface="+mn-ea"/>
              </a:rPr>
              <a:t>成立日期：</a:t>
            </a:r>
            <a:r>
              <a:rPr kumimoji="0" lang="en-US" altLang="zh-CN" sz="1600" b="1" kern="1200" cap="none" spc="0" normalizeH="0" baseline="0" noProof="0" dirty="0">
                <a:solidFill>
                  <a:srgbClr val="013B6D"/>
                </a:solidFill>
                <a:latin typeface="微软雅黑" panose="020B0503020204020204" pitchFamily="34" charset="-122"/>
                <a:ea typeface="微软雅黑" panose="020B0503020204020204" pitchFamily="34" charset="-122"/>
                <a:cs typeface="+mn-cs"/>
                <a:sym typeface="+mn-ea"/>
              </a:rPr>
              <a:t>2001</a:t>
            </a:r>
            <a:r>
              <a:rPr kumimoji="0" lang="zh-CN" altLang="en-US" sz="1600" b="1" kern="1200" cap="none" spc="0" normalizeH="0" baseline="0" noProof="0" dirty="0">
                <a:solidFill>
                  <a:srgbClr val="013B6D"/>
                </a:solidFill>
                <a:latin typeface="微软雅黑" panose="020B0503020204020204" pitchFamily="34" charset="-122"/>
                <a:ea typeface="微软雅黑" panose="020B0503020204020204" pitchFamily="34" charset="-122"/>
                <a:cs typeface="+mn-cs"/>
                <a:sym typeface="+mn-ea"/>
              </a:rPr>
              <a:t>年</a:t>
            </a:r>
            <a:r>
              <a:rPr kumimoji="0" lang="en-US" altLang="zh-CN" sz="1600" b="1" kern="1200" cap="none" spc="0" normalizeH="0" baseline="0" noProof="0" dirty="0">
                <a:solidFill>
                  <a:srgbClr val="013B6D"/>
                </a:solidFill>
                <a:latin typeface="微软雅黑" panose="020B0503020204020204" pitchFamily="34" charset="-122"/>
                <a:ea typeface="微软雅黑" panose="020B0503020204020204" pitchFamily="34" charset="-122"/>
                <a:cs typeface="+mn-cs"/>
                <a:sym typeface="+mn-ea"/>
              </a:rPr>
              <a:t>7</a:t>
            </a:r>
            <a:r>
              <a:rPr kumimoji="0" lang="zh-CN" altLang="en-US" sz="1600" b="1" kern="1200" cap="none" spc="0" normalizeH="0" baseline="0" noProof="0" dirty="0">
                <a:solidFill>
                  <a:srgbClr val="013B6D"/>
                </a:solidFill>
                <a:latin typeface="微软雅黑" panose="020B0503020204020204" pitchFamily="34" charset="-122"/>
                <a:ea typeface="微软雅黑" panose="020B0503020204020204" pitchFamily="34" charset="-122"/>
                <a:cs typeface="+mn-cs"/>
                <a:sym typeface="+mn-ea"/>
              </a:rPr>
              <a:t>月</a:t>
            </a:r>
            <a:endParaRPr kumimoji="0" lang="zh-CN" altLang="en-US" sz="1600" b="1" kern="1200" cap="none" spc="0" normalizeH="0" baseline="0" noProof="0" dirty="0">
              <a:solidFill>
                <a:srgbClr val="013B6D"/>
              </a:solidFill>
              <a:latin typeface="微软雅黑" panose="020B0503020204020204" pitchFamily="34" charset="-122"/>
              <a:ea typeface="微软雅黑" panose="020B0503020204020204" pitchFamily="34" charset="-122"/>
              <a:cs typeface="+mn-cs"/>
            </a:endParaRPr>
          </a:p>
          <a:p>
            <a:pPr marL="342900" marR="0" indent="-342900" defTabSz="914400" eaLnBrk="0" hangingPunct="0">
              <a:spcBef>
                <a:spcPct val="20000"/>
              </a:spcBef>
              <a:buClrTx/>
              <a:buSzTx/>
              <a:buFont typeface="Arial" panose="020B0604020202020204" pitchFamily="34" charset="0"/>
              <a:buChar char="•"/>
              <a:defRPr/>
            </a:pPr>
            <a:r>
              <a:rPr kumimoji="0" lang="zh-CN" altLang="en-US" sz="1600" b="1" kern="1200" cap="none" spc="0" normalizeH="0" baseline="0" noProof="0" dirty="0">
                <a:solidFill>
                  <a:srgbClr val="013B6D"/>
                </a:solidFill>
                <a:latin typeface="微软雅黑" panose="020B0503020204020204" pitchFamily="34" charset="-122"/>
                <a:ea typeface="微软雅黑" panose="020B0503020204020204" pitchFamily="34" charset="-122"/>
                <a:cs typeface="+mn-cs"/>
                <a:sym typeface="+mn-ea"/>
              </a:rPr>
              <a:t>公司住所：永兴县便江镇塘下村晶讯大道</a:t>
            </a:r>
            <a:r>
              <a:rPr kumimoji="0" lang="en-US" altLang="zh-CN" sz="1600" b="1" kern="1200" cap="none" spc="0" normalizeH="0" baseline="0" noProof="0" dirty="0">
                <a:solidFill>
                  <a:srgbClr val="013B6D"/>
                </a:solidFill>
                <a:latin typeface="微软雅黑" panose="020B0503020204020204" pitchFamily="34" charset="-122"/>
                <a:ea typeface="微软雅黑" panose="020B0503020204020204" pitchFamily="34" charset="-122"/>
                <a:cs typeface="+mn-cs"/>
                <a:sym typeface="+mn-ea"/>
              </a:rPr>
              <a:t>1</a:t>
            </a:r>
            <a:r>
              <a:rPr kumimoji="0" lang="zh-CN" altLang="en-US" sz="1600" b="1" kern="1200" cap="none" spc="0" normalizeH="0" baseline="0" noProof="0" dirty="0">
                <a:solidFill>
                  <a:srgbClr val="013B6D"/>
                </a:solidFill>
                <a:latin typeface="微软雅黑" panose="020B0503020204020204" pitchFamily="34" charset="-122"/>
                <a:ea typeface="微软雅黑" panose="020B0503020204020204" pitchFamily="34" charset="-122"/>
                <a:cs typeface="+mn-cs"/>
                <a:sym typeface="+mn-ea"/>
              </a:rPr>
              <a:t>号</a:t>
            </a:r>
            <a:endParaRPr kumimoji="0" lang="zh-CN" altLang="en-US" sz="1600" b="1" kern="1200" cap="none" spc="0" normalizeH="0" baseline="0" noProof="0" dirty="0">
              <a:solidFill>
                <a:srgbClr val="013B6D"/>
              </a:solidFill>
              <a:latin typeface="微软雅黑" panose="020B0503020204020204" pitchFamily="34" charset="-122"/>
              <a:ea typeface="微软雅黑" panose="020B0503020204020204" pitchFamily="34" charset="-122"/>
              <a:cs typeface="+mn-cs"/>
            </a:endParaRPr>
          </a:p>
          <a:p>
            <a:pPr marL="342900" marR="0" indent="-342900" defTabSz="914400" eaLnBrk="0" hangingPunct="0">
              <a:spcBef>
                <a:spcPct val="20000"/>
              </a:spcBef>
              <a:buClrTx/>
              <a:buSzTx/>
              <a:buFont typeface="Arial" panose="020B0604020202020204" pitchFamily="34" charset="0"/>
              <a:buChar char="•"/>
              <a:defRPr/>
            </a:pPr>
            <a:r>
              <a:rPr kumimoji="0" lang="zh-CN" altLang="en-US" sz="1600" b="1" kern="1200" cap="none" spc="0" normalizeH="0" baseline="0" noProof="0" dirty="0">
                <a:solidFill>
                  <a:srgbClr val="013B6D"/>
                </a:solidFill>
                <a:latin typeface="微软雅黑" panose="020B0503020204020204" pitchFamily="34" charset="-122"/>
                <a:ea typeface="微软雅黑" panose="020B0503020204020204" pitchFamily="34" charset="-122"/>
                <a:cs typeface="+mn-cs"/>
                <a:sym typeface="+mn-ea"/>
              </a:rPr>
              <a:t>经营范围：从事环保领域内的科学技术研发服务；工业固体废物和危险固体废物等再生资源处置及利用；利用科技手段回收稀贵金属、稀散金属及有色金属的生产和销售；经营本企业自产产品及技术的出口业务；经营本企业生产所需的原辅材料、仪器仪表、机械设备、零配件及技术的进口业务；经营进料 “三来一补”业务。</a:t>
            </a:r>
            <a:endParaRPr kumimoji="0" lang="zh-CN" altLang="en-US" sz="1600" b="1" kern="1200" cap="none" spc="0" normalizeH="0" baseline="0" noProof="0" dirty="0">
              <a:solidFill>
                <a:srgbClr val="013B6D"/>
              </a:solidFill>
              <a:latin typeface="微软雅黑" panose="020B0503020204020204" pitchFamily="34" charset="-122"/>
              <a:ea typeface="微软雅黑" panose="020B0503020204020204" pitchFamily="34" charset="-122"/>
              <a:cs typeface="+mn-cs"/>
            </a:endParaRPr>
          </a:p>
          <a:p>
            <a:pPr marL="342900" marR="0" indent="-342900" defTabSz="914400" eaLnBrk="0" hangingPunct="0">
              <a:spcBef>
                <a:spcPct val="20000"/>
              </a:spcBef>
              <a:buClrTx/>
              <a:buSzTx/>
              <a:buFont typeface="Arial" panose="020B0604020202020204" pitchFamily="34" charset="0"/>
              <a:buChar char="•"/>
              <a:defRPr/>
            </a:pPr>
            <a:r>
              <a:rPr kumimoji="0" lang="zh-CN" altLang="en-US" sz="1600" b="1" kern="1200" cap="none" spc="0" normalizeH="0" baseline="0" noProof="0" dirty="0">
                <a:solidFill>
                  <a:srgbClr val="013B6D"/>
                </a:solidFill>
                <a:latin typeface="微软雅黑" panose="020B0503020204020204" pitchFamily="34" charset="-122"/>
                <a:ea typeface="微软雅黑" panose="020B0503020204020204" pitchFamily="34" charset="-122"/>
                <a:cs typeface="+mn-cs"/>
                <a:sym typeface="+mn-ea"/>
              </a:rPr>
              <a:t>公司简介：公司是一家以固体废物综合利用及危废处置的高科技企业。主要从工业废渣中综合回收稀贵</a:t>
            </a:r>
            <a:r>
              <a:rPr kumimoji="0" lang="en-US" altLang="zh-CN" sz="1600" b="1" kern="1200" cap="none" spc="0" normalizeH="0" baseline="0" noProof="0" dirty="0">
                <a:solidFill>
                  <a:srgbClr val="013B6D"/>
                </a:solidFill>
                <a:latin typeface="微软雅黑" panose="020B0503020204020204" pitchFamily="34" charset="-122"/>
                <a:ea typeface="微软雅黑" panose="020B0503020204020204" pitchFamily="34" charset="-122"/>
                <a:cs typeface="+mn-cs"/>
                <a:sym typeface="+mn-ea"/>
              </a:rPr>
              <a:t>(</a:t>
            </a:r>
            <a:r>
              <a:rPr kumimoji="0" lang="zh-CN" altLang="en-US" sz="1600" b="1" kern="1200" cap="none" spc="0" normalizeH="0" baseline="0" noProof="0" dirty="0">
                <a:solidFill>
                  <a:srgbClr val="013B6D"/>
                </a:solidFill>
                <a:latin typeface="微软雅黑" panose="020B0503020204020204" pitchFamily="34" charset="-122"/>
                <a:ea typeface="微软雅黑" panose="020B0503020204020204" pitchFamily="34" charset="-122"/>
                <a:cs typeface="+mn-cs"/>
                <a:sym typeface="+mn-ea"/>
              </a:rPr>
              <a:t>金银钯铂</a:t>
            </a:r>
            <a:r>
              <a:rPr kumimoji="0" lang="en-US" altLang="zh-CN" sz="1600" b="1" kern="1200" cap="none" spc="0" normalizeH="0" baseline="0" noProof="0" dirty="0">
                <a:solidFill>
                  <a:srgbClr val="013B6D"/>
                </a:solidFill>
                <a:latin typeface="微软雅黑" panose="020B0503020204020204" pitchFamily="34" charset="-122"/>
                <a:ea typeface="微软雅黑" panose="020B0503020204020204" pitchFamily="34" charset="-122"/>
                <a:cs typeface="+mn-cs"/>
                <a:sym typeface="+mn-ea"/>
              </a:rPr>
              <a:t>)</a:t>
            </a:r>
            <a:r>
              <a:rPr kumimoji="0" lang="zh-CN" altLang="en-US" sz="1600" b="1" kern="1200" cap="none" spc="0" normalizeH="0" baseline="0" noProof="0" dirty="0">
                <a:solidFill>
                  <a:srgbClr val="013B6D"/>
                </a:solidFill>
                <a:latin typeface="微软雅黑" panose="020B0503020204020204" pitchFamily="34" charset="-122"/>
                <a:ea typeface="微软雅黑" panose="020B0503020204020204" pitchFamily="34" charset="-122"/>
                <a:cs typeface="+mn-cs"/>
                <a:sym typeface="+mn-ea"/>
              </a:rPr>
              <a:t>、稀散</a:t>
            </a:r>
            <a:r>
              <a:rPr kumimoji="0" lang="en-US" altLang="zh-CN" sz="1600" b="1" kern="1200" cap="none" spc="0" normalizeH="0" baseline="0" noProof="0" dirty="0">
                <a:solidFill>
                  <a:srgbClr val="013B6D"/>
                </a:solidFill>
                <a:latin typeface="微软雅黑" panose="020B0503020204020204" pitchFamily="34" charset="-122"/>
                <a:ea typeface="微软雅黑" panose="020B0503020204020204" pitchFamily="34" charset="-122"/>
                <a:cs typeface="+mn-cs"/>
                <a:sym typeface="+mn-ea"/>
              </a:rPr>
              <a:t>(</a:t>
            </a:r>
            <a:r>
              <a:rPr kumimoji="0" lang="zh-CN" altLang="en-US" sz="1600" b="1" kern="1200" cap="none" spc="0" normalizeH="0" baseline="0" noProof="0" dirty="0">
                <a:solidFill>
                  <a:srgbClr val="013B6D"/>
                </a:solidFill>
                <a:latin typeface="微软雅黑" panose="020B0503020204020204" pitchFamily="34" charset="-122"/>
                <a:ea typeface="微软雅黑" panose="020B0503020204020204" pitchFamily="34" charset="-122"/>
                <a:cs typeface="+mn-cs"/>
                <a:sym typeface="+mn-ea"/>
              </a:rPr>
              <a:t>铟锗镓硒碲</a:t>
            </a:r>
            <a:r>
              <a:rPr kumimoji="0" lang="en-US" altLang="zh-CN" sz="1600" b="1" kern="1200" cap="none" spc="0" normalizeH="0" baseline="0" noProof="0" dirty="0">
                <a:solidFill>
                  <a:srgbClr val="013B6D"/>
                </a:solidFill>
                <a:latin typeface="微软雅黑" panose="020B0503020204020204" pitchFamily="34" charset="-122"/>
                <a:ea typeface="微软雅黑" panose="020B0503020204020204" pitchFamily="34" charset="-122"/>
                <a:cs typeface="+mn-cs"/>
                <a:sym typeface="+mn-ea"/>
              </a:rPr>
              <a:t>)</a:t>
            </a:r>
            <a:r>
              <a:rPr kumimoji="0" lang="zh-CN" altLang="en-US" sz="1600" b="1" kern="1200" cap="none" spc="0" normalizeH="0" baseline="0" noProof="0" dirty="0">
                <a:solidFill>
                  <a:srgbClr val="013B6D"/>
                </a:solidFill>
                <a:latin typeface="微软雅黑" panose="020B0503020204020204" pitchFamily="34" charset="-122"/>
                <a:ea typeface="微软雅黑" panose="020B0503020204020204" pitchFamily="34" charset="-122"/>
                <a:cs typeface="+mn-cs"/>
                <a:sym typeface="+mn-ea"/>
              </a:rPr>
              <a:t>及有色</a:t>
            </a:r>
            <a:r>
              <a:rPr kumimoji="0" lang="en-US" altLang="zh-CN" sz="1600" b="1" kern="1200" cap="none" spc="0" normalizeH="0" baseline="0" noProof="0" dirty="0">
                <a:solidFill>
                  <a:srgbClr val="013B6D"/>
                </a:solidFill>
                <a:latin typeface="微软雅黑" panose="020B0503020204020204" pitchFamily="34" charset="-122"/>
                <a:ea typeface="微软雅黑" panose="020B0503020204020204" pitchFamily="34" charset="-122"/>
                <a:cs typeface="+mn-cs"/>
                <a:sym typeface="+mn-ea"/>
              </a:rPr>
              <a:t>(</a:t>
            </a:r>
            <a:r>
              <a:rPr kumimoji="0" lang="zh-CN" altLang="en-US" sz="1600" b="1" kern="1200" cap="none" spc="0" normalizeH="0" baseline="0" noProof="0" dirty="0">
                <a:solidFill>
                  <a:srgbClr val="013B6D"/>
                </a:solidFill>
                <a:latin typeface="微软雅黑" panose="020B0503020204020204" pitchFamily="34" charset="-122"/>
                <a:ea typeface="微软雅黑" panose="020B0503020204020204" pitchFamily="34" charset="-122"/>
                <a:cs typeface="+mn-cs"/>
                <a:sym typeface="+mn-ea"/>
              </a:rPr>
              <a:t>铋铅铜</a:t>
            </a:r>
            <a:r>
              <a:rPr kumimoji="0" lang="en-US" altLang="zh-CN" sz="1600" b="1" kern="1200" cap="none" spc="0" normalizeH="0" baseline="0" noProof="0" dirty="0">
                <a:solidFill>
                  <a:srgbClr val="013B6D"/>
                </a:solidFill>
                <a:latin typeface="微软雅黑" panose="020B0503020204020204" pitchFamily="34" charset="-122"/>
                <a:ea typeface="微软雅黑" panose="020B0503020204020204" pitchFamily="34" charset="-122"/>
                <a:cs typeface="+mn-cs"/>
                <a:sym typeface="+mn-ea"/>
              </a:rPr>
              <a:t>)</a:t>
            </a:r>
            <a:r>
              <a:rPr kumimoji="0" lang="zh-CN" altLang="en-US" sz="1600" b="1" kern="1200" cap="none" spc="0" normalizeH="0" baseline="0" noProof="0" dirty="0">
                <a:solidFill>
                  <a:srgbClr val="013B6D"/>
                </a:solidFill>
                <a:latin typeface="微软雅黑" panose="020B0503020204020204" pitchFamily="34" charset="-122"/>
                <a:ea typeface="微软雅黑" panose="020B0503020204020204" pitchFamily="34" charset="-122"/>
                <a:cs typeface="+mn-cs"/>
                <a:sym typeface="+mn-ea"/>
              </a:rPr>
              <a:t>等金属，是国内知名较高的稀贵、稀散金属材料的供应商。</a:t>
            </a:r>
            <a:endParaRPr kumimoji="0" lang="zh-CN" altLang="en-US" sz="1600" b="1" kern="1200" cap="none" spc="0" normalizeH="0" baseline="0" noProof="0" dirty="0">
              <a:solidFill>
                <a:srgbClr val="013B6D"/>
              </a:solidFill>
              <a:latin typeface="微软雅黑" panose="020B0503020204020204" pitchFamily="34" charset="-122"/>
              <a:ea typeface="微软雅黑" panose="020B0503020204020204" pitchFamily="34" charset="-122"/>
              <a:cs typeface="+mn-cs"/>
            </a:endParaRPr>
          </a:p>
          <a:p>
            <a:pPr marL="342900" marR="0" indent="-342900" defTabSz="914400" eaLnBrk="0" hangingPunct="0">
              <a:spcBef>
                <a:spcPct val="20000"/>
              </a:spcBef>
              <a:buClrTx/>
              <a:buSzTx/>
              <a:buFont typeface="Arial" panose="020B0604020202020204" pitchFamily="34" charset="0"/>
              <a:buChar char="•"/>
              <a:defRPr/>
            </a:pPr>
            <a:endParaRPr kumimoji="0" lang="zh-CN" altLang="en-US" kern="1200" cap="none" spc="0" normalizeH="0" baseline="0" noProof="0" dirty="0">
              <a:solidFill>
                <a:srgbClr val="000099"/>
              </a:solidFill>
              <a:latin typeface="华文细黑" pitchFamily="2" charset="-122"/>
              <a:ea typeface="+mn-ea"/>
              <a:cs typeface="+mn-cs"/>
            </a:endParaRPr>
          </a:p>
        </p:txBody>
      </p:sp>
    </p:spTree>
  </p:cSld>
  <p:clrMapOvr>
    <a:masterClrMapping/>
  </p:clrMapOvr>
  <p:transition spd="slow" advClick="0" advTm="1200">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242" name="组合 6"/>
          <p:cNvGrpSpPr/>
          <p:nvPr/>
        </p:nvGrpSpPr>
        <p:grpSpPr>
          <a:xfrm>
            <a:off x="336550" y="385763"/>
            <a:ext cx="3097213" cy="333375"/>
            <a:chOff x="2929753" y="1778111"/>
            <a:chExt cx="4130975" cy="479165"/>
          </a:xfrm>
        </p:grpSpPr>
        <p:cxnSp>
          <p:nvCxnSpPr>
            <p:cNvPr id="3" name="直接连接符 2"/>
            <p:cNvCxnSpPr/>
            <p:nvPr/>
          </p:nvCxnSpPr>
          <p:spPr>
            <a:xfrm>
              <a:off x="3363813" y="2250430"/>
              <a:ext cx="3696915" cy="0"/>
            </a:xfrm>
            <a:prstGeom prst="line">
              <a:avLst/>
            </a:prstGeom>
            <a:ln>
              <a:solidFill>
                <a:srgbClr val="01325B"/>
              </a:solidFill>
            </a:ln>
          </p:spPr>
          <p:style>
            <a:lnRef idx="1">
              <a:schemeClr val="accent1"/>
            </a:lnRef>
            <a:fillRef idx="0">
              <a:schemeClr val="accent1"/>
            </a:fillRef>
            <a:effectRef idx="0">
              <a:schemeClr val="accent1"/>
            </a:effectRef>
            <a:fontRef idx="minor">
              <a:schemeClr val="tx1"/>
            </a:fontRef>
          </p:style>
        </p:cxnSp>
        <p:sp>
          <p:nvSpPr>
            <p:cNvPr id="4" name="平行四边形 3"/>
            <p:cNvSpPr/>
            <p:nvPr/>
          </p:nvSpPr>
          <p:spPr>
            <a:xfrm>
              <a:off x="2929753" y="1778111"/>
              <a:ext cx="590745" cy="479165"/>
            </a:xfrm>
            <a:prstGeom prst="parallelogram">
              <a:avLst/>
            </a:prstGeom>
            <a:solidFill>
              <a:srgbClr val="0132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1">
                  <a:ln>
                    <a:noFill/>
                  </a:ln>
                  <a:solidFill>
                    <a:schemeClr val="bg1"/>
                  </a:solidFill>
                  <a:effectLst/>
                  <a:uLnTx/>
                  <a:uFillTx/>
                  <a:latin typeface="+mn-lt"/>
                  <a:ea typeface="+mn-ea"/>
                  <a:cs typeface="+mn-cs"/>
                </a:rPr>
                <a:t>2</a:t>
              </a:r>
              <a:endParaRPr kumimoji="0" lang="zh-CN" altLang="en-US" sz="2400" b="0" i="0" u="none" strike="noStrike" kern="1200" cap="none" spc="0" normalizeH="0" baseline="0" noProof="1">
                <a:ln>
                  <a:noFill/>
                </a:ln>
                <a:solidFill>
                  <a:schemeClr val="bg1"/>
                </a:solidFill>
                <a:effectLst/>
                <a:uLnTx/>
                <a:uFillTx/>
                <a:latin typeface="+mn-lt"/>
                <a:ea typeface="+mn-ea"/>
                <a:cs typeface="+mn-cs"/>
              </a:endParaRPr>
            </a:p>
          </p:txBody>
        </p:sp>
      </p:grpSp>
      <p:sp>
        <p:nvSpPr>
          <p:cNvPr id="10243" name="矩形 9"/>
          <p:cNvSpPr/>
          <p:nvPr/>
        </p:nvSpPr>
        <p:spPr>
          <a:xfrm>
            <a:off x="1155700" y="384175"/>
            <a:ext cx="1108075" cy="369888"/>
          </a:xfrm>
          <a:prstGeom prst="rect">
            <a:avLst/>
          </a:prstGeom>
          <a:noFill/>
          <a:ln w="9525">
            <a:noFill/>
          </a:ln>
        </p:spPr>
        <p:txBody>
          <a:bodyPr wrap="none">
            <a:spAutoFit/>
          </a:bodyPr>
          <a:p>
            <a:r>
              <a:rPr lang="zh-CN" altLang="en-US" b="1" dirty="0">
                <a:solidFill>
                  <a:srgbClr val="01325B"/>
                </a:solidFill>
                <a:latin typeface="微软雅黑" panose="020B0503020204020204" pitchFamily="34" charset="-122"/>
                <a:ea typeface="微软雅黑" panose="020B0503020204020204" pitchFamily="34" charset="-122"/>
              </a:rPr>
              <a:t>股本结构</a:t>
            </a:r>
            <a:endParaRPr lang="zh-CN" altLang="en-US" b="1" dirty="0">
              <a:solidFill>
                <a:srgbClr val="01325B"/>
              </a:solidFill>
              <a:latin typeface="微软雅黑" panose="020B0503020204020204" pitchFamily="34" charset="-122"/>
              <a:ea typeface="微软雅黑" panose="020B0503020204020204" pitchFamily="34" charset="-122"/>
            </a:endParaRPr>
          </a:p>
        </p:txBody>
      </p:sp>
      <p:sp>
        <p:nvSpPr>
          <p:cNvPr id="6" name="文本占位符 20482"/>
          <p:cNvSpPr txBox="1"/>
          <p:nvPr/>
        </p:nvSpPr>
        <p:spPr>
          <a:xfrm>
            <a:off x="395288" y="1993900"/>
            <a:ext cx="8280400" cy="2016125"/>
          </a:xfrm>
          <a:prstGeom prst="rect">
            <a:avLst/>
          </a:prstGeom>
        </p:spPr>
        <p:txBody>
          <a:bodyPr/>
          <a:lstStyle>
            <a:lvl1pPr lvl="0">
              <a:defRPr sz="1800"/>
            </a:lvl1pPr>
            <a:lvl2pPr lvl="1">
              <a:defRPr sz="1600"/>
            </a:lvl2pPr>
            <a:lvl3pPr lvl="2">
              <a:defRPr sz="1400"/>
            </a:lvl3pPr>
            <a:lvl4pPr lvl="3">
              <a:defRPr sz="1200"/>
            </a:lvl4pPr>
            <a:lvl5pPr lvl="4">
              <a:defRPr sz="1600"/>
            </a:lvl5p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r>
              <a:rPr kumimoji="0" lang="en-US" altLang="zh-CN" sz="1800" b="1" i="0" u="none" strike="noStrike" kern="1200" cap="none" spc="0" normalizeH="0" baseline="0" noProof="0" dirty="0" smtClean="0">
                <a:ln>
                  <a:noFill/>
                </a:ln>
                <a:solidFill>
                  <a:srgbClr val="013B6D"/>
                </a:solidFill>
                <a:effectLst/>
                <a:uLnTx/>
                <a:uFillTx/>
                <a:latin typeface="华文细黑" pitchFamily="2" charset="-122"/>
                <a:ea typeface="+mn-ea"/>
                <a:cs typeface="+mn-cs"/>
                <a:sym typeface="+mn-ea"/>
              </a:rPr>
              <a:t> </a:t>
            </a:r>
            <a:r>
              <a:rPr kumimoji="0" lang="zh-CN" altLang="en-US" sz="1800" b="1" i="0" u="none" strike="noStrike" kern="1200" cap="none" spc="0" normalizeH="0" baseline="0" noProof="0" dirty="0" smtClean="0">
                <a:ln>
                  <a:noFill/>
                </a:ln>
                <a:solidFill>
                  <a:srgbClr val="013B6D"/>
                </a:solidFill>
                <a:effectLst/>
                <a:uLnTx/>
                <a:uFillTx/>
                <a:latin typeface="微软雅黑" panose="020B0503020204020204" pitchFamily="34" charset="-122"/>
                <a:ea typeface="微软雅黑" panose="020B0503020204020204" pitchFamily="34" charset="-122"/>
                <a:cs typeface="+mn-cs"/>
                <a:sym typeface="+mn-ea"/>
              </a:rPr>
              <a:t>郴州雄风环保科技有限公司经中国证监会核准重组，于</a:t>
            </a:r>
            <a:r>
              <a:rPr kumimoji="0" lang="en-US" altLang="zh-CN" sz="1800" b="1" i="0" u="none" strike="noStrike" kern="1200" cap="none" spc="0" normalizeH="0" baseline="0" noProof="0" dirty="0" smtClean="0">
                <a:ln>
                  <a:noFill/>
                </a:ln>
                <a:solidFill>
                  <a:srgbClr val="013B6D"/>
                </a:solidFill>
                <a:effectLst/>
                <a:uLnTx/>
                <a:uFillTx/>
                <a:latin typeface="微软雅黑" panose="020B0503020204020204" pitchFamily="34" charset="-122"/>
                <a:ea typeface="微软雅黑" panose="020B0503020204020204" pitchFamily="34" charset="-122"/>
                <a:cs typeface="+mn-cs"/>
                <a:sym typeface="+mn-ea"/>
              </a:rPr>
              <a:t>2015</a:t>
            </a:r>
            <a:r>
              <a:rPr kumimoji="0" lang="zh-CN" altLang="en-US" sz="1800" b="1" i="0" u="none" strike="noStrike" kern="1200" cap="none" spc="0" normalizeH="0" baseline="0" noProof="0" dirty="0" smtClean="0">
                <a:ln>
                  <a:noFill/>
                </a:ln>
                <a:solidFill>
                  <a:srgbClr val="013B6D"/>
                </a:solidFill>
                <a:effectLst/>
                <a:uLnTx/>
                <a:uFillTx/>
                <a:latin typeface="微软雅黑" panose="020B0503020204020204" pitchFamily="34" charset="-122"/>
                <a:ea typeface="微软雅黑" panose="020B0503020204020204" pitchFamily="34" charset="-122"/>
                <a:cs typeface="+mn-cs"/>
                <a:sym typeface="+mn-ea"/>
              </a:rPr>
              <a:t>年</a:t>
            </a:r>
            <a:r>
              <a:rPr kumimoji="0" lang="en-US" altLang="zh-CN" sz="1800" b="1" i="0" u="none" strike="noStrike" kern="1200" cap="none" spc="0" normalizeH="0" baseline="0" noProof="0" dirty="0" smtClean="0">
                <a:ln>
                  <a:noFill/>
                </a:ln>
                <a:solidFill>
                  <a:srgbClr val="013B6D"/>
                </a:solidFill>
                <a:effectLst/>
                <a:uLnTx/>
                <a:uFillTx/>
                <a:latin typeface="微软雅黑" panose="020B0503020204020204" pitchFamily="34" charset="-122"/>
                <a:ea typeface="微软雅黑" panose="020B0503020204020204" pitchFamily="34" charset="-122"/>
                <a:cs typeface="+mn-cs"/>
                <a:sym typeface="+mn-ea"/>
              </a:rPr>
              <a:t>2</a:t>
            </a:r>
            <a:r>
              <a:rPr kumimoji="0" lang="zh-CN" altLang="en-US" sz="1800" b="1" i="0" u="none" strike="noStrike" kern="1200" cap="none" spc="0" normalizeH="0" baseline="0" noProof="0" dirty="0" smtClean="0">
                <a:ln>
                  <a:noFill/>
                </a:ln>
                <a:solidFill>
                  <a:srgbClr val="013B6D"/>
                </a:solidFill>
                <a:effectLst/>
                <a:uLnTx/>
                <a:uFillTx/>
                <a:latin typeface="微软雅黑" panose="020B0503020204020204" pitchFamily="34" charset="-122"/>
                <a:ea typeface="微软雅黑" panose="020B0503020204020204" pitchFamily="34" charset="-122"/>
                <a:cs typeface="+mn-cs"/>
                <a:sym typeface="+mn-ea"/>
              </a:rPr>
              <a:t>月</a:t>
            </a:r>
            <a:r>
              <a:rPr kumimoji="0" lang="en-US" altLang="zh-CN" sz="1800" b="1" i="0" u="none" strike="noStrike" kern="1200" cap="none" spc="0" normalizeH="0" baseline="0" noProof="0" dirty="0" smtClean="0">
                <a:ln>
                  <a:noFill/>
                </a:ln>
                <a:solidFill>
                  <a:srgbClr val="013B6D"/>
                </a:solidFill>
                <a:effectLst/>
                <a:uLnTx/>
                <a:uFillTx/>
                <a:latin typeface="微软雅黑" panose="020B0503020204020204" pitchFamily="34" charset="-122"/>
                <a:ea typeface="微软雅黑" panose="020B0503020204020204" pitchFamily="34" charset="-122"/>
                <a:cs typeface="+mn-cs"/>
                <a:sym typeface="+mn-ea"/>
              </a:rPr>
              <a:t>28</a:t>
            </a:r>
            <a:r>
              <a:rPr kumimoji="0" lang="zh-CN" altLang="en-US" sz="1800" b="1" i="0" u="none" strike="noStrike" kern="1200" cap="none" spc="0" normalizeH="0" baseline="0" noProof="0" dirty="0" smtClean="0">
                <a:ln>
                  <a:noFill/>
                </a:ln>
                <a:solidFill>
                  <a:srgbClr val="013B6D"/>
                </a:solidFill>
                <a:effectLst/>
                <a:uLnTx/>
                <a:uFillTx/>
                <a:latin typeface="微软雅黑" panose="020B0503020204020204" pitchFamily="34" charset="-122"/>
                <a:ea typeface="微软雅黑" panose="020B0503020204020204" pitchFamily="34" charset="-122"/>
                <a:cs typeface="+mn-cs"/>
                <a:sym typeface="+mn-ea"/>
              </a:rPr>
              <a:t>日过户变更为股东赤峰吉隆黄金矿业股份有限公司独资控股</a:t>
            </a:r>
            <a:r>
              <a:rPr kumimoji="0" lang="en-US" altLang="zh-CN" sz="1800" b="1" i="0" u="none" strike="noStrike" kern="1200" cap="none" spc="0" normalizeH="0" baseline="0" noProof="0" dirty="0" smtClean="0">
                <a:ln>
                  <a:noFill/>
                </a:ln>
                <a:solidFill>
                  <a:srgbClr val="013B6D"/>
                </a:solidFill>
                <a:effectLst/>
                <a:uLnTx/>
                <a:uFillTx/>
                <a:latin typeface="微软雅黑" panose="020B0503020204020204" pitchFamily="34" charset="-122"/>
                <a:ea typeface="微软雅黑" panose="020B0503020204020204" pitchFamily="34" charset="-122"/>
                <a:cs typeface="+mn-cs"/>
                <a:sym typeface="+mn-ea"/>
              </a:rPr>
              <a:t>(100%</a:t>
            </a:r>
            <a:r>
              <a:rPr kumimoji="0" lang="zh-CN" altLang="en-US" sz="1800" b="1" i="0" u="none" strike="noStrike" kern="1200" cap="none" spc="0" normalizeH="0" baseline="0" noProof="0" dirty="0" smtClean="0">
                <a:ln>
                  <a:noFill/>
                </a:ln>
                <a:solidFill>
                  <a:srgbClr val="013B6D"/>
                </a:solidFill>
                <a:effectLst/>
                <a:uLnTx/>
                <a:uFillTx/>
                <a:latin typeface="微软雅黑" panose="020B0503020204020204" pitchFamily="34" charset="-122"/>
                <a:ea typeface="微软雅黑" panose="020B0503020204020204" pitchFamily="34" charset="-122"/>
                <a:cs typeface="+mn-cs"/>
                <a:sym typeface="+mn-ea"/>
              </a:rPr>
              <a:t>股权</a:t>
            </a:r>
            <a:r>
              <a:rPr kumimoji="0" lang="en-US" altLang="zh-CN" sz="1800" b="1" i="0" u="none" strike="noStrike" kern="1200" cap="none" spc="0" normalizeH="0" baseline="0" noProof="0" dirty="0" smtClean="0">
                <a:ln>
                  <a:noFill/>
                </a:ln>
                <a:solidFill>
                  <a:srgbClr val="013B6D"/>
                </a:solidFill>
                <a:effectLst/>
                <a:uLnTx/>
                <a:uFillTx/>
                <a:latin typeface="微软雅黑" panose="020B0503020204020204" pitchFamily="34" charset="-122"/>
                <a:ea typeface="微软雅黑" panose="020B0503020204020204" pitchFamily="34" charset="-122"/>
                <a:cs typeface="+mn-cs"/>
                <a:sym typeface="+mn-ea"/>
              </a:rPr>
              <a:t>)</a:t>
            </a:r>
            <a:r>
              <a:rPr kumimoji="0" lang="zh-CN" altLang="en-US" sz="1800" b="1" i="0" u="none" strike="noStrike" kern="1200" cap="none" spc="0" normalizeH="0" baseline="0" noProof="0" dirty="0" smtClean="0">
                <a:ln>
                  <a:noFill/>
                </a:ln>
                <a:solidFill>
                  <a:srgbClr val="013B6D"/>
                </a:solidFill>
                <a:effectLst/>
                <a:uLnTx/>
                <a:uFillTx/>
                <a:latin typeface="微软雅黑" panose="020B0503020204020204" pitchFamily="34" charset="-122"/>
                <a:ea typeface="微软雅黑" panose="020B0503020204020204" pitchFamily="34" charset="-122"/>
                <a:cs typeface="+mn-cs"/>
                <a:sym typeface="+mn-ea"/>
              </a:rPr>
              <a:t>的有限责任公司，隶属赤峰黄金集团二级法人机构。</a:t>
            </a:r>
            <a:endParaRPr kumimoji="0" lang="zh-CN" altLang="en-US" sz="1800" b="1" i="0" u="none" strike="noStrike" kern="1200" cap="none" spc="0" normalizeH="0" baseline="0" noProof="0" dirty="0">
              <a:ln>
                <a:noFill/>
              </a:ln>
              <a:solidFill>
                <a:srgbClr val="013B6D"/>
              </a:solidFill>
              <a:effectLst/>
              <a:uLnTx/>
              <a:uFillTx/>
              <a:latin typeface="微软雅黑" panose="020B0503020204020204" pitchFamily="34" charset="-122"/>
              <a:ea typeface="微软雅黑" panose="020B0503020204020204" pitchFamily="34" charset="-122"/>
              <a:cs typeface="+mn-cs"/>
              <a:sym typeface="+mn-ea"/>
            </a:endParaRPr>
          </a:p>
        </p:txBody>
      </p:sp>
    </p:spTree>
  </p:cSld>
  <p:clrMapOvr>
    <a:masterClrMapping/>
  </p:clrMapOvr>
  <p:transition spd="slow" advClick="0" advTm="1200">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1266" name="组合 6"/>
          <p:cNvGrpSpPr/>
          <p:nvPr/>
        </p:nvGrpSpPr>
        <p:grpSpPr>
          <a:xfrm>
            <a:off x="336550" y="385763"/>
            <a:ext cx="3097213" cy="333375"/>
            <a:chOff x="2929753" y="1778111"/>
            <a:chExt cx="4130975" cy="479165"/>
          </a:xfrm>
        </p:grpSpPr>
        <p:cxnSp>
          <p:nvCxnSpPr>
            <p:cNvPr id="3" name="直接连接符 2"/>
            <p:cNvCxnSpPr/>
            <p:nvPr/>
          </p:nvCxnSpPr>
          <p:spPr>
            <a:xfrm>
              <a:off x="3363813" y="2250430"/>
              <a:ext cx="3696915" cy="0"/>
            </a:xfrm>
            <a:prstGeom prst="line">
              <a:avLst/>
            </a:prstGeom>
            <a:ln>
              <a:solidFill>
                <a:srgbClr val="01325B"/>
              </a:solidFill>
            </a:ln>
          </p:spPr>
          <p:style>
            <a:lnRef idx="1">
              <a:schemeClr val="accent1"/>
            </a:lnRef>
            <a:fillRef idx="0">
              <a:schemeClr val="accent1"/>
            </a:fillRef>
            <a:effectRef idx="0">
              <a:schemeClr val="accent1"/>
            </a:effectRef>
            <a:fontRef idx="minor">
              <a:schemeClr val="tx1"/>
            </a:fontRef>
          </p:style>
        </p:cxnSp>
        <p:sp>
          <p:nvSpPr>
            <p:cNvPr id="4" name="平行四边形 3"/>
            <p:cNvSpPr/>
            <p:nvPr/>
          </p:nvSpPr>
          <p:spPr>
            <a:xfrm>
              <a:off x="2929753" y="1778111"/>
              <a:ext cx="590745" cy="479165"/>
            </a:xfrm>
            <a:prstGeom prst="parallelogram">
              <a:avLst/>
            </a:prstGeom>
            <a:solidFill>
              <a:srgbClr val="0132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1">
                  <a:ln>
                    <a:noFill/>
                  </a:ln>
                  <a:solidFill>
                    <a:schemeClr val="bg1"/>
                  </a:solidFill>
                  <a:effectLst/>
                  <a:uLnTx/>
                  <a:uFillTx/>
                  <a:latin typeface="+mn-lt"/>
                  <a:ea typeface="+mn-ea"/>
                  <a:cs typeface="+mn-cs"/>
                </a:rPr>
                <a:t>3</a:t>
              </a:r>
              <a:endParaRPr kumimoji="0" lang="zh-CN" altLang="en-US" sz="2400" b="0" i="0" u="none" strike="noStrike" kern="1200" cap="none" spc="0" normalizeH="0" baseline="0" noProof="1">
                <a:ln>
                  <a:noFill/>
                </a:ln>
                <a:solidFill>
                  <a:schemeClr val="bg1"/>
                </a:solidFill>
                <a:effectLst/>
                <a:uLnTx/>
                <a:uFillTx/>
                <a:latin typeface="+mn-lt"/>
                <a:ea typeface="+mn-ea"/>
                <a:cs typeface="+mn-cs"/>
              </a:endParaRPr>
            </a:p>
          </p:txBody>
        </p:sp>
      </p:grpSp>
      <p:sp>
        <p:nvSpPr>
          <p:cNvPr id="11267" name="矩形 9"/>
          <p:cNvSpPr/>
          <p:nvPr/>
        </p:nvSpPr>
        <p:spPr>
          <a:xfrm>
            <a:off x="1155700" y="384175"/>
            <a:ext cx="1108075" cy="369888"/>
          </a:xfrm>
          <a:prstGeom prst="rect">
            <a:avLst/>
          </a:prstGeom>
          <a:noFill/>
          <a:ln w="9525">
            <a:noFill/>
          </a:ln>
        </p:spPr>
        <p:txBody>
          <a:bodyPr wrap="none">
            <a:spAutoFit/>
          </a:bodyPr>
          <a:p>
            <a:r>
              <a:rPr lang="zh-CN" altLang="en-US" b="1" dirty="0">
                <a:solidFill>
                  <a:srgbClr val="01325B"/>
                </a:solidFill>
                <a:latin typeface="微软雅黑" panose="020B0503020204020204" pitchFamily="34" charset="-122"/>
                <a:ea typeface="微软雅黑" panose="020B0503020204020204" pitchFamily="34" charset="-122"/>
              </a:rPr>
              <a:t>管理架构</a:t>
            </a:r>
            <a:endParaRPr lang="zh-CN" altLang="en-US" b="1" dirty="0">
              <a:solidFill>
                <a:srgbClr val="01325B"/>
              </a:solidFill>
              <a:latin typeface="微软雅黑" panose="020B0503020204020204" pitchFamily="34" charset="-122"/>
              <a:ea typeface="微软雅黑" panose="020B0503020204020204" pitchFamily="34" charset="-122"/>
            </a:endParaRPr>
          </a:p>
        </p:txBody>
      </p:sp>
      <p:grpSp>
        <p:nvGrpSpPr>
          <p:cNvPr id="1073743071" name="组合 1073743070"/>
          <p:cNvGrpSpPr>
            <a:grpSpLocks noRot="1" noChangeAspect="1"/>
          </p:cNvGrpSpPr>
          <p:nvPr/>
        </p:nvGrpSpPr>
        <p:grpSpPr>
          <a:xfrm>
            <a:off x="562610" y="911860"/>
            <a:ext cx="7644765" cy="3987800"/>
            <a:chOff x="1489" y="1894"/>
            <a:chExt cx="13860" cy="6624"/>
          </a:xfrm>
        </p:grpSpPr>
        <p:sp>
          <p:nvSpPr>
            <p:cNvPr id="7" name="右箭头 6"/>
            <p:cNvSpPr>
              <a:spLocks noRot="1" noChangeAspect="1" noTextEdit="1"/>
            </p:cNvSpPr>
            <p:nvPr/>
          </p:nvSpPr>
          <p:spPr>
            <a:xfrm>
              <a:off x="1489" y="1894"/>
              <a:ext cx="13860" cy="6624"/>
            </a:xfrm>
            <a:prstGeom prst="rightArrow">
              <a:avLst>
                <a:gd name="adj1" fmla="val 50000"/>
                <a:gd name="adj2" fmla="val 52309"/>
              </a:avLst>
            </a:prstGeom>
            <a:noFill/>
            <a:ln w="9525">
              <a:noFill/>
            </a:ln>
          </p:spPr>
          <p:txBody>
            <a:bodyPr/>
            <a:p>
              <a:endParaRPr lang="zh-CN" altLang="en-US"/>
            </a:p>
          </p:txBody>
        </p:sp>
        <p:sp>
          <p:nvSpPr>
            <p:cNvPr id="1073743073" name="矩形 35"/>
            <p:cNvSpPr/>
            <p:nvPr/>
          </p:nvSpPr>
          <p:spPr>
            <a:xfrm>
              <a:off x="7444" y="2830"/>
              <a:ext cx="1454" cy="480"/>
            </a:xfrm>
            <a:prstGeom prst="rect">
              <a:avLst/>
            </a:prstGeom>
            <a:noFill/>
            <a:ln w="6350" cap="flat" cmpd="sng">
              <a:solidFill>
                <a:srgbClr val="000000"/>
              </a:solidFill>
              <a:prstDash val="solid"/>
              <a:miter/>
              <a:headEnd type="none" w="med" len="med"/>
              <a:tailEnd type="none" w="med" len="med"/>
            </a:ln>
          </p:spPr>
          <p:txBody>
            <a:bodyPr vert="horz" wrap="square" lIns="91439" rIns="91439" anchor="t"/>
            <a:p>
              <a:pPr algn="ctr"/>
              <a:r>
                <a:rPr lang="zh-CN" altLang="en-US" sz="1200" b="1"/>
                <a:t>董事长</a:t>
              </a:r>
              <a:endParaRPr lang="zh-CN" altLang="en-US" b="1"/>
            </a:p>
            <a:p>
              <a:endParaRPr lang="zh-CN" altLang="en-US" b="1"/>
            </a:p>
          </p:txBody>
        </p:sp>
        <p:sp>
          <p:nvSpPr>
            <p:cNvPr id="8" name="矩形 35"/>
            <p:cNvSpPr/>
            <p:nvPr/>
          </p:nvSpPr>
          <p:spPr>
            <a:xfrm>
              <a:off x="7445" y="2065"/>
              <a:ext cx="1454" cy="480"/>
            </a:xfrm>
            <a:prstGeom prst="rect">
              <a:avLst/>
            </a:prstGeom>
            <a:noFill/>
            <a:ln w="6350" cap="flat" cmpd="sng">
              <a:solidFill>
                <a:srgbClr val="000000"/>
              </a:solidFill>
              <a:prstDash val="solid"/>
              <a:miter/>
              <a:headEnd type="none" w="med" len="med"/>
              <a:tailEnd type="none" w="med" len="med"/>
            </a:ln>
          </p:spPr>
          <p:txBody>
            <a:bodyPr vert="horz" wrap="square" lIns="91439" rIns="91439" anchor="t"/>
            <a:p>
              <a:pPr algn="ctr"/>
              <a:r>
                <a:rPr lang="zh-CN" altLang="en-US" sz="1200" b="1"/>
                <a:t>总 公 司</a:t>
              </a:r>
              <a:endParaRPr lang="zh-CN" altLang="en-US" sz="1200" b="1"/>
            </a:p>
            <a:p>
              <a:endParaRPr lang="zh-CN" altLang="en-US" sz="1200" b="1"/>
            </a:p>
          </p:txBody>
        </p:sp>
        <p:sp>
          <p:nvSpPr>
            <p:cNvPr id="1073743075" name="直接连接符 1073743074"/>
            <p:cNvSpPr/>
            <p:nvPr/>
          </p:nvSpPr>
          <p:spPr>
            <a:xfrm>
              <a:off x="8194" y="2506"/>
              <a:ext cx="1" cy="312"/>
            </a:xfrm>
            <a:prstGeom prst="line">
              <a:avLst/>
            </a:prstGeom>
            <a:ln w="9525" cap="flat" cmpd="sng">
              <a:solidFill>
                <a:srgbClr val="000000"/>
              </a:solidFill>
              <a:prstDash val="solid"/>
              <a:headEnd type="none" w="med" len="med"/>
              <a:tailEnd type="triangle" w="med" len="med"/>
            </a:ln>
          </p:spPr>
        </p:sp>
        <p:sp>
          <p:nvSpPr>
            <p:cNvPr id="1073743077" name="直接连接符 1073743076"/>
            <p:cNvSpPr/>
            <p:nvPr/>
          </p:nvSpPr>
          <p:spPr>
            <a:xfrm>
              <a:off x="8194" y="3316"/>
              <a:ext cx="1" cy="312"/>
            </a:xfrm>
            <a:prstGeom prst="line">
              <a:avLst/>
            </a:prstGeom>
            <a:ln w="9525" cap="flat" cmpd="sng">
              <a:solidFill>
                <a:srgbClr val="000000"/>
              </a:solidFill>
              <a:prstDash val="solid"/>
              <a:headEnd type="none" w="med" len="med"/>
              <a:tailEnd type="triangle" w="med" len="med"/>
            </a:ln>
          </p:spPr>
        </p:sp>
        <p:sp>
          <p:nvSpPr>
            <p:cNvPr id="1073743078" name="矩形 35"/>
            <p:cNvSpPr/>
            <p:nvPr/>
          </p:nvSpPr>
          <p:spPr>
            <a:xfrm>
              <a:off x="7444" y="3640"/>
              <a:ext cx="1454" cy="480"/>
            </a:xfrm>
            <a:prstGeom prst="rect">
              <a:avLst/>
            </a:prstGeom>
            <a:noFill/>
            <a:ln w="6350" cap="flat" cmpd="sng">
              <a:solidFill>
                <a:srgbClr val="000000"/>
              </a:solidFill>
              <a:prstDash val="solid"/>
              <a:miter/>
              <a:headEnd type="none" w="med" len="med"/>
              <a:tailEnd type="none" w="med" len="med"/>
            </a:ln>
          </p:spPr>
          <p:txBody>
            <a:bodyPr vert="horz" wrap="square" lIns="91439" rIns="91439" anchor="t"/>
            <a:p>
              <a:pPr algn="ctr"/>
              <a:r>
                <a:rPr lang="zh-CN" altLang="en-US" sz="1200" b="1"/>
                <a:t>总经理</a:t>
              </a:r>
              <a:endParaRPr lang="zh-CN" altLang="en-US" b="1"/>
            </a:p>
            <a:p>
              <a:endParaRPr lang="zh-CN" altLang="en-US" b="1"/>
            </a:p>
          </p:txBody>
        </p:sp>
        <p:sp>
          <p:nvSpPr>
            <p:cNvPr id="1073743079" name="直接连接符 1073743078"/>
            <p:cNvSpPr/>
            <p:nvPr/>
          </p:nvSpPr>
          <p:spPr>
            <a:xfrm>
              <a:off x="8194" y="4090"/>
              <a:ext cx="1" cy="477"/>
            </a:xfrm>
            <a:prstGeom prst="line">
              <a:avLst/>
            </a:prstGeom>
            <a:ln w="9525" cap="flat" cmpd="sng">
              <a:solidFill>
                <a:srgbClr val="000000"/>
              </a:solidFill>
              <a:prstDash val="solid"/>
              <a:headEnd type="none" w="med" len="med"/>
              <a:tailEnd type="none" w="med" len="med"/>
            </a:ln>
          </p:spPr>
        </p:sp>
        <p:sp>
          <p:nvSpPr>
            <p:cNvPr id="1073743080" name="直接连接符 1073743079"/>
            <p:cNvSpPr/>
            <p:nvPr/>
          </p:nvSpPr>
          <p:spPr>
            <a:xfrm>
              <a:off x="4368" y="4553"/>
              <a:ext cx="9308" cy="29"/>
            </a:xfrm>
            <a:prstGeom prst="line">
              <a:avLst/>
            </a:prstGeom>
            <a:ln w="9525" cap="flat" cmpd="sng">
              <a:solidFill>
                <a:srgbClr val="000000"/>
              </a:solidFill>
              <a:prstDash val="solid"/>
              <a:headEnd type="none" w="med" len="med"/>
              <a:tailEnd type="none" w="med" len="med"/>
            </a:ln>
          </p:spPr>
        </p:sp>
        <p:sp>
          <p:nvSpPr>
            <p:cNvPr id="1073743081" name="直接连接符 1073743080"/>
            <p:cNvSpPr/>
            <p:nvPr/>
          </p:nvSpPr>
          <p:spPr>
            <a:xfrm>
              <a:off x="4399" y="4558"/>
              <a:ext cx="1" cy="372"/>
            </a:xfrm>
            <a:prstGeom prst="line">
              <a:avLst/>
            </a:prstGeom>
            <a:ln w="9525" cap="flat" cmpd="sng">
              <a:solidFill>
                <a:srgbClr val="000000"/>
              </a:solidFill>
              <a:prstDash val="solid"/>
              <a:headEnd type="none" w="med" len="med"/>
              <a:tailEnd type="triangle" w="med" len="med"/>
            </a:ln>
          </p:spPr>
        </p:sp>
        <p:sp>
          <p:nvSpPr>
            <p:cNvPr id="1073743082" name="直接连接符 1073743081"/>
            <p:cNvSpPr/>
            <p:nvPr/>
          </p:nvSpPr>
          <p:spPr>
            <a:xfrm>
              <a:off x="10359" y="4603"/>
              <a:ext cx="1" cy="882"/>
            </a:xfrm>
            <a:prstGeom prst="line">
              <a:avLst/>
            </a:prstGeom>
            <a:ln w="9525" cap="flat" cmpd="sng">
              <a:solidFill>
                <a:srgbClr val="000000"/>
              </a:solidFill>
              <a:prstDash val="solid"/>
              <a:headEnd type="none" w="med" len="med"/>
              <a:tailEnd type="triangle" w="med" len="med"/>
            </a:ln>
          </p:spPr>
        </p:sp>
        <p:sp>
          <p:nvSpPr>
            <p:cNvPr id="1073743084" name="矩形 35"/>
            <p:cNvSpPr/>
            <p:nvPr/>
          </p:nvSpPr>
          <p:spPr>
            <a:xfrm>
              <a:off x="3814" y="4897"/>
              <a:ext cx="1080" cy="450"/>
            </a:xfrm>
            <a:prstGeom prst="rect">
              <a:avLst/>
            </a:prstGeom>
            <a:noFill/>
            <a:ln w="6350" cap="flat" cmpd="sng">
              <a:solidFill>
                <a:srgbClr val="000000"/>
              </a:solidFill>
              <a:prstDash val="solid"/>
              <a:miter/>
              <a:headEnd type="none" w="med" len="med"/>
              <a:tailEnd type="none" w="med" len="med"/>
            </a:ln>
          </p:spPr>
          <p:txBody>
            <a:bodyPr vert="horz" wrap="square" lIns="18000" rIns="18000" anchor="t"/>
            <a:p>
              <a:pPr algn="ctr"/>
              <a:r>
                <a:rPr lang="zh-CN" altLang="en-US" sz="1000" b="1"/>
                <a:t>财务总监</a:t>
              </a:r>
              <a:endParaRPr lang="zh-CN" altLang="en-US" b="1"/>
            </a:p>
            <a:p>
              <a:endParaRPr lang="zh-CN" altLang="en-US" b="1"/>
            </a:p>
          </p:txBody>
        </p:sp>
        <p:sp>
          <p:nvSpPr>
            <p:cNvPr id="1073743086" name="矩形 1073743085"/>
            <p:cNvSpPr/>
            <p:nvPr/>
          </p:nvSpPr>
          <p:spPr>
            <a:xfrm>
              <a:off x="3851" y="6568"/>
              <a:ext cx="415" cy="1182"/>
            </a:xfrm>
            <a:prstGeom prst="rect">
              <a:avLst/>
            </a:prstGeom>
            <a:solidFill>
              <a:srgbClr val="FFFFFF"/>
            </a:solidFill>
            <a:ln w="9525" cap="flat" cmpd="sng">
              <a:solidFill>
                <a:srgbClr val="000000"/>
              </a:solidFill>
              <a:prstDash val="solid"/>
              <a:miter/>
              <a:headEnd type="none" w="med" len="med"/>
              <a:tailEnd type="none" w="med" len="med"/>
            </a:ln>
          </p:spPr>
          <p:txBody>
            <a:bodyPr vert="horz" wrap="square" lIns="18000" rIns="18000" anchor="t"/>
            <a:p>
              <a:pPr algn="ctr"/>
              <a:r>
                <a:rPr lang="zh-CN" altLang="en-US" sz="1000" b="1"/>
                <a:t>财务部</a:t>
              </a:r>
              <a:endParaRPr lang="zh-CN" altLang="en-US"/>
            </a:p>
            <a:p>
              <a:endParaRPr lang="zh-CN" altLang="en-US"/>
            </a:p>
          </p:txBody>
        </p:sp>
        <p:sp>
          <p:nvSpPr>
            <p:cNvPr id="1073743087" name="矩形 1073743086"/>
            <p:cNvSpPr/>
            <p:nvPr/>
          </p:nvSpPr>
          <p:spPr>
            <a:xfrm>
              <a:off x="6736" y="6673"/>
              <a:ext cx="415" cy="1242"/>
            </a:xfrm>
            <a:prstGeom prst="rect">
              <a:avLst/>
            </a:prstGeom>
            <a:solidFill>
              <a:srgbClr val="FFFFFF"/>
            </a:solidFill>
            <a:ln w="9525" cap="flat" cmpd="sng">
              <a:solidFill>
                <a:srgbClr val="000000"/>
              </a:solidFill>
              <a:prstDash val="solid"/>
              <a:miter/>
              <a:headEnd type="none" w="med" len="med"/>
              <a:tailEnd type="none" w="med" len="med"/>
            </a:ln>
          </p:spPr>
          <p:txBody>
            <a:bodyPr vert="horz" wrap="square" lIns="18000" rIns="18000" anchor="t"/>
            <a:p>
              <a:pPr algn="ctr"/>
              <a:r>
                <a:rPr lang="zh-CN" altLang="en-US" sz="1000" b="1"/>
                <a:t>安环部</a:t>
              </a:r>
              <a:endParaRPr lang="zh-CN" altLang="en-US"/>
            </a:p>
            <a:p>
              <a:endParaRPr lang="zh-CN" altLang="en-US"/>
            </a:p>
          </p:txBody>
        </p:sp>
        <p:sp>
          <p:nvSpPr>
            <p:cNvPr id="1073743088" name="矩形 1073743087"/>
            <p:cNvSpPr/>
            <p:nvPr/>
          </p:nvSpPr>
          <p:spPr>
            <a:xfrm>
              <a:off x="11885" y="6763"/>
              <a:ext cx="416" cy="1151"/>
            </a:xfrm>
            <a:prstGeom prst="rect">
              <a:avLst/>
            </a:prstGeom>
            <a:solidFill>
              <a:srgbClr val="FFFFFF"/>
            </a:solidFill>
            <a:ln w="9525" cap="flat" cmpd="sng">
              <a:solidFill>
                <a:srgbClr val="000000"/>
              </a:solidFill>
              <a:prstDash val="solid"/>
              <a:miter/>
              <a:headEnd type="none" w="med" len="med"/>
              <a:tailEnd type="none" w="med" len="med"/>
            </a:ln>
          </p:spPr>
          <p:txBody>
            <a:bodyPr vert="horz" wrap="square" lIns="18000" rIns="18000" anchor="t"/>
            <a:p>
              <a:pPr algn="ctr"/>
              <a:r>
                <a:rPr lang="zh-CN" altLang="en-US" sz="1000" b="1"/>
                <a:t>行政部</a:t>
              </a:r>
              <a:endParaRPr lang="zh-CN" altLang="en-US"/>
            </a:p>
            <a:p>
              <a:endParaRPr lang="zh-CN" altLang="en-US"/>
            </a:p>
          </p:txBody>
        </p:sp>
        <p:sp>
          <p:nvSpPr>
            <p:cNvPr id="1073743090" name="矩形 35"/>
            <p:cNvSpPr/>
            <p:nvPr/>
          </p:nvSpPr>
          <p:spPr>
            <a:xfrm>
              <a:off x="9809" y="5466"/>
              <a:ext cx="1323" cy="435"/>
            </a:xfrm>
            <a:prstGeom prst="rect">
              <a:avLst/>
            </a:prstGeom>
            <a:noFill/>
            <a:ln w="6350" cap="flat" cmpd="sng">
              <a:solidFill>
                <a:srgbClr val="000000"/>
              </a:solidFill>
              <a:prstDash val="solid"/>
              <a:miter/>
              <a:headEnd type="none" w="med" len="med"/>
              <a:tailEnd type="none" w="med" len="med"/>
            </a:ln>
          </p:spPr>
          <p:txBody>
            <a:bodyPr vert="horz" wrap="square" lIns="18000" rIns="18000" anchor="t"/>
            <a:p>
              <a:pPr algn="ctr"/>
              <a:r>
                <a:rPr lang="zh-CN" altLang="en-US" sz="900" b="1"/>
                <a:t>总经理助理</a:t>
              </a:r>
              <a:endParaRPr lang="zh-CN" altLang="en-US"/>
            </a:p>
            <a:p>
              <a:endParaRPr lang="zh-CN" altLang="en-US"/>
            </a:p>
          </p:txBody>
        </p:sp>
        <p:sp>
          <p:nvSpPr>
            <p:cNvPr id="1073743097" name="直接连接符 1073743096"/>
            <p:cNvSpPr/>
            <p:nvPr/>
          </p:nvSpPr>
          <p:spPr>
            <a:xfrm>
              <a:off x="4356" y="5403"/>
              <a:ext cx="14" cy="833"/>
            </a:xfrm>
            <a:prstGeom prst="line">
              <a:avLst/>
            </a:prstGeom>
            <a:ln w="9525" cap="flat" cmpd="sng">
              <a:solidFill>
                <a:srgbClr val="000000"/>
              </a:solidFill>
              <a:prstDash val="solid"/>
              <a:headEnd type="none" w="med" len="med"/>
              <a:tailEnd type="triangle" w="med" len="med"/>
            </a:ln>
          </p:spPr>
        </p:sp>
        <p:sp>
          <p:nvSpPr>
            <p:cNvPr id="1073743100" name="直接连接符 1073743099"/>
            <p:cNvSpPr/>
            <p:nvPr/>
          </p:nvSpPr>
          <p:spPr>
            <a:xfrm flipH="1">
              <a:off x="10397" y="5885"/>
              <a:ext cx="1" cy="589"/>
            </a:xfrm>
            <a:prstGeom prst="line">
              <a:avLst/>
            </a:prstGeom>
            <a:ln w="9525" cap="flat" cmpd="sng">
              <a:solidFill>
                <a:srgbClr val="000000"/>
              </a:solidFill>
              <a:prstDash val="solid"/>
              <a:headEnd type="none" w="med" len="med"/>
              <a:tailEnd type="triangle" w="med" len="med"/>
            </a:ln>
          </p:spPr>
        </p:sp>
        <p:sp>
          <p:nvSpPr>
            <p:cNvPr id="1073743101" name="矩形 35"/>
            <p:cNvSpPr/>
            <p:nvPr/>
          </p:nvSpPr>
          <p:spPr>
            <a:xfrm>
              <a:off x="6940" y="4912"/>
              <a:ext cx="1080" cy="420"/>
            </a:xfrm>
            <a:prstGeom prst="rect">
              <a:avLst/>
            </a:prstGeom>
            <a:noFill/>
            <a:ln w="6350" cap="flat" cmpd="sng">
              <a:solidFill>
                <a:srgbClr val="000000"/>
              </a:solidFill>
              <a:prstDash val="solid"/>
              <a:miter/>
              <a:headEnd type="none" w="med" len="med"/>
              <a:tailEnd type="none" w="med" len="med"/>
            </a:ln>
          </p:spPr>
          <p:txBody>
            <a:bodyPr vert="horz" wrap="square" lIns="18000" rIns="18000" anchor="t"/>
            <a:p>
              <a:pPr algn="ctr"/>
              <a:r>
                <a:rPr lang="zh-CN" altLang="en-US" sz="900" b="1"/>
                <a:t>副总经理</a:t>
              </a:r>
              <a:endParaRPr lang="zh-CN" altLang="en-US" sz="900" b="1"/>
            </a:p>
            <a:p>
              <a:endParaRPr lang="zh-CN" altLang="en-US" sz="900" b="1"/>
            </a:p>
          </p:txBody>
        </p:sp>
        <p:sp>
          <p:nvSpPr>
            <p:cNvPr id="1073743102" name="直接连接符 1073743101"/>
            <p:cNvSpPr/>
            <p:nvPr/>
          </p:nvSpPr>
          <p:spPr>
            <a:xfrm>
              <a:off x="8969" y="5893"/>
              <a:ext cx="1" cy="806"/>
            </a:xfrm>
            <a:prstGeom prst="line">
              <a:avLst/>
            </a:prstGeom>
            <a:ln w="9525" cap="flat" cmpd="sng">
              <a:solidFill>
                <a:srgbClr val="000000"/>
              </a:solidFill>
              <a:prstDash val="solid"/>
              <a:headEnd type="none" w="med" len="med"/>
              <a:tailEnd type="triangle" w="med" len="med"/>
            </a:ln>
          </p:spPr>
        </p:sp>
        <p:sp>
          <p:nvSpPr>
            <p:cNvPr id="1073743104" name="直接连接符 1073743103"/>
            <p:cNvSpPr/>
            <p:nvPr/>
          </p:nvSpPr>
          <p:spPr>
            <a:xfrm>
              <a:off x="9941" y="6430"/>
              <a:ext cx="914" cy="1"/>
            </a:xfrm>
            <a:prstGeom prst="line">
              <a:avLst/>
            </a:prstGeom>
            <a:ln w="9525" cap="flat" cmpd="sng">
              <a:solidFill>
                <a:srgbClr val="000000"/>
              </a:solidFill>
              <a:prstDash val="solid"/>
              <a:headEnd type="none" w="med" len="med"/>
              <a:tailEnd type="none" w="med" len="med"/>
            </a:ln>
          </p:spPr>
        </p:sp>
        <p:sp>
          <p:nvSpPr>
            <p:cNvPr id="1073743108" name="矩形 293"/>
            <p:cNvSpPr/>
            <p:nvPr/>
          </p:nvSpPr>
          <p:spPr>
            <a:xfrm>
              <a:off x="10632" y="6733"/>
              <a:ext cx="396" cy="1167"/>
            </a:xfrm>
            <a:prstGeom prst="rect">
              <a:avLst/>
            </a:prstGeom>
            <a:solidFill>
              <a:srgbClr val="FFFFFF"/>
            </a:solidFill>
            <a:ln w="9525" cap="flat" cmpd="sng">
              <a:solidFill>
                <a:srgbClr val="000000"/>
              </a:solidFill>
              <a:prstDash val="solid"/>
              <a:miter/>
              <a:headEnd type="none" w="med" len="med"/>
              <a:tailEnd type="none" w="med" len="med"/>
            </a:ln>
          </p:spPr>
          <p:txBody>
            <a:bodyPr vert="horz" wrap="square" lIns="18000" rIns="18000" anchor="t"/>
            <a:p>
              <a:pPr algn="ctr"/>
              <a:r>
                <a:rPr lang="zh-CN" altLang="en-US" sz="900" b="1"/>
                <a:t>机动基建</a:t>
              </a:r>
              <a:endParaRPr lang="zh-CN" altLang="en-US" sz="900" b="1"/>
            </a:p>
            <a:p>
              <a:pPr algn="ctr"/>
              <a:r>
                <a:rPr lang="zh-CN" altLang="en-US" sz="900" b="1"/>
                <a:t>部</a:t>
              </a:r>
              <a:endParaRPr lang="zh-CN" altLang="en-US" sz="900"/>
            </a:p>
            <a:p>
              <a:endParaRPr lang="zh-CN" altLang="en-US" sz="900"/>
            </a:p>
          </p:txBody>
        </p:sp>
        <p:sp>
          <p:nvSpPr>
            <p:cNvPr id="1073743110" name="矩形 285"/>
            <p:cNvSpPr/>
            <p:nvPr/>
          </p:nvSpPr>
          <p:spPr>
            <a:xfrm>
              <a:off x="9770" y="6748"/>
              <a:ext cx="415" cy="1182"/>
            </a:xfrm>
            <a:prstGeom prst="rect">
              <a:avLst/>
            </a:prstGeom>
            <a:solidFill>
              <a:srgbClr val="FFFFFF"/>
            </a:solidFill>
            <a:ln w="9525" cap="flat" cmpd="sng">
              <a:solidFill>
                <a:srgbClr val="000000"/>
              </a:solidFill>
              <a:prstDash val="solid"/>
              <a:miter/>
              <a:headEnd type="none" w="med" len="med"/>
              <a:tailEnd type="none" w="med" len="med"/>
            </a:ln>
          </p:spPr>
          <p:txBody>
            <a:bodyPr vert="horz" wrap="square" lIns="18000" rIns="18000" anchor="t"/>
            <a:p>
              <a:pPr algn="ctr"/>
              <a:r>
                <a:rPr lang="zh-CN" altLang="en-US" sz="1000" b="1"/>
                <a:t>生产部</a:t>
              </a:r>
              <a:endParaRPr lang="zh-CN" altLang="en-US"/>
            </a:p>
            <a:p>
              <a:endParaRPr lang="zh-CN" altLang="en-US"/>
            </a:p>
          </p:txBody>
        </p:sp>
        <p:sp>
          <p:nvSpPr>
            <p:cNvPr id="1073743111" name="直接连接符 1073743110"/>
            <p:cNvSpPr/>
            <p:nvPr/>
          </p:nvSpPr>
          <p:spPr>
            <a:xfrm>
              <a:off x="8370" y="7807"/>
              <a:ext cx="180" cy="1"/>
            </a:xfrm>
            <a:prstGeom prst="line">
              <a:avLst/>
            </a:prstGeom>
            <a:ln w="0">
              <a:noFill/>
            </a:ln>
          </p:spPr>
        </p:sp>
        <p:sp>
          <p:nvSpPr>
            <p:cNvPr id="1073743112" name="直接连接符 1073743111"/>
            <p:cNvSpPr/>
            <p:nvPr/>
          </p:nvSpPr>
          <p:spPr>
            <a:xfrm flipH="1">
              <a:off x="8310" y="7828"/>
              <a:ext cx="180" cy="1"/>
            </a:xfrm>
            <a:prstGeom prst="line">
              <a:avLst/>
            </a:prstGeom>
            <a:ln w="9525">
              <a:noFill/>
            </a:ln>
          </p:spPr>
        </p:sp>
        <p:sp>
          <p:nvSpPr>
            <p:cNvPr id="1073743113" name="直接连接符 1073743112"/>
            <p:cNvSpPr/>
            <p:nvPr/>
          </p:nvSpPr>
          <p:spPr>
            <a:xfrm>
              <a:off x="7509" y="5348"/>
              <a:ext cx="1" cy="1321"/>
            </a:xfrm>
            <a:prstGeom prst="line">
              <a:avLst/>
            </a:prstGeom>
            <a:ln w="9525" cap="flat" cmpd="sng">
              <a:solidFill>
                <a:srgbClr val="000000"/>
              </a:solidFill>
              <a:prstDash val="solid"/>
              <a:headEnd type="none" w="med" len="med"/>
              <a:tailEnd type="triangle" w="med" len="med"/>
            </a:ln>
          </p:spPr>
        </p:sp>
        <p:sp>
          <p:nvSpPr>
            <p:cNvPr id="1073743114" name="直接连接符 1073743113"/>
            <p:cNvSpPr/>
            <p:nvPr/>
          </p:nvSpPr>
          <p:spPr>
            <a:xfrm>
              <a:off x="6937" y="6295"/>
              <a:ext cx="1198" cy="15"/>
            </a:xfrm>
            <a:prstGeom prst="line">
              <a:avLst/>
            </a:prstGeom>
            <a:ln w="9525" cap="flat" cmpd="sng">
              <a:solidFill>
                <a:srgbClr val="000000"/>
              </a:solidFill>
              <a:prstDash val="solid"/>
              <a:headEnd type="none" w="med" len="med"/>
              <a:tailEnd type="none" w="med" len="med"/>
            </a:ln>
          </p:spPr>
        </p:sp>
        <p:sp>
          <p:nvSpPr>
            <p:cNvPr id="1073743115" name="直接连接符 1073743114"/>
            <p:cNvSpPr/>
            <p:nvPr/>
          </p:nvSpPr>
          <p:spPr>
            <a:xfrm flipH="1">
              <a:off x="8157" y="6310"/>
              <a:ext cx="1" cy="377"/>
            </a:xfrm>
            <a:prstGeom prst="line">
              <a:avLst/>
            </a:prstGeom>
            <a:ln w="9525" cap="flat" cmpd="sng">
              <a:solidFill>
                <a:srgbClr val="000000"/>
              </a:solidFill>
              <a:prstDash val="solid"/>
              <a:headEnd type="none" w="med" len="med"/>
              <a:tailEnd type="triangle" w="med" len="med"/>
            </a:ln>
          </p:spPr>
        </p:sp>
        <p:sp>
          <p:nvSpPr>
            <p:cNvPr id="1073743116" name="直接连接符 1073743115"/>
            <p:cNvSpPr/>
            <p:nvPr/>
          </p:nvSpPr>
          <p:spPr>
            <a:xfrm>
              <a:off x="9969" y="6430"/>
              <a:ext cx="0" cy="318"/>
            </a:xfrm>
            <a:prstGeom prst="line">
              <a:avLst/>
            </a:prstGeom>
            <a:ln w="9525" cap="flat" cmpd="sng">
              <a:solidFill>
                <a:srgbClr val="000000"/>
              </a:solidFill>
              <a:prstDash val="solid"/>
              <a:headEnd type="none" w="med" len="med"/>
              <a:tailEnd type="triangle" w="med" len="med"/>
            </a:ln>
          </p:spPr>
        </p:sp>
        <p:sp>
          <p:nvSpPr>
            <p:cNvPr id="1073743119" name="直接连接符 1073743118"/>
            <p:cNvSpPr/>
            <p:nvPr/>
          </p:nvSpPr>
          <p:spPr>
            <a:xfrm flipH="1">
              <a:off x="6921" y="6292"/>
              <a:ext cx="14" cy="380"/>
            </a:xfrm>
            <a:prstGeom prst="line">
              <a:avLst/>
            </a:prstGeom>
            <a:ln w="9525" cap="flat" cmpd="sng">
              <a:solidFill>
                <a:srgbClr val="000000"/>
              </a:solidFill>
              <a:prstDash val="solid"/>
              <a:headEnd type="none" w="med" len="med"/>
              <a:tailEnd type="triangle" w="med" len="med"/>
            </a:ln>
          </p:spPr>
        </p:sp>
        <p:sp>
          <p:nvSpPr>
            <p:cNvPr id="1073743120" name="直接连接符 1073743119"/>
            <p:cNvSpPr/>
            <p:nvPr/>
          </p:nvSpPr>
          <p:spPr>
            <a:xfrm>
              <a:off x="7475" y="4597"/>
              <a:ext cx="0" cy="318"/>
            </a:xfrm>
            <a:prstGeom prst="line">
              <a:avLst/>
            </a:prstGeom>
            <a:ln w="9525" cap="flat" cmpd="sng">
              <a:solidFill>
                <a:srgbClr val="000000"/>
              </a:solidFill>
              <a:prstDash val="solid"/>
              <a:headEnd type="none" w="med" len="med"/>
              <a:tailEnd type="triangle" w="med" len="med"/>
            </a:ln>
          </p:spPr>
        </p:sp>
        <p:sp>
          <p:nvSpPr>
            <p:cNvPr id="1073743126" name="矩形 1073743125"/>
            <p:cNvSpPr/>
            <p:nvPr/>
          </p:nvSpPr>
          <p:spPr>
            <a:xfrm>
              <a:off x="12902" y="6796"/>
              <a:ext cx="444" cy="1125"/>
            </a:xfrm>
            <a:prstGeom prst="rect">
              <a:avLst/>
            </a:prstGeom>
            <a:solidFill>
              <a:srgbClr val="FFFFFF"/>
            </a:solidFill>
            <a:ln w="9525" cap="flat" cmpd="sng">
              <a:solidFill>
                <a:srgbClr val="000000"/>
              </a:solidFill>
              <a:prstDash val="solid"/>
              <a:miter/>
              <a:headEnd type="none" w="med" len="med"/>
              <a:tailEnd type="none" w="med" len="med"/>
            </a:ln>
          </p:spPr>
          <p:txBody>
            <a:bodyPr vert="horz" wrap="square" lIns="18000" rIns="18000" anchor="t"/>
            <a:p>
              <a:pPr algn="ctr"/>
              <a:r>
                <a:rPr lang="zh-CN" altLang="en-US" sz="1000" b="1"/>
                <a:t>供销部</a:t>
              </a:r>
              <a:endParaRPr lang="zh-CN" altLang="en-US"/>
            </a:p>
            <a:p>
              <a:endParaRPr lang="zh-CN" altLang="en-US"/>
            </a:p>
          </p:txBody>
        </p:sp>
        <p:sp>
          <p:nvSpPr>
            <p:cNvPr id="1073743127" name="矩形 285"/>
            <p:cNvSpPr/>
            <p:nvPr/>
          </p:nvSpPr>
          <p:spPr>
            <a:xfrm>
              <a:off x="8762" y="6676"/>
              <a:ext cx="430" cy="1214"/>
            </a:xfrm>
            <a:prstGeom prst="rect">
              <a:avLst/>
            </a:prstGeom>
            <a:solidFill>
              <a:srgbClr val="FFFFFF"/>
            </a:solidFill>
            <a:ln w="9525" cap="flat" cmpd="sng">
              <a:solidFill>
                <a:srgbClr val="000000"/>
              </a:solidFill>
              <a:prstDash val="solid"/>
              <a:miter/>
              <a:headEnd type="none" w="med" len="med"/>
              <a:tailEnd type="none" w="med" len="med"/>
            </a:ln>
          </p:spPr>
          <p:txBody>
            <a:bodyPr vert="horz" wrap="square" lIns="18000" rIns="18000" anchor="t"/>
            <a:p>
              <a:pPr algn="ctr">
                <a:lnSpc>
                  <a:spcPts val="900"/>
                </a:lnSpc>
              </a:pPr>
              <a:r>
                <a:rPr lang="zh-CN" altLang="en-US" sz="900" b="1"/>
                <a:t>技术研发中心</a:t>
              </a:r>
              <a:endParaRPr lang="zh-CN" altLang="en-US"/>
            </a:p>
            <a:p>
              <a:endParaRPr lang="zh-CN" altLang="en-US"/>
            </a:p>
          </p:txBody>
        </p:sp>
        <p:sp>
          <p:nvSpPr>
            <p:cNvPr id="1073743128" name="直接连接符 1073743127"/>
            <p:cNvSpPr/>
            <p:nvPr/>
          </p:nvSpPr>
          <p:spPr>
            <a:xfrm flipH="1">
              <a:off x="12093" y="5959"/>
              <a:ext cx="14" cy="852"/>
            </a:xfrm>
            <a:prstGeom prst="line">
              <a:avLst/>
            </a:prstGeom>
            <a:ln w="9525" cap="flat" cmpd="sng">
              <a:solidFill>
                <a:srgbClr val="000000"/>
              </a:solidFill>
              <a:prstDash val="solid"/>
              <a:headEnd type="none" w="med" len="med"/>
              <a:tailEnd type="triangle" w="med" len="med"/>
            </a:ln>
          </p:spPr>
        </p:sp>
        <p:sp>
          <p:nvSpPr>
            <p:cNvPr id="1073743130" name="矩形 285"/>
            <p:cNvSpPr/>
            <p:nvPr/>
          </p:nvSpPr>
          <p:spPr>
            <a:xfrm>
              <a:off x="7952" y="6646"/>
              <a:ext cx="522" cy="1245"/>
            </a:xfrm>
            <a:prstGeom prst="rect">
              <a:avLst/>
            </a:prstGeom>
            <a:solidFill>
              <a:srgbClr val="FFFFFF"/>
            </a:solidFill>
            <a:ln w="9525" cap="flat" cmpd="sng">
              <a:solidFill>
                <a:srgbClr val="000000"/>
              </a:solidFill>
              <a:prstDash val="solid"/>
              <a:miter/>
              <a:headEnd type="none" w="med" len="med"/>
              <a:tailEnd type="none" w="med" len="med"/>
            </a:ln>
          </p:spPr>
          <p:txBody>
            <a:bodyPr vert="horz" wrap="square" lIns="18000" rIns="18000" anchor="t"/>
            <a:p>
              <a:pPr algn="ctr">
                <a:lnSpc>
                  <a:spcPts val="900"/>
                </a:lnSpc>
              </a:pPr>
              <a:r>
                <a:rPr lang="zh-CN" altLang="en-US" sz="1000" b="1"/>
                <a:t>分析检测中心</a:t>
              </a:r>
              <a:endParaRPr lang="zh-CN" altLang="en-US" sz="1000"/>
            </a:p>
            <a:p>
              <a:endParaRPr lang="zh-CN" altLang="en-US" sz="1000"/>
            </a:p>
          </p:txBody>
        </p:sp>
        <p:sp>
          <p:nvSpPr>
            <p:cNvPr id="1073743133" name="直接连接符 1073743132"/>
            <p:cNvSpPr/>
            <p:nvPr/>
          </p:nvSpPr>
          <p:spPr>
            <a:xfrm>
              <a:off x="10847" y="6421"/>
              <a:ext cx="1" cy="345"/>
            </a:xfrm>
            <a:prstGeom prst="line">
              <a:avLst/>
            </a:prstGeom>
            <a:ln w="9525" cap="flat" cmpd="sng">
              <a:solidFill>
                <a:srgbClr val="000000"/>
              </a:solidFill>
              <a:prstDash val="solid"/>
              <a:headEnd type="none" w="med" len="med"/>
              <a:tailEnd type="triangle" w="med" len="med"/>
            </a:ln>
          </p:spPr>
        </p:sp>
        <p:sp>
          <p:nvSpPr>
            <p:cNvPr id="1073743137" name="矩形 285"/>
            <p:cNvSpPr/>
            <p:nvPr/>
          </p:nvSpPr>
          <p:spPr>
            <a:xfrm>
              <a:off x="7292" y="6646"/>
              <a:ext cx="475" cy="1230"/>
            </a:xfrm>
            <a:prstGeom prst="rect">
              <a:avLst/>
            </a:prstGeom>
            <a:solidFill>
              <a:srgbClr val="FFFFFF"/>
            </a:solidFill>
            <a:ln w="9525" cap="flat" cmpd="sng">
              <a:solidFill>
                <a:srgbClr val="000000"/>
              </a:solidFill>
              <a:prstDash val="solid"/>
              <a:miter/>
              <a:headEnd type="none" w="med" len="med"/>
              <a:tailEnd type="none" w="med" len="med"/>
            </a:ln>
          </p:spPr>
          <p:txBody>
            <a:bodyPr vert="horz" wrap="square" lIns="18000" rIns="18000" anchor="t"/>
            <a:p>
              <a:pPr algn="ctr"/>
              <a:r>
                <a:rPr lang="zh-CN" altLang="en-US" sz="1000" b="1"/>
                <a:t>质</a:t>
              </a:r>
              <a:endParaRPr lang="zh-CN" altLang="en-US" sz="1000" b="1"/>
            </a:p>
            <a:p>
              <a:pPr algn="ctr"/>
              <a:r>
                <a:rPr lang="zh-CN" altLang="en-US" sz="1000" b="1"/>
                <a:t>检</a:t>
              </a:r>
              <a:endParaRPr lang="zh-CN" altLang="en-US" sz="1000" b="1"/>
            </a:p>
            <a:p>
              <a:pPr algn="ctr"/>
              <a:r>
                <a:rPr lang="zh-CN" altLang="en-US" sz="1000" b="1"/>
                <a:t>部</a:t>
              </a:r>
              <a:endParaRPr lang="zh-CN" altLang="en-US"/>
            </a:p>
            <a:p>
              <a:endParaRPr lang="zh-CN" altLang="en-US"/>
            </a:p>
          </p:txBody>
        </p:sp>
        <p:sp>
          <p:nvSpPr>
            <p:cNvPr id="1073743138" name="矩形 1073743137"/>
            <p:cNvSpPr/>
            <p:nvPr/>
          </p:nvSpPr>
          <p:spPr>
            <a:xfrm>
              <a:off x="4547" y="6586"/>
              <a:ext cx="400" cy="1170"/>
            </a:xfrm>
            <a:prstGeom prst="rect">
              <a:avLst/>
            </a:prstGeom>
            <a:solidFill>
              <a:srgbClr val="FFFFFF"/>
            </a:solidFill>
            <a:ln w="9525" cap="flat" cmpd="sng">
              <a:solidFill>
                <a:srgbClr val="000000"/>
              </a:solidFill>
              <a:prstDash val="solid"/>
              <a:miter/>
              <a:headEnd type="none" w="med" len="med"/>
              <a:tailEnd type="none" w="med" len="med"/>
            </a:ln>
          </p:spPr>
          <p:txBody>
            <a:bodyPr vert="horz" wrap="square" lIns="18000" rIns="18000" anchor="t"/>
            <a:p>
              <a:pPr algn="ctr"/>
              <a:r>
                <a:rPr lang="zh-CN" altLang="en-US" sz="1000" b="1"/>
                <a:t>审计部</a:t>
              </a:r>
              <a:endParaRPr lang="zh-CN" altLang="en-US"/>
            </a:p>
            <a:p>
              <a:endParaRPr lang="zh-CN" altLang="en-US"/>
            </a:p>
          </p:txBody>
        </p:sp>
        <p:sp>
          <p:nvSpPr>
            <p:cNvPr id="1073743142" name="直接连接符 1073743141"/>
            <p:cNvSpPr/>
            <p:nvPr/>
          </p:nvSpPr>
          <p:spPr>
            <a:xfrm>
              <a:off x="5731" y="5971"/>
              <a:ext cx="1" cy="695"/>
            </a:xfrm>
            <a:prstGeom prst="line">
              <a:avLst/>
            </a:prstGeom>
            <a:ln w="9525" cap="flat" cmpd="sng">
              <a:solidFill>
                <a:srgbClr val="000000"/>
              </a:solidFill>
              <a:prstDash val="solid"/>
              <a:headEnd type="none" w="med" len="med"/>
              <a:tailEnd type="triangle" w="med" len="med"/>
            </a:ln>
          </p:spPr>
        </p:sp>
        <p:sp>
          <p:nvSpPr>
            <p:cNvPr id="1073743143" name="直接连接符 1073743142"/>
            <p:cNvSpPr/>
            <p:nvPr/>
          </p:nvSpPr>
          <p:spPr>
            <a:xfrm>
              <a:off x="4064" y="6196"/>
              <a:ext cx="703" cy="1"/>
            </a:xfrm>
            <a:prstGeom prst="line">
              <a:avLst/>
            </a:prstGeom>
            <a:ln w="9525" cap="flat" cmpd="sng">
              <a:solidFill>
                <a:srgbClr val="000000"/>
              </a:solidFill>
              <a:prstDash val="solid"/>
              <a:headEnd type="none" w="med" len="med"/>
              <a:tailEnd type="none" w="med" len="med"/>
            </a:ln>
          </p:spPr>
        </p:sp>
        <p:sp>
          <p:nvSpPr>
            <p:cNvPr id="1073743145" name="矩形 1073743144"/>
            <p:cNvSpPr/>
            <p:nvPr/>
          </p:nvSpPr>
          <p:spPr>
            <a:xfrm>
              <a:off x="14027" y="6826"/>
              <a:ext cx="440" cy="1120"/>
            </a:xfrm>
            <a:prstGeom prst="rect">
              <a:avLst/>
            </a:prstGeom>
            <a:solidFill>
              <a:srgbClr val="FFFFFF"/>
            </a:solidFill>
            <a:ln w="9525" cap="flat" cmpd="sng">
              <a:solidFill>
                <a:srgbClr val="000000"/>
              </a:solidFill>
              <a:prstDash val="solid"/>
              <a:miter/>
              <a:headEnd type="none" w="med" len="med"/>
              <a:tailEnd type="none" w="med" len="med"/>
            </a:ln>
          </p:spPr>
          <p:txBody>
            <a:bodyPr vert="horz" wrap="square" lIns="18000" rIns="18000" anchor="t"/>
            <a:p>
              <a:pPr algn="ctr"/>
              <a:r>
                <a:rPr lang="zh-CN" altLang="en-US" sz="1000" b="1"/>
                <a:t>保卫部</a:t>
              </a:r>
              <a:endParaRPr lang="zh-CN" altLang="en-US"/>
            </a:p>
            <a:p>
              <a:endParaRPr lang="zh-CN" altLang="en-US"/>
            </a:p>
          </p:txBody>
        </p:sp>
        <p:sp>
          <p:nvSpPr>
            <p:cNvPr id="1073743146" name="直接连接符 1073743145"/>
            <p:cNvSpPr/>
            <p:nvPr/>
          </p:nvSpPr>
          <p:spPr>
            <a:xfrm flipV="1">
              <a:off x="13141" y="6481"/>
              <a:ext cx="1094" cy="1"/>
            </a:xfrm>
            <a:prstGeom prst="line">
              <a:avLst/>
            </a:prstGeom>
            <a:ln w="9525" cap="flat" cmpd="sng">
              <a:solidFill>
                <a:srgbClr val="000000"/>
              </a:solidFill>
              <a:prstDash val="solid"/>
              <a:headEnd type="none" w="med" len="med"/>
              <a:tailEnd type="none" w="med" len="med"/>
            </a:ln>
          </p:spPr>
        </p:sp>
        <p:sp>
          <p:nvSpPr>
            <p:cNvPr id="1073743147" name="直接连接符 1073743146"/>
            <p:cNvSpPr/>
            <p:nvPr/>
          </p:nvSpPr>
          <p:spPr>
            <a:xfrm>
              <a:off x="14252" y="6467"/>
              <a:ext cx="1" cy="399"/>
            </a:xfrm>
            <a:prstGeom prst="line">
              <a:avLst/>
            </a:prstGeom>
            <a:ln w="9525" cap="flat" cmpd="sng">
              <a:solidFill>
                <a:srgbClr val="000000"/>
              </a:solidFill>
              <a:prstDash val="solid"/>
              <a:headEnd type="none" w="med" len="med"/>
              <a:tailEnd type="triangle" w="med" len="med"/>
            </a:ln>
          </p:spPr>
        </p:sp>
        <p:sp>
          <p:nvSpPr>
            <p:cNvPr id="1073743148" name="直接连接符 1073743147"/>
            <p:cNvSpPr/>
            <p:nvPr/>
          </p:nvSpPr>
          <p:spPr>
            <a:xfrm>
              <a:off x="13127" y="6481"/>
              <a:ext cx="0" cy="340"/>
            </a:xfrm>
            <a:prstGeom prst="line">
              <a:avLst/>
            </a:prstGeom>
            <a:ln w="9525" cap="flat" cmpd="sng">
              <a:solidFill>
                <a:srgbClr val="000000"/>
              </a:solidFill>
              <a:prstDash val="solid"/>
              <a:headEnd type="none" w="med" len="med"/>
              <a:tailEnd type="triangle" w="med" len="med"/>
            </a:ln>
          </p:spPr>
        </p:sp>
        <p:sp>
          <p:nvSpPr>
            <p:cNvPr id="1073743149" name="矩形 35"/>
            <p:cNvSpPr/>
            <p:nvPr/>
          </p:nvSpPr>
          <p:spPr>
            <a:xfrm>
              <a:off x="11447" y="5462"/>
              <a:ext cx="1180" cy="464"/>
            </a:xfrm>
            <a:prstGeom prst="rect">
              <a:avLst/>
            </a:prstGeom>
            <a:noFill/>
            <a:ln w="6350" cap="flat" cmpd="sng">
              <a:solidFill>
                <a:srgbClr val="000000"/>
              </a:solidFill>
              <a:prstDash val="solid"/>
              <a:miter/>
              <a:headEnd type="none" w="med" len="med"/>
              <a:tailEnd type="none" w="med" len="med"/>
            </a:ln>
          </p:spPr>
          <p:txBody>
            <a:bodyPr vert="horz" wrap="square" lIns="18000" rIns="18000" anchor="t"/>
            <a:p>
              <a:pPr algn="ctr"/>
              <a:r>
                <a:rPr lang="zh-CN" altLang="en-US" sz="900" b="1"/>
                <a:t>总经理助理</a:t>
              </a:r>
              <a:endParaRPr lang="zh-CN" altLang="en-US" sz="900" b="1"/>
            </a:p>
            <a:p>
              <a:endParaRPr lang="zh-CN" altLang="en-US" sz="900" b="1"/>
            </a:p>
          </p:txBody>
        </p:sp>
        <p:sp>
          <p:nvSpPr>
            <p:cNvPr id="1073743150" name="直接连接符 1073743149"/>
            <p:cNvSpPr/>
            <p:nvPr/>
          </p:nvSpPr>
          <p:spPr>
            <a:xfrm>
              <a:off x="13652" y="4577"/>
              <a:ext cx="30" cy="2264"/>
            </a:xfrm>
            <a:prstGeom prst="line">
              <a:avLst/>
            </a:prstGeom>
            <a:ln w="9525" cap="flat" cmpd="sng">
              <a:solidFill>
                <a:srgbClr val="000000"/>
              </a:solidFill>
              <a:prstDash val="solid"/>
              <a:headEnd type="none" w="med" len="med"/>
              <a:tailEnd type="triangle" w="med" len="med"/>
            </a:ln>
          </p:spPr>
        </p:sp>
        <p:sp>
          <p:nvSpPr>
            <p:cNvPr id="1073743151" name="直接连接符 1073743150"/>
            <p:cNvSpPr/>
            <p:nvPr/>
          </p:nvSpPr>
          <p:spPr>
            <a:xfrm>
              <a:off x="12077" y="4637"/>
              <a:ext cx="1" cy="825"/>
            </a:xfrm>
            <a:prstGeom prst="line">
              <a:avLst/>
            </a:prstGeom>
            <a:ln w="9525" cap="flat" cmpd="sng">
              <a:solidFill>
                <a:srgbClr val="000000"/>
              </a:solidFill>
              <a:prstDash val="solid"/>
              <a:headEnd type="none" w="med" len="med"/>
              <a:tailEnd type="triangle" w="med" len="med"/>
            </a:ln>
          </p:spPr>
        </p:sp>
        <p:sp>
          <p:nvSpPr>
            <p:cNvPr id="1073743152" name="矩形 1073743151"/>
            <p:cNvSpPr/>
            <p:nvPr/>
          </p:nvSpPr>
          <p:spPr>
            <a:xfrm>
              <a:off x="5492" y="6616"/>
              <a:ext cx="440" cy="1194"/>
            </a:xfrm>
            <a:prstGeom prst="rect">
              <a:avLst/>
            </a:prstGeom>
            <a:solidFill>
              <a:srgbClr val="FFFFFF"/>
            </a:solidFill>
            <a:ln w="9525" cap="flat" cmpd="sng">
              <a:solidFill>
                <a:srgbClr val="000000"/>
              </a:solidFill>
              <a:prstDash val="solid"/>
              <a:miter/>
              <a:headEnd type="none" w="med" len="med"/>
              <a:tailEnd type="none" w="med" len="med"/>
            </a:ln>
          </p:spPr>
          <p:txBody>
            <a:bodyPr vert="horz" wrap="square" lIns="18000" rIns="18000" anchor="t"/>
            <a:p>
              <a:pPr algn="ctr"/>
              <a:r>
                <a:rPr lang="zh-CN" altLang="en-US" sz="1000" b="1"/>
                <a:t>企管部</a:t>
              </a:r>
              <a:endParaRPr lang="zh-CN" altLang="en-US"/>
            </a:p>
            <a:p>
              <a:endParaRPr lang="zh-CN" altLang="en-US"/>
            </a:p>
          </p:txBody>
        </p:sp>
        <p:sp>
          <p:nvSpPr>
            <p:cNvPr id="1073743153" name="矩形 1073743152"/>
            <p:cNvSpPr/>
            <p:nvPr/>
          </p:nvSpPr>
          <p:spPr>
            <a:xfrm>
              <a:off x="13472" y="6811"/>
              <a:ext cx="440" cy="1120"/>
            </a:xfrm>
            <a:prstGeom prst="rect">
              <a:avLst/>
            </a:prstGeom>
            <a:solidFill>
              <a:srgbClr val="FFFFFF"/>
            </a:solidFill>
            <a:ln w="9525" cap="flat" cmpd="sng">
              <a:solidFill>
                <a:srgbClr val="000000"/>
              </a:solidFill>
              <a:prstDash val="solid"/>
              <a:miter/>
              <a:headEnd type="none" w="med" len="med"/>
              <a:tailEnd type="none" w="med" len="med"/>
            </a:ln>
          </p:spPr>
          <p:txBody>
            <a:bodyPr vert="horz" wrap="square" lIns="18000" rIns="18000" anchor="t"/>
            <a:p>
              <a:pPr algn="ctr"/>
              <a:r>
                <a:rPr lang="zh-CN" altLang="en-US" sz="1000" b="1"/>
                <a:t>原料部</a:t>
              </a:r>
              <a:endParaRPr lang="zh-CN" altLang="en-US"/>
            </a:p>
            <a:p>
              <a:endParaRPr lang="zh-CN" altLang="en-US"/>
            </a:p>
          </p:txBody>
        </p:sp>
        <p:sp>
          <p:nvSpPr>
            <p:cNvPr id="1073743154" name="矩形 35"/>
            <p:cNvSpPr/>
            <p:nvPr/>
          </p:nvSpPr>
          <p:spPr>
            <a:xfrm>
              <a:off x="5072" y="5536"/>
              <a:ext cx="1180" cy="435"/>
            </a:xfrm>
            <a:prstGeom prst="rect">
              <a:avLst/>
            </a:prstGeom>
            <a:noFill/>
            <a:ln w="6350" cap="flat" cmpd="sng">
              <a:solidFill>
                <a:srgbClr val="000000"/>
              </a:solidFill>
              <a:prstDash val="solid"/>
              <a:miter/>
              <a:headEnd type="none" w="med" len="med"/>
              <a:tailEnd type="none" w="med" len="med"/>
            </a:ln>
          </p:spPr>
          <p:txBody>
            <a:bodyPr vert="horz" wrap="square" lIns="18000" rIns="18000" anchor="t"/>
            <a:p>
              <a:pPr algn="ctr"/>
              <a:r>
                <a:rPr lang="zh-CN" altLang="en-US" sz="900" b="1"/>
                <a:t>总经理助理</a:t>
              </a:r>
              <a:endParaRPr lang="zh-CN" altLang="en-US"/>
            </a:p>
            <a:p>
              <a:endParaRPr lang="zh-CN" altLang="en-US"/>
            </a:p>
          </p:txBody>
        </p:sp>
        <p:sp>
          <p:nvSpPr>
            <p:cNvPr id="1073743156" name="矩形 35"/>
            <p:cNvSpPr/>
            <p:nvPr/>
          </p:nvSpPr>
          <p:spPr>
            <a:xfrm>
              <a:off x="8309" y="5473"/>
              <a:ext cx="1180" cy="420"/>
            </a:xfrm>
            <a:prstGeom prst="rect">
              <a:avLst/>
            </a:prstGeom>
            <a:noFill/>
            <a:ln w="6350" cap="flat" cmpd="sng">
              <a:solidFill>
                <a:srgbClr val="000000"/>
              </a:solidFill>
              <a:prstDash val="solid"/>
              <a:miter/>
              <a:headEnd type="none" w="med" len="med"/>
              <a:tailEnd type="none" w="med" len="med"/>
            </a:ln>
          </p:spPr>
          <p:txBody>
            <a:bodyPr vert="horz" wrap="square" lIns="18000" rIns="18000" anchor="t"/>
            <a:p>
              <a:pPr algn="ctr"/>
              <a:r>
                <a:rPr lang="zh-CN" altLang="en-US" sz="900" b="1"/>
                <a:t>总经理助理</a:t>
              </a:r>
              <a:endParaRPr lang="zh-CN" altLang="en-US" sz="900" b="1"/>
            </a:p>
            <a:p>
              <a:endParaRPr lang="zh-CN" altLang="en-US" sz="900" b="1"/>
            </a:p>
          </p:txBody>
        </p:sp>
        <p:sp>
          <p:nvSpPr>
            <p:cNvPr id="1073743158" name="直接连接符 1073743157"/>
            <p:cNvSpPr/>
            <p:nvPr/>
          </p:nvSpPr>
          <p:spPr>
            <a:xfrm flipH="1">
              <a:off x="4057" y="6211"/>
              <a:ext cx="14" cy="345"/>
            </a:xfrm>
            <a:prstGeom prst="line">
              <a:avLst/>
            </a:prstGeom>
            <a:ln w="9525" cap="flat" cmpd="sng">
              <a:solidFill>
                <a:srgbClr val="000000"/>
              </a:solidFill>
              <a:prstDash val="solid"/>
              <a:headEnd type="none" w="med" len="med"/>
              <a:tailEnd type="arrow" w="med" len="med"/>
            </a:ln>
          </p:spPr>
        </p:sp>
        <p:sp>
          <p:nvSpPr>
            <p:cNvPr id="1073743159" name="直接连接符 1073743158"/>
            <p:cNvSpPr/>
            <p:nvPr/>
          </p:nvSpPr>
          <p:spPr>
            <a:xfrm flipH="1">
              <a:off x="4762" y="6226"/>
              <a:ext cx="14" cy="360"/>
            </a:xfrm>
            <a:prstGeom prst="line">
              <a:avLst/>
            </a:prstGeom>
            <a:ln w="9525" cap="flat" cmpd="sng">
              <a:solidFill>
                <a:srgbClr val="000000"/>
              </a:solidFill>
              <a:prstDash val="solid"/>
              <a:headEnd type="none" w="med" len="med"/>
              <a:tailEnd type="arrow" w="med" len="med"/>
            </a:ln>
          </p:spPr>
        </p:sp>
        <p:sp>
          <p:nvSpPr>
            <p:cNvPr id="1073743160" name="直接连接符 1073743159"/>
            <p:cNvSpPr/>
            <p:nvPr/>
          </p:nvSpPr>
          <p:spPr>
            <a:xfrm flipV="1">
              <a:off x="7510" y="5689"/>
              <a:ext cx="705" cy="12"/>
            </a:xfrm>
            <a:prstGeom prst="line">
              <a:avLst/>
            </a:prstGeom>
            <a:ln w="9525" cap="flat" cmpd="sng">
              <a:solidFill>
                <a:srgbClr val="000000"/>
              </a:solidFill>
              <a:prstDash val="solid"/>
              <a:headEnd type="none" w="med" len="med"/>
              <a:tailEnd type="arrow" w="med" len="med"/>
            </a:ln>
          </p:spPr>
        </p:sp>
      </p:grpSp>
      <p:sp>
        <p:nvSpPr>
          <p:cNvPr id="9" name="直接连接符 8"/>
          <p:cNvSpPr/>
          <p:nvPr/>
        </p:nvSpPr>
        <p:spPr>
          <a:xfrm>
            <a:off x="2136140" y="3189605"/>
            <a:ext cx="384810" cy="6350"/>
          </a:xfrm>
          <a:prstGeom prst="line">
            <a:avLst/>
          </a:prstGeom>
          <a:ln w="9525" cap="flat" cmpd="sng">
            <a:solidFill>
              <a:srgbClr val="000000"/>
            </a:solidFill>
            <a:prstDash val="solid"/>
            <a:headEnd type="none" w="med" len="med"/>
            <a:tailEnd type="triangle" w="med" len="med"/>
          </a:ln>
        </p:spPr>
      </p:sp>
    </p:spTree>
  </p:cSld>
  <p:clrMapOvr>
    <a:masterClrMapping/>
  </p:clrMapOvr>
  <p:transition spd="slow" advClick="0" advTm="1200">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2290" name="组合 6"/>
          <p:cNvGrpSpPr/>
          <p:nvPr/>
        </p:nvGrpSpPr>
        <p:grpSpPr>
          <a:xfrm>
            <a:off x="336550" y="385763"/>
            <a:ext cx="3097213" cy="333375"/>
            <a:chOff x="2929753" y="1778111"/>
            <a:chExt cx="4130975" cy="479165"/>
          </a:xfrm>
        </p:grpSpPr>
        <p:cxnSp>
          <p:nvCxnSpPr>
            <p:cNvPr id="3" name="直接连接符 2"/>
            <p:cNvCxnSpPr/>
            <p:nvPr/>
          </p:nvCxnSpPr>
          <p:spPr>
            <a:xfrm>
              <a:off x="3363813" y="2250430"/>
              <a:ext cx="3696915" cy="0"/>
            </a:xfrm>
            <a:prstGeom prst="line">
              <a:avLst/>
            </a:prstGeom>
            <a:ln>
              <a:solidFill>
                <a:srgbClr val="01325B"/>
              </a:solidFill>
            </a:ln>
          </p:spPr>
          <p:style>
            <a:lnRef idx="1">
              <a:schemeClr val="accent1"/>
            </a:lnRef>
            <a:fillRef idx="0">
              <a:schemeClr val="accent1"/>
            </a:fillRef>
            <a:effectRef idx="0">
              <a:schemeClr val="accent1"/>
            </a:effectRef>
            <a:fontRef idx="minor">
              <a:schemeClr val="tx1"/>
            </a:fontRef>
          </p:style>
        </p:cxnSp>
        <p:sp>
          <p:nvSpPr>
            <p:cNvPr id="4" name="平行四边形 3"/>
            <p:cNvSpPr/>
            <p:nvPr/>
          </p:nvSpPr>
          <p:spPr>
            <a:xfrm>
              <a:off x="2929753" y="1778111"/>
              <a:ext cx="590745" cy="479165"/>
            </a:xfrm>
            <a:prstGeom prst="parallelogram">
              <a:avLst/>
            </a:prstGeom>
            <a:solidFill>
              <a:srgbClr val="0132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1">
                  <a:ln>
                    <a:noFill/>
                  </a:ln>
                  <a:solidFill>
                    <a:schemeClr val="bg1"/>
                  </a:solidFill>
                  <a:effectLst/>
                  <a:uLnTx/>
                  <a:uFillTx/>
                  <a:latin typeface="+mn-lt"/>
                  <a:ea typeface="+mn-ea"/>
                  <a:cs typeface="+mn-cs"/>
                </a:rPr>
                <a:t>4</a:t>
              </a:r>
              <a:endParaRPr kumimoji="0" lang="zh-CN" altLang="en-US" sz="2400" b="0" i="0" u="none" strike="noStrike" kern="1200" cap="none" spc="0" normalizeH="0" baseline="0" noProof="1">
                <a:ln>
                  <a:noFill/>
                </a:ln>
                <a:solidFill>
                  <a:schemeClr val="bg1"/>
                </a:solidFill>
                <a:effectLst/>
                <a:uLnTx/>
                <a:uFillTx/>
                <a:latin typeface="+mn-lt"/>
                <a:ea typeface="+mn-ea"/>
                <a:cs typeface="+mn-cs"/>
              </a:endParaRPr>
            </a:p>
          </p:txBody>
        </p:sp>
      </p:grpSp>
      <p:sp>
        <p:nvSpPr>
          <p:cNvPr id="12291" name="矩形 9"/>
          <p:cNvSpPr/>
          <p:nvPr/>
        </p:nvSpPr>
        <p:spPr>
          <a:xfrm>
            <a:off x="1155700" y="384175"/>
            <a:ext cx="1108075" cy="369888"/>
          </a:xfrm>
          <a:prstGeom prst="rect">
            <a:avLst/>
          </a:prstGeom>
          <a:noFill/>
          <a:ln w="9525">
            <a:noFill/>
          </a:ln>
        </p:spPr>
        <p:txBody>
          <a:bodyPr wrap="none">
            <a:spAutoFit/>
          </a:bodyPr>
          <a:p>
            <a:r>
              <a:rPr lang="zh-CN" altLang="en-US" b="1" dirty="0">
                <a:solidFill>
                  <a:srgbClr val="01325B"/>
                </a:solidFill>
                <a:latin typeface="微软雅黑" panose="020B0503020204020204" pitchFamily="34" charset="-122"/>
                <a:ea typeface="微软雅黑" panose="020B0503020204020204" pitchFamily="34" charset="-122"/>
              </a:rPr>
              <a:t>管理团队</a:t>
            </a:r>
            <a:endParaRPr lang="zh-CN" altLang="en-US" b="1" dirty="0">
              <a:solidFill>
                <a:srgbClr val="01325B"/>
              </a:solidFill>
              <a:latin typeface="微软雅黑" panose="020B0503020204020204" pitchFamily="34" charset="-122"/>
              <a:ea typeface="微软雅黑" panose="020B0503020204020204" pitchFamily="34" charset="-122"/>
            </a:endParaRPr>
          </a:p>
        </p:txBody>
      </p:sp>
      <p:graphicFrame>
        <p:nvGraphicFramePr>
          <p:cNvPr id="6" name="内容占位符 310549"/>
          <p:cNvGraphicFramePr/>
          <p:nvPr>
            <p:custDataLst>
              <p:tags r:id="rId1"/>
            </p:custDataLst>
          </p:nvPr>
        </p:nvGraphicFramePr>
        <p:xfrm>
          <a:off x="971550" y="723900"/>
          <a:ext cx="7848745" cy="4124325"/>
        </p:xfrm>
        <a:graphic>
          <a:graphicData uri="http://schemas.openxmlformats.org/drawingml/2006/table">
            <a:tbl>
              <a:tblPr/>
              <a:tblGrid>
                <a:gridCol w="1040391"/>
                <a:gridCol w="772319"/>
                <a:gridCol w="687070"/>
                <a:gridCol w="3738880"/>
                <a:gridCol w="1610085"/>
              </a:tblGrid>
              <a:tr h="356887">
                <a:tc>
                  <a:txBody>
                    <a:bodyPr/>
                    <a:lstStyle>
                      <a:lvl1pPr marL="342900" lvl="0" indent="-342900" algn="l" defTabSz="914400" eaLnBrk="1" fontAlgn="base" latinLnBrk="0" hangingPunct="1">
                        <a:lnSpc>
                          <a:spcPct val="120000"/>
                        </a:lnSpc>
                        <a:spcBef>
                          <a:spcPct val="20000"/>
                        </a:spcBef>
                        <a:spcAft>
                          <a:spcPct val="0"/>
                        </a:spcAft>
                        <a:buClr>
                          <a:schemeClr val="accent1"/>
                        </a:buClr>
                        <a:buFont typeface="Wingdings" panose="05000000000000000000" pitchFamily="2" charset="2"/>
                        <a:buChar char="n"/>
                        <a:defRPr sz="1800" b="1" i="0" u="none" kern="1200" baseline="0">
                          <a:solidFill>
                            <a:schemeClr val="tx1"/>
                          </a:solidFill>
                          <a:latin typeface="Arial" panose="020B0604020202020204" pitchFamily="34" charset="0"/>
                          <a:ea typeface="华文细黑" pitchFamily="2" charset="-122"/>
                        </a:defRPr>
                      </a:lvl1pPr>
                      <a:lvl2pPr marL="742950" lvl="1" indent="-285750">
                        <a:defRPr sz="1600" i="0" kern="1200"/>
                      </a:lvl2pPr>
                      <a:lvl3pPr marL="1143000" lvl="2" indent="-228600">
                        <a:buClr>
                          <a:schemeClr val="accent2"/>
                        </a:buClr>
                        <a:defRPr sz="1400" i="0" kern="1200"/>
                      </a:lvl3pPr>
                      <a:lvl4pPr marL="1600200" lvl="3" indent="-228600">
                        <a:buClr>
                          <a:schemeClr val="hlink"/>
                        </a:buClr>
                        <a:defRPr sz="1200" i="0" kern="1200"/>
                      </a:lvl4pPr>
                      <a:lvl5pPr marL="2057400" lvl="4" indent="-228600">
                        <a:lnSpc>
                          <a:spcPct val="100000"/>
                        </a:lnSpc>
                        <a:defRPr sz="1600" b="0" i="0" kern="1200"/>
                      </a:lvl5pPr>
                    </a:lstStyle>
                    <a:p>
                      <a:pPr marL="0" lvl="0" indent="0" algn="ctr">
                        <a:buNone/>
                      </a:pPr>
                      <a:r>
                        <a:rPr lang="zh-CN" altLang="en-US" sz="1000" b="1" dirty="0">
                          <a:solidFill>
                            <a:srgbClr val="013B6D"/>
                          </a:solidFill>
                          <a:latin typeface="微软雅黑" panose="020B0503020204020204" pitchFamily="34" charset="-122"/>
                          <a:ea typeface="微软雅黑" panose="020B0503020204020204" pitchFamily="34" charset="-122"/>
                        </a:rPr>
                        <a:t>姓名</a:t>
                      </a:r>
                      <a:endParaRPr lang="zh-CN" altLang="en-US" sz="1000" b="1" dirty="0">
                        <a:solidFill>
                          <a:srgbClr val="013B6D"/>
                        </a:solidFill>
                        <a:latin typeface="微软雅黑" panose="020B0503020204020204" pitchFamily="34" charset="-122"/>
                        <a:ea typeface="微软雅黑" panose="020B0503020204020204" pitchFamily="34"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20000"/>
                        </a:lnSpc>
                        <a:spcBef>
                          <a:spcPct val="20000"/>
                        </a:spcBef>
                        <a:spcAft>
                          <a:spcPct val="0"/>
                        </a:spcAft>
                        <a:buClr>
                          <a:schemeClr val="accent1"/>
                        </a:buClr>
                        <a:buFont typeface="Wingdings" panose="05000000000000000000" pitchFamily="2" charset="2"/>
                        <a:buChar char="n"/>
                        <a:defRPr sz="1800" b="1" i="0" u="none" kern="1200" baseline="0">
                          <a:solidFill>
                            <a:schemeClr val="tx1"/>
                          </a:solidFill>
                          <a:latin typeface="Arial" panose="020B0604020202020204" pitchFamily="34" charset="0"/>
                          <a:ea typeface="华文细黑" pitchFamily="2" charset="-122"/>
                        </a:defRPr>
                      </a:lvl1pPr>
                      <a:lvl2pPr marL="742950" lvl="1" indent="-285750">
                        <a:defRPr sz="1600" i="0" kern="1200"/>
                      </a:lvl2pPr>
                      <a:lvl3pPr marL="1143000" lvl="2" indent="-228600">
                        <a:buClr>
                          <a:schemeClr val="accent2"/>
                        </a:buClr>
                        <a:defRPr sz="1400" i="0" kern="1200"/>
                      </a:lvl3pPr>
                      <a:lvl4pPr marL="1600200" lvl="3" indent="-228600">
                        <a:buClr>
                          <a:schemeClr val="hlink"/>
                        </a:buClr>
                        <a:defRPr sz="1200" i="0" kern="1200"/>
                      </a:lvl4pPr>
                      <a:lvl5pPr marL="2057400" lvl="4" indent="-228600">
                        <a:lnSpc>
                          <a:spcPct val="100000"/>
                        </a:lnSpc>
                        <a:defRPr sz="1600" b="0" i="0" kern="1200"/>
                      </a:lvl5pPr>
                    </a:lstStyle>
                    <a:p>
                      <a:pPr marL="0" lvl="0" indent="0" algn="ctr">
                        <a:buNone/>
                      </a:pPr>
                      <a:r>
                        <a:rPr lang="zh-CN" altLang="en-US" sz="1000" b="1" dirty="0">
                          <a:solidFill>
                            <a:srgbClr val="013B6D"/>
                          </a:solidFill>
                          <a:latin typeface="微软雅黑" panose="020B0503020204020204" pitchFamily="34" charset="-122"/>
                          <a:ea typeface="微软雅黑" panose="020B0503020204020204" pitchFamily="34" charset="-122"/>
                        </a:rPr>
                        <a:t>性别</a:t>
                      </a:r>
                      <a:endParaRPr lang="zh-CN" altLang="en-US" sz="1000" b="1" dirty="0">
                        <a:solidFill>
                          <a:srgbClr val="013B6D"/>
                        </a:solidFill>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20000"/>
                        </a:lnSpc>
                        <a:spcBef>
                          <a:spcPct val="20000"/>
                        </a:spcBef>
                        <a:spcAft>
                          <a:spcPct val="0"/>
                        </a:spcAft>
                        <a:buClr>
                          <a:schemeClr val="accent1"/>
                        </a:buClr>
                        <a:buFont typeface="Wingdings" panose="05000000000000000000" pitchFamily="2" charset="2"/>
                        <a:buChar char="n"/>
                        <a:defRPr sz="1800" b="1" i="0" u="none" kern="1200" baseline="0">
                          <a:solidFill>
                            <a:schemeClr val="tx1"/>
                          </a:solidFill>
                          <a:latin typeface="Arial" panose="020B0604020202020204" pitchFamily="34" charset="0"/>
                          <a:ea typeface="华文细黑" pitchFamily="2" charset="-122"/>
                        </a:defRPr>
                      </a:lvl1pPr>
                      <a:lvl2pPr marL="742950" lvl="1" indent="-285750">
                        <a:defRPr sz="1600" i="0" kern="1200"/>
                      </a:lvl2pPr>
                      <a:lvl3pPr marL="1143000" lvl="2" indent="-228600">
                        <a:buClr>
                          <a:schemeClr val="accent2"/>
                        </a:buClr>
                        <a:defRPr sz="1400" i="0" kern="1200"/>
                      </a:lvl3pPr>
                      <a:lvl4pPr marL="1600200" lvl="3" indent="-228600">
                        <a:buClr>
                          <a:schemeClr val="hlink"/>
                        </a:buClr>
                        <a:defRPr sz="1200" i="0" kern="1200"/>
                      </a:lvl4pPr>
                      <a:lvl5pPr marL="2057400" lvl="4" indent="-228600">
                        <a:lnSpc>
                          <a:spcPct val="100000"/>
                        </a:lnSpc>
                        <a:defRPr sz="1600" b="0" i="0" kern="1200"/>
                      </a:lvl5pPr>
                    </a:lstStyle>
                    <a:p>
                      <a:pPr marL="0" lvl="0" indent="0" algn="ctr">
                        <a:buNone/>
                      </a:pPr>
                      <a:r>
                        <a:rPr lang="zh-CN" altLang="en-US" sz="1000" b="1" dirty="0">
                          <a:solidFill>
                            <a:srgbClr val="013B6D"/>
                          </a:solidFill>
                          <a:latin typeface="微软雅黑" panose="020B0503020204020204" pitchFamily="34" charset="-122"/>
                          <a:ea typeface="微软雅黑" panose="020B0503020204020204" pitchFamily="34" charset="-122"/>
                        </a:rPr>
                        <a:t>年龄</a:t>
                      </a:r>
                      <a:endParaRPr lang="zh-CN" altLang="en-US" sz="1000" b="1" dirty="0">
                        <a:solidFill>
                          <a:srgbClr val="013B6D"/>
                        </a:solidFill>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20000"/>
                        </a:lnSpc>
                        <a:spcBef>
                          <a:spcPct val="20000"/>
                        </a:spcBef>
                        <a:spcAft>
                          <a:spcPct val="0"/>
                        </a:spcAft>
                        <a:buClr>
                          <a:schemeClr val="accent1"/>
                        </a:buClr>
                        <a:buFont typeface="Wingdings" panose="05000000000000000000" pitchFamily="2" charset="2"/>
                        <a:buChar char="n"/>
                        <a:defRPr sz="1800" b="1" i="0" u="none" kern="1200" baseline="0">
                          <a:solidFill>
                            <a:schemeClr val="tx1"/>
                          </a:solidFill>
                          <a:latin typeface="Arial" panose="020B0604020202020204" pitchFamily="34" charset="0"/>
                          <a:ea typeface="华文细黑" pitchFamily="2" charset="-122"/>
                        </a:defRPr>
                      </a:lvl1pPr>
                      <a:lvl2pPr marL="742950" lvl="1" indent="-285750">
                        <a:defRPr sz="1600" i="0" kern="1200"/>
                      </a:lvl2pPr>
                      <a:lvl3pPr marL="1143000" lvl="2" indent="-228600">
                        <a:buClr>
                          <a:schemeClr val="accent2"/>
                        </a:buClr>
                        <a:defRPr sz="1400" i="0" kern="1200"/>
                      </a:lvl3pPr>
                      <a:lvl4pPr marL="1600200" lvl="3" indent="-228600">
                        <a:buClr>
                          <a:schemeClr val="hlink"/>
                        </a:buClr>
                        <a:defRPr sz="1200" i="0" kern="1200"/>
                      </a:lvl4pPr>
                      <a:lvl5pPr marL="2057400" lvl="4" indent="-228600">
                        <a:lnSpc>
                          <a:spcPct val="100000"/>
                        </a:lnSpc>
                        <a:defRPr sz="1600" b="0" i="0" kern="1200"/>
                      </a:lvl5pPr>
                    </a:lstStyle>
                    <a:p>
                      <a:pPr marL="0" lvl="0" indent="0">
                        <a:buNone/>
                      </a:pPr>
                      <a:r>
                        <a:rPr lang="en-US" altLang="zh-CN" sz="1000" b="1" dirty="0">
                          <a:solidFill>
                            <a:srgbClr val="013B6D"/>
                          </a:solidFill>
                          <a:latin typeface="微软雅黑" panose="020B0503020204020204" pitchFamily="34" charset="-122"/>
                          <a:ea typeface="微软雅黑" panose="020B0503020204020204" pitchFamily="34" charset="-122"/>
                        </a:rPr>
                        <a:t>      </a:t>
                      </a:r>
                      <a:r>
                        <a:rPr lang="zh-CN" altLang="en-US" sz="1000" b="1" dirty="0">
                          <a:solidFill>
                            <a:srgbClr val="013B6D"/>
                          </a:solidFill>
                          <a:latin typeface="微软雅黑" panose="020B0503020204020204" pitchFamily="34" charset="-122"/>
                          <a:ea typeface="微软雅黑" panose="020B0503020204020204" pitchFamily="34" charset="-122"/>
                        </a:rPr>
                        <a:t>学历及经历</a:t>
                      </a:r>
                      <a:endParaRPr lang="zh-CN" altLang="en-US" sz="1000" b="1" dirty="0">
                        <a:solidFill>
                          <a:srgbClr val="013B6D"/>
                        </a:solidFill>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20000"/>
                        </a:lnSpc>
                        <a:spcBef>
                          <a:spcPct val="20000"/>
                        </a:spcBef>
                        <a:spcAft>
                          <a:spcPct val="0"/>
                        </a:spcAft>
                        <a:buClr>
                          <a:schemeClr val="accent1"/>
                        </a:buClr>
                        <a:buFont typeface="Wingdings" panose="05000000000000000000" pitchFamily="2" charset="2"/>
                        <a:buChar char="n"/>
                        <a:defRPr sz="1800" b="1" i="0" u="none" kern="1200" baseline="0">
                          <a:solidFill>
                            <a:schemeClr val="tx1"/>
                          </a:solidFill>
                          <a:latin typeface="Arial" panose="020B0604020202020204" pitchFamily="34" charset="0"/>
                          <a:ea typeface="华文细黑" pitchFamily="2" charset="-122"/>
                        </a:defRPr>
                      </a:lvl1pPr>
                      <a:lvl2pPr marL="742950" lvl="1" indent="-285750">
                        <a:defRPr sz="1600" i="0" kern="1200"/>
                      </a:lvl2pPr>
                      <a:lvl3pPr marL="1143000" lvl="2" indent="-228600">
                        <a:buClr>
                          <a:schemeClr val="accent2"/>
                        </a:buClr>
                        <a:defRPr sz="1400" i="0" kern="1200"/>
                      </a:lvl3pPr>
                      <a:lvl4pPr marL="1600200" lvl="3" indent="-228600">
                        <a:buClr>
                          <a:schemeClr val="hlink"/>
                        </a:buClr>
                        <a:defRPr sz="1200" i="0" kern="1200"/>
                      </a:lvl4pPr>
                      <a:lvl5pPr marL="2057400" lvl="4" indent="-228600">
                        <a:lnSpc>
                          <a:spcPct val="100000"/>
                        </a:lnSpc>
                        <a:defRPr sz="1600" b="0" i="0" kern="1200"/>
                      </a:lvl5pPr>
                    </a:lstStyle>
                    <a:p>
                      <a:pPr marL="0" lvl="0" indent="0" algn="ctr" fontAlgn="ctr">
                        <a:buNone/>
                      </a:pPr>
                      <a:r>
                        <a:rPr lang="zh-CN" altLang="en-US" sz="1000" b="1" dirty="0">
                          <a:solidFill>
                            <a:srgbClr val="013B6D"/>
                          </a:solidFill>
                          <a:latin typeface="微软雅黑" panose="020B0503020204020204" pitchFamily="34" charset="-122"/>
                          <a:ea typeface="微软雅黑" panose="020B0503020204020204" pitchFamily="34" charset="-122"/>
                        </a:rPr>
                        <a:t>职务</a:t>
                      </a:r>
                      <a:endParaRPr lang="zh-CN" altLang="en-US" sz="1000" b="1" dirty="0">
                        <a:solidFill>
                          <a:srgbClr val="013B6D"/>
                        </a:solidFill>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87680">
                <a:tc>
                  <a:txBody>
                    <a:bodyPr/>
                    <a:lstStyle>
                      <a:lvl1pPr marL="342900" lvl="0" indent="-342900" algn="l" defTabSz="914400" eaLnBrk="1" fontAlgn="base" latinLnBrk="0" hangingPunct="1">
                        <a:lnSpc>
                          <a:spcPct val="120000"/>
                        </a:lnSpc>
                        <a:spcBef>
                          <a:spcPct val="20000"/>
                        </a:spcBef>
                        <a:spcAft>
                          <a:spcPct val="0"/>
                        </a:spcAft>
                        <a:buClr>
                          <a:schemeClr val="accent1"/>
                        </a:buClr>
                        <a:buFont typeface="Wingdings" panose="05000000000000000000" pitchFamily="2" charset="2"/>
                        <a:buChar char="n"/>
                        <a:defRPr sz="1800" b="1" i="0" u="none" kern="1200" baseline="0">
                          <a:solidFill>
                            <a:schemeClr val="tx1"/>
                          </a:solidFill>
                          <a:latin typeface="Arial" panose="020B0604020202020204" pitchFamily="34" charset="0"/>
                          <a:ea typeface="华文细黑" pitchFamily="2" charset="-122"/>
                        </a:defRPr>
                      </a:lvl1pPr>
                      <a:lvl2pPr marL="742950" lvl="1" indent="-285750">
                        <a:defRPr sz="1600" i="0" kern="1200"/>
                      </a:lvl2pPr>
                      <a:lvl3pPr marL="1143000" lvl="2" indent="-228600">
                        <a:buClr>
                          <a:schemeClr val="accent2"/>
                        </a:buClr>
                        <a:defRPr sz="1400" i="0" kern="1200"/>
                      </a:lvl3pPr>
                      <a:lvl4pPr marL="1600200" lvl="3" indent="-228600">
                        <a:buClr>
                          <a:schemeClr val="hlink"/>
                        </a:buClr>
                        <a:defRPr sz="1200" i="0" kern="1200"/>
                      </a:lvl4pPr>
                      <a:lvl5pPr marL="2057400" lvl="4" indent="-228600">
                        <a:lnSpc>
                          <a:spcPct val="100000"/>
                        </a:lnSpc>
                        <a:defRPr sz="1600" b="0" i="0" kern="1200"/>
                      </a:lvl5pPr>
                    </a:lstStyle>
                    <a:p>
                      <a:pPr marL="0" lvl="0" algn="ctr" eaLnBrk="1" fontAlgn="ctr" hangingPunct="1">
                        <a:lnSpc>
                          <a:spcPct val="120000"/>
                        </a:lnSpc>
                        <a:spcBef>
                          <a:spcPct val="20000"/>
                        </a:spcBef>
                        <a:buClr>
                          <a:schemeClr val="accent1"/>
                        </a:buClr>
                        <a:buFont typeface="Wingdings" panose="05000000000000000000" pitchFamily="2" charset="2"/>
                        <a:buNone/>
                      </a:pPr>
                      <a:r>
                        <a:rPr lang="zh-CN" altLang="en-US" sz="1000" b="1" i="0" dirty="0">
                          <a:solidFill>
                            <a:srgbClr val="013B6D"/>
                          </a:solidFill>
                          <a:latin typeface="微软雅黑" panose="020B0503020204020204" pitchFamily="34" charset="-122"/>
                          <a:ea typeface="微软雅黑" panose="020B0503020204020204" pitchFamily="34" charset="-122"/>
                        </a:rPr>
                        <a:t>李金千</a:t>
                      </a:r>
                      <a:endParaRPr lang="zh-CN" altLang="en-US" sz="1000" b="1" i="0" dirty="0">
                        <a:solidFill>
                          <a:srgbClr val="013B6D"/>
                        </a:solidFill>
                        <a:latin typeface="微软雅黑" panose="020B0503020204020204" pitchFamily="34" charset="-122"/>
                        <a:ea typeface="微软雅黑" panose="020B0503020204020204" pitchFamily="34"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20000"/>
                        </a:lnSpc>
                        <a:spcBef>
                          <a:spcPct val="20000"/>
                        </a:spcBef>
                        <a:spcAft>
                          <a:spcPct val="0"/>
                        </a:spcAft>
                        <a:buClr>
                          <a:schemeClr val="accent1"/>
                        </a:buClr>
                        <a:buFont typeface="Wingdings" panose="05000000000000000000" pitchFamily="2" charset="2"/>
                        <a:buChar char="n"/>
                        <a:defRPr sz="1800" b="1" i="0" u="none" kern="1200" baseline="0">
                          <a:solidFill>
                            <a:schemeClr val="tx1"/>
                          </a:solidFill>
                          <a:latin typeface="Arial" panose="020B0604020202020204" pitchFamily="34" charset="0"/>
                          <a:ea typeface="华文细黑" pitchFamily="2" charset="-122"/>
                        </a:defRPr>
                      </a:lvl1pPr>
                      <a:lvl2pPr marL="742950" lvl="1" indent="-285750">
                        <a:defRPr sz="1600" i="0" kern="1200"/>
                      </a:lvl2pPr>
                      <a:lvl3pPr marL="1143000" lvl="2" indent="-228600">
                        <a:buClr>
                          <a:schemeClr val="accent2"/>
                        </a:buClr>
                        <a:defRPr sz="1400" i="0" kern="1200"/>
                      </a:lvl3pPr>
                      <a:lvl4pPr marL="1600200" lvl="3" indent="-228600">
                        <a:buClr>
                          <a:schemeClr val="hlink"/>
                        </a:buClr>
                        <a:defRPr sz="1200" i="0" kern="1200"/>
                      </a:lvl4pPr>
                      <a:lvl5pPr marL="2057400" lvl="4" indent="-228600">
                        <a:lnSpc>
                          <a:spcPct val="100000"/>
                        </a:lnSpc>
                        <a:defRPr sz="1600" b="0" i="0" kern="1200"/>
                      </a:lvl5pPr>
                    </a:lstStyle>
                    <a:p>
                      <a:pPr marL="0" lvl="0" algn="ctr" eaLnBrk="1" fontAlgn="ctr" hangingPunct="1">
                        <a:lnSpc>
                          <a:spcPct val="120000"/>
                        </a:lnSpc>
                        <a:spcBef>
                          <a:spcPct val="20000"/>
                        </a:spcBef>
                        <a:buClr>
                          <a:schemeClr val="accent1"/>
                        </a:buClr>
                        <a:buFont typeface="Wingdings" panose="05000000000000000000" pitchFamily="2" charset="2"/>
                        <a:buNone/>
                      </a:pPr>
                      <a:r>
                        <a:rPr lang="zh-CN" altLang="en-US" sz="1000" b="1" i="0" dirty="0">
                          <a:solidFill>
                            <a:srgbClr val="013B6D"/>
                          </a:solidFill>
                          <a:latin typeface="微软雅黑" panose="020B0503020204020204" pitchFamily="34" charset="-122"/>
                          <a:ea typeface="微软雅黑" panose="020B0503020204020204" pitchFamily="34" charset="-122"/>
                        </a:rPr>
                        <a:t>男</a:t>
                      </a:r>
                      <a:endParaRPr lang="zh-CN" altLang="en-US" sz="1000" b="1" i="0" dirty="0">
                        <a:solidFill>
                          <a:srgbClr val="013B6D"/>
                        </a:solidFill>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20000"/>
                        </a:lnSpc>
                        <a:spcBef>
                          <a:spcPct val="20000"/>
                        </a:spcBef>
                        <a:spcAft>
                          <a:spcPct val="0"/>
                        </a:spcAft>
                        <a:buClr>
                          <a:schemeClr val="accent1"/>
                        </a:buClr>
                        <a:buFont typeface="Wingdings" panose="05000000000000000000" pitchFamily="2" charset="2"/>
                        <a:buChar char="n"/>
                        <a:defRPr sz="1800" b="1" i="0" u="none" kern="1200" baseline="0">
                          <a:solidFill>
                            <a:schemeClr val="tx1"/>
                          </a:solidFill>
                          <a:latin typeface="Arial" panose="020B0604020202020204" pitchFamily="34" charset="0"/>
                          <a:ea typeface="华文细黑" pitchFamily="2" charset="-122"/>
                        </a:defRPr>
                      </a:lvl1pPr>
                      <a:lvl2pPr marL="742950" lvl="1" indent="-285750">
                        <a:defRPr sz="1600" i="0" kern="1200"/>
                      </a:lvl2pPr>
                      <a:lvl3pPr marL="1143000" lvl="2" indent="-228600">
                        <a:buClr>
                          <a:schemeClr val="accent2"/>
                        </a:buClr>
                        <a:defRPr sz="1400" i="0" kern="1200"/>
                      </a:lvl3pPr>
                      <a:lvl4pPr marL="1600200" lvl="3" indent="-228600">
                        <a:buClr>
                          <a:schemeClr val="hlink"/>
                        </a:buClr>
                        <a:defRPr sz="1200" i="0" kern="1200"/>
                      </a:lvl4pPr>
                      <a:lvl5pPr marL="2057400" lvl="4" indent="-228600">
                        <a:lnSpc>
                          <a:spcPct val="100000"/>
                        </a:lnSpc>
                        <a:defRPr sz="1600" b="0" i="0" kern="1200"/>
                      </a:lvl5pPr>
                    </a:lstStyle>
                    <a:p>
                      <a:pPr marL="0" lvl="0" algn="ctr" eaLnBrk="1" fontAlgn="ctr" hangingPunct="1">
                        <a:lnSpc>
                          <a:spcPct val="120000"/>
                        </a:lnSpc>
                        <a:spcBef>
                          <a:spcPct val="20000"/>
                        </a:spcBef>
                        <a:buClr>
                          <a:schemeClr val="accent1"/>
                        </a:buClr>
                        <a:buFont typeface="Wingdings" panose="05000000000000000000" pitchFamily="2" charset="2"/>
                        <a:buNone/>
                      </a:pPr>
                      <a:r>
                        <a:rPr lang="zh-CN" altLang="en-US" sz="1000" b="1" i="0" dirty="0" smtClean="0">
                          <a:solidFill>
                            <a:srgbClr val="013B6D"/>
                          </a:solidFill>
                          <a:latin typeface="微软雅黑" panose="020B0503020204020204" pitchFamily="34" charset="-122"/>
                          <a:ea typeface="微软雅黑" panose="020B0503020204020204" pitchFamily="34" charset="-122"/>
                        </a:rPr>
                        <a:t>5</a:t>
                      </a:r>
                      <a:r>
                        <a:rPr lang="en-US" altLang="zh-CN" sz="1000" b="1" i="0" dirty="0" smtClean="0">
                          <a:solidFill>
                            <a:srgbClr val="013B6D"/>
                          </a:solidFill>
                          <a:latin typeface="微软雅黑" panose="020B0503020204020204" pitchFamily="34" charset="-122"/>
                          <a:ea typeface="微软雅黑" panose="020B0503020204020204" pitchFamily="34" charset="-122"/>
                        </a:rPr>
                        <a:t>2</a:t>
                      </a:r>
                      <a:endParaRPr lang="en-US" altLang="zh-CN" sz="1000" b="1" i="0" dirty="0" smtClean="0">
                        <a:solidFill>
                          <a:srgbClr val="013B6D"/>
                        </a:solidFill>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20000"/>
                        </a:lnSpc>
                        <a:spcBef>
                          <a:spcPct val="20000"/>
                        </a:spcBef>
                        <a:spcAft>
                          <a:spcPct val="0"/>
                        </a:spcAft>
                        <a:buClr>
                          <a:schemeClr val="accent1"/>
                        </a:buClr>
                        <a:buFont typeface="Wingdings" panose="05000000000000000000" pitchFamily="2" charset="2"/>
                        <a:buChar char="n"/>
                        <a:defRPr sz="1800" b="1" i="0" u="none" kern="1200" baseline="0">
                          <a:solidFill>
                            <a:schemeClr val="tx1"/>
                          </a:solidFill>
                          <a:latin typeface="Arial" panose="020B0604020202020204" pitchFamily="34" charset="0"/>
                          <a:ea typeface="华文细黑" pitchFamily="2" charset="-122"/>
                        </a:defRPr>
                      </a:lvl1pPr>
                      <a:lvl2pPr marL="742950" lvl="1" indent="-285750">
                        <a:defRPr sz="1600" i="0" kern="1200"/>
                      </a:lvl2pPr>
                      <a:lvl3pPr marL="1143000" lvl="2" indent="-228600">
                        <a:buClr>
                          <a:schemeClr val="accent2"/>
                        </a:buClr>
                        <a:defRPr sz="1400" i="0" kern="1200"/>
                      </a:lvl3pPr>
                      <a:lvl4pPr marL="1600200" lvl="3" indent="-228600">
                        <a:buClr>
                          <a:schemeClr val="hlink"/>
                        </a:buClr>
                        <a:defRPr sz="1200" i="0" kern="1200"/>
                      </a:lvl4pPr>
                      <a:lvl5pPr marL="2057400" lvl="4" indent="-228600">
                        <a:lnSpc>
                          <a:spcPct val="100000"/>
                        </a:lnSpc>
                        <a:defRPr sz="1600" b="0" i="0" kern="1200"/>
                      </a:lvl5pPr>
                    </a:lstStyle>
                    <a:p>
                      <a:pPr marL="0" lvl="0" algn="ctr" eaLnBrk="1" fontAlgn="ctr" hangingPunct="1">
                        <a:lnSpc>
                          <a:spcPct val="120000"/>
                        </a:lnSpc>
                        <a:spcBef>
                          <a:spcPct val="20000"/>
                        </a:spcBef>
                        <a:buClr>
                          <a:schemeClr val="accent1"/>
                        </a:buClr>
                        <a:buFont typeface="Wingdings" panose="05000000000000000000" pitchFamily="2" charset="2"/>
                        <a:buNone/>
                      </a:pPr>
                      <a:r>
                        <a:rPr lang="zh-CN" altLang="en-US" sz="1000" b="1" i="0" dirty="0">
                          <a:solidFill>
                            <a:srgbClr val="013B6D"/>
                          </a:solidFill>
                          <a:latin typeface="微软雅黑" panose="020B0503020204020204" pitchFamily="34" charset="-122"/>
                          <a:ea typeface="微软雅黑" panose="020B0503020204020204" pitchFamily="34" charset="-122"/>
                        </a:rPr>
                        <a:t>教授级高级工程师，从事黄金矿产业</a:t>
                      </a:r>
                      <a:r>
                        <a:rPr lang="en-US" altLang="zh-CN" sz="1000" b="1" i="0" dirty="0">
                          <a:solidFill>
                            <a:srgbClr val="013B6D"/>
                          </a:solidFill>
                          <a:latin typeface="微软雅黑" panose="020B0503020204020204" pitchFamily="34" charset="-122"/>
                          <a:ea typeface="微软雅黑" panose="020B0503020204020204" pitchFamily="34" charset="-122"/>
                        </a:rPr>
                        <a:t>3</a:t>
                      </a:r>
                      <a:r>
                        <a:rPr lang="zh-CN" altLang="en-US" sz="1000" b="1" i="0" dirty="0">
                          <a:solidFill>
                            <a:srgbClr val="013B6D"/>
                          </a:solidFill>
                          <a:latin typeface="微软雅黑" panose="020B0503020204020204" pitchFamily="34" charset="-122"/>
                          <a:ea typeface="微软雅黑" panose="020B0503020204020204" pitchFamily="34" charset="-122"/>
                        </a:rPr>
                        <a:t>0多年。</a:t>
                      </a:r>
                      <a:endParaRPr lang="zh-CN" altLang="en-US" sz="1000" b="1" i="0" dirty="0">
                        <a:solidFill>
                          <a:srgbClr val="013B6D"/>
                        </a:solidFill>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20000"/>
                        </a:lnSpc>
                        <a:spcBef>
                          <a:spcPct val="20000"/>
                        </a:spcBef>
                        <a:spcAft>
                          <a:spcPct val="0"/>
                        </a:spcAft>
                        <a:buClr>
                          <a:schemeClr val="accent1"/>
                        </a:buClr>
                        <a:buFont typeface="Wingdings" panose="05000000000000000000" pitchFamily="2" charset="2"/>
                        <a:buChar char="n"/>
                        <a:defRPr sz="1800" b="1" i="0" u="none" kern="1200" baseline="0">
                          <a:solidFill>
                            <a:schemeClr val="tx1"/>
                          </a:solidFill>
                          <a:latin typeface="Arial" panose="020B0604020202020204" pitchFamily="34" charset="0"/>
                          <a:ea typeface="华文细黑" pitchFamily="2" charset="-122"/>
                        </a:defRPr>
                      </a:lvl1pPr>
                      <a:lvl2pPr marL="742950" lvl="1" indent="-285750">
                        <a:defRPr sz="1600" i="0" kern="1200"/>
                      </a:lvl2pPr>
                      <a:lvl3pPr marL="1143000" lvl="2" indent="-228600">
                        <a:buClr>
                          <a:schemeClr val="accent2"/>
                        </a:buClr>
                        <a:defRPr sz="1400" i="0" kern="1200"/>
                      </a:lvl3pPr>
                      <a:lvl4pPr marL="1600200" lvl="3" indent="-228600">
                        <a:buClr>
                          <a:schemeClr val="hlink"/>
                        </a:buClr>
                        <a:defRPr sz="1200" i="0" kern="1200"/>
                      </a:lvl4pPr>
                      <a:lvl5pPr marL="2057400" lvl="4" indent="-228600">
                        <a:lnSpc>
                          <a:spcPct val="100000"/>
                        </a:lnSpc>
                        <a:defRPr sz="1600" b="0" i="0" kern="1200"/>
                      </a:lvl5pPr>
                    </a:lstStyle>
                    <a:p>
                      <a:pPr marL="0" lvl="0" algn="ctr" eaLnBrk="1" fontAlgn="ctr" hangingPunct="1">
                        <a:lnSpc>
                          <a:spcPct val="120000"/>
                        </a:lnSpc>
                        <a:spcBef>
                          <a:spcPct val="20000"/>
                        </a:spcBef>
                        <a:buClr>
                          <a:schemeClr val="accent1"/>
                        </a:buClr>
                        <a:buFont typeface="Wingdings" panose="05000000000000000000" pitchFamily="2" charset="2"/>
                        <a:buNone/>
                      </a:pPr>
                      <a:r>
                        <a:rPr lang="zh-CN" altLang="en-US" sz="1000" b="1" i="0" dirty="0">
                          <a:solidFill>
                            <a:srgbClr val="013B6D"/>
                          </a:solidFill>
                          <a:latin typeface="微软雅黑" panose="020B0503020204020204" pitchFamily="34" charset="-122"/>
                          <a:ea typeface="微软雅黑" panose="020B0503020204020204" pitchFamily="34" charset="-122"/>
                          <a:sym typeface="+mn-ea"/>
                        </a:rPr>
                        <a:t>董事长</a:t>
                      </a:r>
                      <a:endParaRPr lang="zh-CN" altLang="en-US" sz="1000" b="1" i="0" dirty="0">
                        <a:solidFill>
                          <a:srgbClr val="013B6D"/>
                        </a:solidFill>
                        <a:latin typeface="微软雅黑" panose="020B0503020204020204" pitchFamily="34" charset="-122"/>
                        <a:ea typeface="微软雅黑" panose="020B0503020204020204" pitchFamily="34" charset="-122"/>
                        <a:sym typeface="+mn-ea"/>
                      </a:endParaRPr>
                    </a:p>
                    <a:p>
                      <a:pPr marL="0" lvl="0" algn="ctr" eaLnBrk="1" fontAlgn="ctr" hangingPunct="1">
                        <a:lnSpc>
                          <a:spcPct val="120000"/>
                        </a:lnSpc>
                        <a:spcBef>
                          <a:spcPct val="20000"/>
                        </a:spcBef>
                        <a:buClr>
                          <a:schemeClr val="accent1"/>
                        </a:buClr>
                        <a:buFont typeface="Wingdings" panose="05000000000000000000" pitchFamily="2" charset="2"/>
                        <a:buNone/>
                      </a:pPr>
                      <a:endParaRPr lang="zh-CN" altLang="en-US" sz="1000" b="1" i="0" dirty="0">
                        <a:solidFill>
                          <a:srgbClr val="013B6D"/>
                        </a:solidFill>
                        <a:latin typeface="微软雅黑" panose="020B0503020204020204" pitchFamily="34" charset="-122"/>
                        <a:ea typeface="微软雅黑" panose="020B0503020204020204" pitchFamily="34" charset="-122"/>
                        <a:sym typeface="+mn-ea"/>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58495">
                <a:tc>
                  <a:txBody>
                    <a:bodyPr/>
                    <a:lstStyle/>
                    <a:p>
                      <a:pPr marL="0" lvl="0" algn="ctr" eaLnBrk="1" fontAlgn="ctr" hangingPunct="1">
                        <a:lnSpc>
                          <a:spcPct val="190000"/>
                        </a:lnSpc>
                        <a:spcBef>
                          <a:spcPct val="20000"/>
                        </a:spcBef>
                        <a:buClrTx/>
                        <a:buSzTx/>
                        <a:buFontTx/>
                        <a:buNone/>
                      </a:pPr>
                      <a:r>
                        <a:rPr lang="zh-CN" altLang="en-US" sz="1000" b="1" dirty="0">
                          <a:solidFill>
                            <a:srgbClr val="013B6D"/>
                          </a:solidFill>
                          <a:latin typeface="微软雅黑" panose="020B0503020204020204" pitchFamily="34" charset="-122"/>
                          <a:ea typeface="微软雅黑" panose="020B0503020204020204" pitchFamily="34" charset="-122"/>
                          <a:sym typeface="+mn-ea"/>
                        </a:rPr>
                        <a:t>张棚生</a:t>
                      </a:r>
                      <a:endParaRPr lang="zh-CN" altLang="en-US" sz="1000" b="1" dirty="0">
                        <a:solidFill>
                          <a:srgbClr val="013B6D"/>
                        </a:solidFill>
                        <a:latin typeface="微软雅黑" panose="020B0503020204020204" pitchFamily="34" charset="-122"/>
                        <a:ea typeface="微软雅黑" panose="020B0503020204020204" pitchFamily="34" charset="-122"/>
                        <a:sym typeface="+mn-ea"/>
                      </a:endParaRPr>
                    </a:p>
                    <a:p>
                      <a:pPr marL="0" lvl="0" algn="ctr" eaLnBrk="1" fontAlgn="ctr" hangingPunct="1">
                        <a:lnSpc>
                          <a:spcPct val="190000"/>
                        </a:lnSpc>
                        <a:spcBef>
                          <a:spcPct val="20000"/>
                        </a:spcBef>
                        <a:buClrTx/>
                        <a:buSzTx/>
                        <a:buFontTx/>
                        <a:buNone/>
                      </a:pPr>
                      <a:endParaRPr lang="zh-CN" altLang="en-US" sz="1000" b="1" i="0" dirty="0">
                        <a:solidFill>
                          <a:srgbClr val="013B6D"/>
                        </a:solidFill>
                        <a:latin typeface="微软雅黑" panose="020B0503020204020204" pitchFamily="34" charset="-122"/>
                        <a:ea typeface="微软雅黑" panose="020B0503020204020204" pitchFamily="34" charset="-122"/>
                        <a:sym typeface="+mn-ea"/>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algn="ctr" fontAlgn="ctr">
                        <a:lnSpc>
                          <a:spcPct val="190000"/>
                        </a:lnSpc>
                        <a:buSzTx/>
                        <a:buNone/>
                      </a:pPr>
                      <a:r>
                        <a:rPr lang="zh-CN" altLang="en-US" sz="1000" b="1" dirty="0">
                          <a:solidFill>
                            <a:srgbClr val="013B6D"/>
                          </a:solidFill>
                          <a:latin typeface="微软雅黑" panose="020B0503020204020204" pitchFamily="34" charset="-122"/>
                          <a:ea typeface="微软雅黑" panose="020B0503020204020204" pitchFamily="34" charset="-122"/>
                        </a:rPr>
                        <a:t>男</a:t>
                      </a:r>
                      <a:endParaRPr lang="zh-CN" altLang="en-US" sz="1000" b="1" dirty="0">
                        <a:solidFill>
                          <a:srgbClr val="013B6D"/>
                        </a:solidFill>
                        <a:latin typeface="微软雅黑" panose="020B0503020204020204" pitchFamily="34" charset="-122"/>
                        <a:ea typeface="微软雅黑" panose="020B0503020204020204" pitchFamily="34" charset="-122"/>
                      </a:endParaRPr>
                    </a:p>
                  </a:txBody>
                  <a:tcPr marL="91439" marR="91439" marT="45719" marB="4571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algn="ctr" fontAlgn="ctr">
                        <a:lnSpc>
                          <a:spcPct val="190000"/>
                        </a:lnSpc>
                        <a:buSzTx/>
                        <a:buNone/>
                      </a:pPr>
                      <a:r>
                        <a:rPr lang="zh-CN" altLang="en-US" sz="1000" b="1" dirty="0">
                          <a:solidFill>
                            <a:srgbClr val="013B6D"/>
                          </a:solidFill>
                          <a:latin typeface="微软雅黑" panose="020B0503020204020204" pitchFamily="34" charset="-122"/>
                          <a:ea typeface="微软雅黑" panose="020B0503020204020204" pitchFamily="34" charset="-122"/>
                        </a:rPr>
                        <a:t>50</a:t>
                      </a:r>
                      <a:endParaRPr lang="zh-CN" altLang="en-US" sz="1000" b="1" dirty="0">
                        <a:solidFill>
                          <a:srgbClr val="013B6D"/>
                        </a:solidFill>
                        <a:latin typeface="微软雅黑" panose="020B0503020204020204" pitchFamily="34" charset="-122"/>
                        <a:ea typeface="微软雅黑" panose="020B0503020204020204" pitchFamily="34" charset="-122"/>
                      </a:endParaRPr>
                    </a:p>
                  </a:txBody>
                  <a:tcPr marL="91439" marR="91439" marT="45719" marB="4571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algn="ctr" fontAlgn="ctr">
                        <a:lnSpc>
                          <a:spcPct val="190000"/>
                        </a:lnSpc>
                        <a:buSzTx/>
                        <a:buNone/>
                      </a:pPr>
                      <a:r>
                        <a:rPr lang="zh-CN" altLang="en-US" sz="1000" b="1" dirty="0">
                          <a:solidFill>
                            <a:srgbClr val="013B6D"/>
                          </a:solidFill>
                          <a:latin typeface="微软雅黑" panose="020B0503020204020204" pitchFamily="34" charset="-122"/>
                          <a:ea typeface="微软雅黑" panose="020B0503020204020204" pitchFamily="34" charset="-122"/>
                        </a:rPr>
                        <a:t>高中、从事有色金属采购29年，对原辅料市场、产品销售具有相当丰富的经验</a:t>
                      </a:r>
                      <a:endParaRPr lang="zh-CN" altLang="en-US" sz="1000" b="1" dirty="0">
                        <a:solidFill>
                          <a:srgbClr val="013B6D"/>
                        </a:solidFill>
                        <a:latin typeface="微软雅黑" panose="020B0503020204020204" pitchFamily="34" charset="-122"/>
                        <a:ea typeface="微软雅黑" panose="020B0503020204020204" pitchFamily="34" charset="-122"/>
                      </a:endParaRPr>
                    </a:p>
                  </a:txBody>
                  <a:tcPr marL="91439" marR="91439" marT="45719" marB="4571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algn="ctr" fontAlgn="ctr">
                        <a:lnSpc>
                          <a:spcPct val="190000"/>
                        </a:lnSpc>
                        <a:buSzTx/>
                        <a:buNone/>
                      </a:pPr>
                      <a:r>
                        <a:rPr lang="zh-CN" altLang="en-US" sz="1000" b="1" dirty="0">
                          <a:solidFill>
                            <a:srgbClr val="013B6D"/>
                          </a:solidFill>
                          <a:latin typeface="微软雅黑" panose="020B0503020204020204" pitchFamily="34" charset="-122"/>
                          <a:ea typeface="微软雅黑" panose="020B0503020204020204" pitchFamily="34" charset="-122"/>
                        </a:rPr>
                        <a:t>总经理</a:t>
                      </a:r>
                      <a:endParaRPr lang="zh-CN" altLang="en-US" sz="1000" b="1" dirty="0">
                        <a:solidFill>
                          <a:srgbClr val="013B6D"/>
                        </a:solidFill>
                        <a:latin typeface="微软雅黑" panose="020B0503020204020204" pitchFamily="34" charset="-122"/>
                        <a:ea typeface="微软雅黑" panose="020B0503020204020204" pitchFamily="34" charset="-122"/>
                      </a:endParaRPr>
                    </a:p>
                  </a:txBody>
                  <a:tcPr marL="91439" marR="91439" marT="45719" marB="45719">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06730">
                <a:tc>
                  <a:txBody>
                    <a:bodyPr/>
                    <a:lstStyle>
                      <a:lvl1pPr marL="342900" lvl="0" indent="-342900" algn="l" defTabSz="914400" eaLnBrk="1" fontAlgn="base" latinLnBrk="0" hangingPunct="1">
                        <a:lnSpc>
                          <a:spcPct val="120000"/>
                        </a:lnSpc>
                        <a:spcBef>
                          <a:spcPct val="20000"/>
                        </a:spcBef>
                        <a:spcAft>
                          <a:spcPct val="0"/>
                        </a:spcAft>
                        <a:buClr>
                          <a:schemeClr val="accent1"/>
                        </a:buClr>
                        <a:buFont typeface="Wingdings" panose="05000000000000000000" pitchFamily="2" charset="2"/>
                        <a:buChar char="n"/>
                        <a:defRPr sz="1800" b="1" i="0" u="none" kern="1200" baseline="0">
                          <a:solidFill>
                            <a:schemeClr val="tx1"/>
                          </a:solidFill>
                          <a:latin typeface="Arial" panose="020B0604020202020204" pitchFamily="34" charset="0"/>
                          <a:ea typeface="华文细黑" pitchFamily="2" charset="-122"/>
                        </a:defRPr>
                      </a:lvl1pPr>
                      <a:lvl2pPr marL="742950" lvl="1" indent="-285750">
                        <a:defRPr sz="1600" i="0" kern="1200"/>
                      </a:lvl2pPr>
                      <a:lvl3pPr marL="1143000" lvl="2" indent="-228600">
                        <a:buClr>
                          <a:schemeClr val="accent2"/>
                        </a:buClr>
                        <a:defRPr sz="1400" i="0" kern="1200"/>
                      </a:lvl3pPr>
                      <a:lvl4pPr marL="1600200" lvl="3" indent="-228600">
                        <a:buClr>
                          <a:schemeClr val="hlink"/>
                        </a:buClr>
                        <a:defRPr sz="1200" i="0" kern="1200"/>
                      </a:lvl4pPr>
                      <a:lvl5pPr marL="2057400" lvl="4" indent="-228600">
                        <a:lnSpc>
                          <a:spcPct val="100000"/>
                        </a:lnSpc>
                        <a:defRPr sz="1600" b="0" i="0" kern="1200"/>
                      </a:lvl5pPr>
                    </a:lstStyle>
                    <a:p>
                      <a:pPr marL="0" lvl="0" algn="ctr" eaLnBrk="1" fontAlgn="ctr" hangingPunct="1">
                        <a:lnSpc>
                          <a:spcPct val="190000"/>
                        </a:lnSpc>
                        <a:spcBef>
                          <a:spcPct val="20000"/>
                        </a:spcBef>
                        <a:buClr>
                          <a:schemeClr val="accent1"/>
                        </a:buClr>
                        <a:buFont typeface="Wingdings" panose="05000000000000000000" pitchFamily="2" charset="2"/>
                        <a:buNone/>
                      </a:pPr>
                      <a:r>
                        <a:rPr lang="zh-CN" altLang="en-US" sz="1000" b="1" i="0" dirty="0">
                          <a:solidFill>
                            <a:srgbClr val="013B6D"/>
                          </a:solidFill>
                          <a:latin typeface="微软雅黑" panose="020B0503020204020204" pitchFamily="34" charset="-122"/>
                          <a:ea typeface="微软雅黑" panose="020B0503020204020204" pitchFamily="34" charset="-122"/>
                        </a:rPr>
                        <a:t>马一飞</a:t>
                      </a:r>
                      <a:endParaRPr lang="zh-CN" altLang="en-US" sz="1000" b="1" i="0" dirty="0">
                        <a:solidFill>
                          <a:srgbClr val="013B6D"/>
                        </a:solidFill>
                        <a:latin typeface="微软雅黑" panose="020B0503020204020204" pitchFamily="34" charset="-122"/>
                        <a:ea typeface="微软雅黑" panose="020B0503020204020204" pitchFamily="34"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20000"/>
                        </a:lnSpc>
                        <a:spcBef>
                          <a:spcPct val="20000"/>
                        </a:spcBef>
                        <a:spcAft>
                          <a:spcPct val="0"/>
                        </a:spcAft>
                        <a:buClr>
                          <a:schemeClr val="accent1"/>
                        </a:buClr>
                        <a:buFont typeface="Wingdings" panose="05000000000000000000" pitchFamily="2" charset="2"/>
                        <a:buChar char="n"/>
                        <a:defRPr sz="1800" b="1" i="0" u="none" kern="1200" baseline="0">
                          <a:solidFill>
                            <a:schemeClr val="tx1"/>
                          </a:solidFill>
                          <a:latin typeface="Arial" panose="020B0604020202020204" pitchFamily="34" charset="0"/>
                          <a:ea typeface="华文细黑" pitchFamily="2" charset="-122"/>
                        </a:defRPr>
                      </a:lvl1pPr>
                      <a:lvl2pPr marL="742950" lvl="1" indent="-285750">
                        <a:defRPr sz="1600" i="0" kern="1200"/>
                      </a:lvl2pPr>
                      <a:lvl3pPr marL="1143000" lvl="2" indent="-228600">
                        <a:buClr>
                          <a:schemeClr val="accent2"/>
                        </a:buClr>
                        <a:defRPr sz="1400" i="0" kern="1200"/>
                      </a:lvl3pPr>
                      <a:lvl4pPr marL="1600200" lvl="3" indent="-228600">
                        <a:buClr>
                          <a:schemeClr val="hlink"/>
                        </a:buClr>
                        <a:defRPr sz="1200" i="0" kern="1200"/>
                      </a:lvl4pPr>
                      <a:lvl5pPr marL="2057400" lvl="4" indent="-228600">
                        <a:lnSpc>
                          <a:spcPct val="100000"/>
                        </a:lnSpc>
                        <a:defRPr sz="1600" b="0" i="0" kern="1200"/>
                      </a:lvl5pPr>
                    </a:lstStyle>
                    <a:p>
                      <a:pPr marL="0" lvl="0" algn="ctr" eaLnBrk="1" fontAlgn="ctr" hangingPunct="1">
                        <a:lnSpc>
                          <a:spcPct val="190000"/>
                        </a:lnSpc>
                        <a:spcBef>
                          <a:spcPct val="20000"/>
                        </a:spcBef>
                        <a:buClr>
                          <a:schemeClr val="accent1"/>
                        </a:buClr>
                        <a:buFont typeface="Wingdings" panose="05000000000000000000" pitchFamily="2" charset="2"/>
                        <a:buNone/>
                      </a:pPr>
                      <a:r>
                        <a:rPr lang="zh-CN" altLang="en-US" sz="1000" b="1" i="0" dirty="0">
                          <a:solidFill>
                            <a:srgbClr val="013B6D"/>
                          </a:solidFill>
                          <a:latin typeface="微软雅黑" panose="020B0503020204020204" pitchFamily="34" charset="-122"/>
                          <a:ea typeface="微软雅黑" panose="020B0503020204020204" pitchFamily="34" charset="-122"/>
                        </a:rPr>
                        <a:t>男</a:t>
                      </a:r>
                      <a:endParaRPr lang="zh-CN" altLang="en-US" sz="1000" b="1" i="0" dirty="0">
                        <a:solidFill>
                          <a:srgbClr val="013B6D"/>
                        </a:solidFill>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20000"/>
                        </a:lnSpc>
                        <a:spcBef>
                          <a:spcPct val="20000"/>
                        </a:spcBef>
                        <a:spcAft>
                          <a:spcPct val="0"/>
                        </a:spcAft>
                        <a:buClr>
                          <a:schemeClr val="accent1"/>
                        </a:buClr>
                        <a:buFont typeface="Wingdings" panose="05000000000000000000" pitchFamily="2" charset="2"/>
                        <a:buChar char="n"/>
                        <a:defRPr sz="1800" b="1" i="0" u="none" kern="1200" baseline="0">
                          <a:solidFill>
                            <a:schemeClr val="tx1"/>
                          </a:solidFill>
                          <a:latin typeface="Arial" panose="020B0604020202020204" pitchFamily="34" charset="0"/>
                          <a:ea typeface="华文细黑" pitchFamily="2" charset="-122"/>
                        </a:defRPr>
                      </a:lvl1pPr>
                      <a:lvl2pPr marL="742950" lvl="1" indent="-285750">
                        <a:defRPr sz="1600" i="0" kern="1200"/>
                      </a:lvl2pPr>
                      <a:lvl3pPr marL="1143000" lvl="2" indent="-228600">
                        <a:buClr>
                          <a:schemeClr val="accent2"/>
                        </a:buClr>
                        <a:defRPr sz="1400" i="0" kern="1200"/>
                      </a:lvl3pPr>
                      <a:lvl4pPr marL="1600200" lvl="3" indent="-228600">
                        <a:buClr>
                          <a:schemeClr val="hlink"/>
                        </a:buClr>
                        <a:defRPr sz="1200" i="0" kern="1200"/>
                      </a:lvl4pPr>
                      <a:lvl5pPr marL="2057400" lvl="4" indent="-228600">
                        <a:lnSpc>
                          <a:spcPct val="100000"/>
                        </a:lnSpc>
                        <a:defRPr sz="1600" b="0" i="0" kern="1200"/>
                      </a:lvl5pPr>
                    </a:lstStyle>
                    <a:p>
                      <a:pPr marL="0" lvl="0" algn="ctr" eaLnBrk="1" fontAlgn="ctr" hangingPunct="1">
                        <a:lnSpc>
                          <a:spcPct val="190000"/>
                        </a:lnSpc>
                        <a:spcBef>
                          <a:spcPct val="20000"/>
                        </a:spcBef>
                        <a:buClr>
                          <a:schemeClr val="accent1"/>
                        </a:buClr>
                        <a:buFont typeface="Wingdings" panose="05000000000000000000" pitchFamily="2" charset="2"/>
                        <a:buNone/>
                      </a:pPr>
                      <a:r>
                        <a:rPr lang="en-US" altLang="zh-CN" sz="1000" b="1" i="0" dirty="0">
                          <a:solidFill>
                            <a:srgbClr val="013B6D"/>
                          </a:solidFill>
                          <a:latin typeface="微软雅黑" panose="020B0503020204020204" pitchFamily="34" charset="-122"/>
                          <a:ea typeface="微软雅黑" panose="020B0503020204020204" pitchFamily="34" charset="-122"/>
                        </a:rPr>
                        <a:t>40</a:t>
                      </a:r>
                      <a:endParaRPr lang="en-US" altLang="zh-CN" sz="1000" b="1" i="0" dirty="0">
                        <a:solidFill>
                          <a:srgbClr val="013B6D"/>
                        </a:solidFill>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20000"/>
                        </a:lnSpc>
                        <a:spcBef>
                          <a:spcPct val="20000"/>
                        </a:spcBef>
                        <a:spcAft>
                          <a:spcPct val="0"/>
                        </a:spcAft>
                        <a:buClr>
                          <a:schemeClr val="accent1"/>
                        </a:buClr>
                        <a:buFont typeface="Wingdings" panose="05000000000000000000" pitchFamily="2" charset="2"/>
                        <a:buChar char="n"/>
                        <a:defRPr sz="1800" b="1" i="0" u="none" kern="1200" baseline="0">
                          <a:solidFill>
                            <a:schemeClr val="tx1"/>
                          </a:solidFill>
                          <a:latin typeface="Arial" panose="020B0604020202020204" pitchFamily="34" charset="0"/>
                          <a:ea typeface="华文细黑" pitchFamily="2" charset="-122"/>
                        </a:defRPr>
                      </a:lvl1pPr>
                      <a:lvl2pPr marL="742950" lvl="1" indent="-285750">
                        <a:defRPr sz="1600" i="0" kern="1200"/>
                      </a:lvl2pPr>
                      <a:lvl3pPr marL="1143000" lvl="2" indent="-228600">
                        <a:buClr>
                          <a:schemeClr val="accent2"/>
                        </a:buClr>
                        <a:defRPr sz="1400" i="0" kern="1200"/>
                      </a:lvl3pPr>
                      <a:lvl4pPr marL="1600200" lvl="3" indent="-228600">
                        <a:buClr>
                          <a:schemeClr val="hlink"/>
                        </a:buClr>
                        <a:defRPr sz="1200" i="0" kern="1200"/>
                      </a:lvl4pPr>
                      <a:lvl5pPr marL="2057400" lvl="4" indent="-228600">
                        <a:lnSpc>
                          <a:spcPct val="100000"/>
                        </a:lnSpc>
                        <a:defRPr sz="1600" b="0" i="0" kern="1200"/>
                      </a:lvl5pPr>
                    </a:lstStyle>
                    <a:p>
                      <a:pPr marL="0" lvl="0" algn="ctr" eaLnBrk="1" fontAlgn="ctr" hangingPunct="1">
                        <a:lnSpc>
                          <a:spcPct val="120000"/>
                        </a:lnSpc>
                        <a:spcBef>
                          <a:spcPct val="20000"/>
                        </a:spcBef>
                        <a:buClr>
                          <a:schemeClr val="accent1"/>
                        </a:buClr>
                        <a:buFont typeface="Wingdings" panose="05000000000000000000" pitchFamily="2" charset="2"/>
                        <a:buNone/>
                      </a:pPr>
                      <a:r>
                        <a:rPr lang="zh-CN" altLang="en-US" sz="1000" b="1" i="0" dirty="0" smtClean="0">
                          <a:solidFill>
                            <a:srgbClr val="013B6D"/>
                          </a:solidFill>
                          <a:latin typeface="微软雅黑" panose="020B0503020204020204" pitchFamily="34" charset="-122"/>
                          <a:ea typeface="微软雅黑" panose="020B0503020204020204" pitchFamily="34" charset="-122"/>
                        </a:rPr>
                        <a:t>本科、</a:t>
                      </a:r>
                      <a:r>
                        <a:rPr lang="zh-CN" altLang="en-US" sz="1000" b="1" i="0" dirty="0">
                          <a:solidFill>
                            <a:srgbClr val="013B6D"/>
                          </a:solidFill>
                          <a:latin typeface="微软雅黑" panose="020B0503020204020204" pitchFamily="34" charset="-122"/>
                          <a:ea typeface="微软雅黑" panose="020B0503020204020204" pitchFamily="34" charset="-122"/>
                        </a:rPr>
                        <a:t>注册会计师</a:t>
                      </a:r>
                      <a:r>
                        <a:rPr lang="zh-CN" altLang="en-US" sz="1000" b="1" i="0" dirty="0" smtClean="0">
                          <a:solidFill>
                            <a:srgbClr val="013B6D"/>
                          </a:solidFill>
                          <a:latin typeface="微软雅黑" panose="020B0503020204020204" pitchFamily="34" charset="-122"/>
                          <a:ea typeface="微软雅黑" panose="020B0503020204020204" pitchFamily="34" charset="-122"/>
                        </a:rPr>
                        <a:t>、注册税务师，</a:t>
                      </a:r>
                      <a:r>
                        <a:rPr lang="zh-CN" altLang="en-US" sz="1000" b="1" i="0" dirty="0" smtClean="0">
                          <a:solidFill>
                            <a:srgbClr val="013B6D"/>
                          </a:solidFill>
                          <a:latin typeface="微软雅黑" panose="020B0503020204020204" pitchFamily="34" charset="-122"/>
                          <a:ea typeface="微软雅黑" panose="020B0503020204020204" pitchFamily="34" charset="-122"/>
                          <a:sym typeface="+mn-ea"/>
                        </a:rPr>
                        <a:t>从事</a:t>
                      </a:r>
                      <a:r>
                        <a:rPr lang="zh-CN" altLang="en-US" sz="1000" b="1" i="0" dirty="0">
                          <a:solidFill>
                            <a:srgbClr val="013B6D"/>
                          </a:solidFill>
                          <a:latin typeface="微软雅黑" panose="020B0503020204020204" pitchFamily="34" charset="-122"/>
                          <a:ea typeface="微软雅黑" panose="020B0503020204020204" pitchFamily="34" charset="-122"/>
                          <a:sym typeface="+mn-ea"/>
                        </a:rPr>
                        <a:t>黄金矿产业</a:t>
                      </a:r>
                      <a:r>
                        <a:rPr lang="en-US" altLang="zh-CN" sz="1000" b="1" i="0" dirty="0" smtClean="0">
                          <a:solidFill>
                            <a:srgbClr val="013B6D"/>
                          </a:solidFill>
                          <a:latin typeface="微软雅黑" panose="020B0503020204020204" pitchFamily="34" charset="-122"/>
                          <a:ea typeface="微软雅黑" panose="020B0503020204020204" pitchFamily="34" charset="-122"/>
                          <a:sym typeface="+mn-ea"/>
                        </a:rPr>
                        <a:t>13</a:t>
                      </a:r>
                      <a:r>
                        <a:rPr lang="zh-CN" altLang="en-US" sz="1000" b="1" i="0" dirty="0" smtClean="0">
                          <a:solidFill>
                            <a:srgbClr val="013B6D"/>
                          </a:solidFill>
                          <a:latin typeface="微软雅黑" panose="020B0503020204020204" pitchFamily="34" charset="-122"/>
                          <a:ea typeface="微软雅黑" panose="020B0503020204020204" pitchFamily="34" charset="-122"/>
                          <a:sym typeface="+mn-ea"/>
                        </a:rPr>
                        <a:t>年</a:t>
                      </a:r>
                      <a:r>
                        <a:rPr lang="zh-CN" altLang="en-US" sz="1000" b="1" i="0" dirty="0">
                          <a:solidFill>
                            <a:srgbClr val="013B6D"/>
                          </a:solidFill>
                          <a:latin typeface="微软雅黑" panose="020B0503020204020204" pitchFamily="34" charset="-122"/>
                          <a:ea typeface="微软雅黑" panose="020B0503020204020204" pitchFamily="34" charset="-122"/>
                          <a:sym typeface="+mn-ea"/>
                        </a:rPr>
                        <a:t>经验</a:t>
                      </a:r>
                      <a:endParaRPr lang="zh-CN" altLang="en-US" sz="1000" b="1" i="0" dirty="0">
                        <a:solidFill>
                          <a:srgbClr val="013B6D"/>
                        </a:solidFill>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20000"/>
                        </a:lnSpc>
                        <a:spcBef>
                          <a:spcPct val="20000"/>
                        </a:spcBef>
                        <a:spcAft>
                          <a:spcPct val="0"/>
                        </a:spcAft>
                        <a:buClr>
                          <a:schemeClr val="accent1"/>
                        </a:buClr>
                        <a:buFont typeface="Wingdings" panose="05000000000000000000" pitchFamily="2" charset="2"/>
                        <a:buChar char="n"/>
                        <a:defRPr sz="1800" b="1" i="0" u="none" kern="1200" baseline="0">
                          <a:solidFill>
                            <a:schemeClr val="tx1"/>
                          </a:solidFill>
                          <a:latin typeface="Arial" panose="020B0604020202020204" pitchFamily="34" charset="0"/>
                          <a:ea typeface="华文细黑" pitchFamily="2" charset="-122"/>
                        </a:defRPr>
                      </a:lvl1pPr>
                      <a:lvl2pPr marL="742950" lvl="1" indent="-285750">
                        <a:defRPr sz="1600" i="0" kern="1200"/>
                      </a:lvl2pPr>
                      <a:lvl3pPr marL="1143000" lvl="2" indent="-228600">
                        <a:buClr>
                          <a:schemeClr val="accent2"/>
                        </a:buClr>
                        <a:defRPr sz="1400" i="0" kern="1200"/>
                      </a:lvl3pPr>
                      <a:lvl4pPr marL="1600200" lvl="3" indent="-228600">
                        <a:buClr>
                          <a:schemeClr val="hlink"/>
                        </a:buClr>
                        <a:defRPr sz="1200" i="0" kern="1200"/>
                      </a:lvl4pPr>
                      <a:lvl5pPr marL="2057400" lvl="4" indent="-228600">
                        <a:lnSpc>
                          <a:spcPct val="100000"/>
                        </a:lnSpc>
                        <a:defRPr sz="1600" b="0" i="0" kern="1200"/>
                      </a:lvl5pPr>
                    </a:lstStyle>
                    <a:p>
                      <a:pPr marL="0" lvl="0" algn="ctr" eaLnBrk="1" fontAlgn="ctr" hangingPunct="1">
                        <a:lnSpc>
                          <a:spcPct val="120000"/>
                        </a:lnSpc>
                        <a:spcBef>
                          <a:spcPct val="20000"/>
                        </a:spcBef>
                        <a:buClr>
                          <a:schemeClr val="accent1"/>
                        </a:buClr>
                        <a:buFont typeface="Wingdings" panose="05000000000000000000" pitchFamily="2" charset="2"/>
                        <a:buNone/>
                      </a:pPr>
                      <a:r>
                        <a:rPr lang="zh-CN" altLang="en-US" sz="1000" b="1" i="0" dirty="0">
                          <a:solidFill>
                            <a:srgbClr val="013B6D"/>
                          </a:solidFill>
                          <a:latin typeface="微软雅黑" panose="020B0503020204020204" pitchFamily="34" charset="-122"/>
                          <a:ea typeface="微软雅黑" panose="020B0503020204020204" pitchFamily="34" charset="-122"/>
                        </a:rPr>
                        <a:t>财务总监</a:t>
                      </a:r>
                      <a:endParaRPr lang="zh-CN" altLang="en-US" sz="1000" b="1" i="0" dirty="0">
                        <a:solidFill>
                          <a:srgbClr val="013B6D"/>
                        </a:solidFill>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84505">
                <a:tc>
                  <a:txBody>
                    <a:bodyPr/>
                    <a:lstStyle>
                      <a:lvl1pPr marL="342900" lvl="0" indent="-342900" algn="l" defTabSz="914400" eaLnBrk="1" fontAlgn="base" latinLnBrk="0" hangingPunct="1">
                        <a:lnSpc>
                          <a:spcPct val="120000"/>
                        </a:lnSpc>
                        <a:spcBef>
                          <a:spcPct val="20000"/>
                        </a:spcBef>
                        <a:spcAft>
                          <a:spcPct val="0"/>
                        </a:spcAft>
                        <a:buClr>
                          <a:schemeClr val="accent1"/>
                        </a:buClr>
                        <a:buFont typeface="Wingdings" panose="05000000000000000000" pitchFamily="2" charset="2"/>
                        <a:buChar char="n"/>
                        <a:defRPr sz="1800" b="1" i="0" u="none" kern="1200" baseline="0">
                          <a:solidFill>
                            <a:schemeClr val="tx1"/>
                          </a:solidFill>
                          <a:latin typeface="Arial" panose="020B0604020202020204" pitchFamily="34" charset="0"/>
                          <a:ea typeface="华文细黑" pitchFamily="2" charset="-122"/>
                        </a:defRPr>
                      </a:lvl1pPr>
                      <a:lvl2pPr marL="742950" lvl="1" indent="-285750">
                        <a:defRPr sz="1600" i="0" kern="1200"/>
                      </a:lvl2pPr>
                      <a:lvl3pPr marL="1143000" lvl="2" indent="-228600">
                        <a:buClr>
                          <a:schemeClr val="accent2"/>
                        </a:buClr>
                        <a:defRPr sz="1400" i="0" kern="1200"/>
                      </a:lvl3pPr>
                      <a:lvl4pPr marL="1600200" lvl="3" indent="-228600">
                        <a:buClr>
                          <a:schemeClr val="hlink"/>
                        </a:buClr>
                        <a:defRPr sz="1200" i="0" kern="1200"/>
                      </a:lvl4pPr>
                      <a:lvl5pPr marL="2057400" lvl="4" indent="-228600">
                        <a:lnSpc>
                          <a:spcPct val="100000"/>
                        </a:lnSpc>
                        <a:defRPr sz="1600" b="0" i="0" kern="1200"/>
                      </a:lvl5pPr>
                    </a:lstStyle>
                    <a:p>
                      <a:pPr marL="0" lvl="0" indent="0" algn="ctr" fontAlgn="ctr">
                        <a:lnSpc>
                          <a:spcPct val="190000"/>
                        </a:lnSpc>
                        <a:buNone/>
                      </a:pPr>
                      <a:r>
                        <a:rPr lang="zh-CN" altLang="en-US" sz="1000" b="1" dirty="0">
                          <a:solidFill>
                            <a:srgbClr val="013B6D"/>
                          </a:solidFill>
                          <a:latin typeface="微软雅黑" panose="020B0503020204020204" pitchFamily="34" charset="-122"/>
                          <a:ea typeface="微软雅黑" panose="020B0503020204020204" pitchFamily="34" charset="-122"/>
                        </a:rPr>
                        <a:t>雷日华</a:t>
                      </a:r>
                      <a:endParaRPr lang="zh-CN" altLang="en-US" sz="1000" b="1" dirty="0">
                        <a:solidFill>
                          <a:srgbClr val="013B6D"/>
                        </a:solidFill>
                        <a:latin typeface="微软雅黑" panose="020B0503020204020204" pitchFamily="34" charset="-122"/>
                        <a:ea typeface="微软雅黑" panose="020B0503020204020204" pitchFamily="34"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20000"/>
                        </a:lnSpc>
                        <a:spcBef>
                          <a:spcPct val="20000"/>
                        </a:spcBef>
                        <a:spcAft>
                          <a:spcPct val="0"/>
                        </a:spcAft>
                        <a:buClr>
                          <a:schemeClr val="accent1"/>
                        </a:buClr>
                        <a:buFont typeface="Wingdings" panose="05000000000000000000" pitchFamily="2" charset="2"/>
                        <a:buChar char="n"/>
                        <a:defRPr sz="1800" b="1" i="0" u="none" kern="1200" baseline="0">
                          <a:solidFill>
                            <a:schemeClr val="tx1"/>
                          </a:solidFill>
                          <a:latin typeface="Arial" panose="020B0604020202020204" pitchFamily="34" charset="0"/>
                          <a:ea typeface="华文细黑" pitchFamily="2" charset="-122"/>
                        </a:defRPr>
                      </a:lvl1pPr>
                      <a:lvl2pPr marL="742950" lvl="1" indent="-285750">
                        <a:defRPr sz="1600" i="0" kern="1200"/>
                      </a:lvl2pPr>
                      <a:lvl3pPr marL="1143000" lvl="2" indent="-228600">
                        <a:buClr>
                          <a:schemeClr val="accent2"/>
                        </a:buClr>
                        <a:defRPr sz="1400" i="0" kern="1200"/>
                      </a:lvl3pPr>
                      <a:lvl4pPr marL="1600200" lvl="3" indent="-228600">
                        <a:buClr>
                          <a:schemeClr val="hlink"/>
                        </a:buClr>
                        <a:defRPr sz="1200" i="0" kern="1200"/>
                      </a:lvl4pPr>
                      <a:lvl5pPr marL="2057400" lvl="4" indent="-228600">
                        <a:lnSpc>
                          <a:spcPct val="100000"/>
                        </a:lnSpc>
                        <a:defRPr sz="1600" b="0" i="0" kern="1200"/>
                      </a:lvl5pPr>
                    </a:lstStyle>
                    <a:p>
                      <a:pPr marL="0" lvl="0" algn="ctr" fontAlgn="ctr">
                        <a:lnSpc>
                          <a:spcPct val="190000"/>
                        </a:lnSpc>
                        <a:buSzTx/>
                        <a:buNone/>
                      </a:pPr>
                      <a:r>
                        <a:rPr lang="zh-CN" altLang="en-US" sz="1000" b="1" dirty="0">
                          <a:solidFill>
                            <a:srgbClr val="013B6D"/>
                          </a:solidFill>
                          <a:latin typeface="微软雅黑" panose="020B0503020204020204" pitchFamily="34" charset="-122"/>
                          <a:ea typeface="微软雅黑" panose="020B0503020204020204" pitchFamily="34" charset="-122"/>
                        </a:rPr>
                        <a:t>男</a:t>
                      </a:r>
                      <a:endParaRPr lang="zh-CN" altLang="en-US" sz="1000" b="1" dirty="0">
                        <a:solidFill>
                          <a:srgbClr val="013B6D"/>
                        </a:solidFill>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20000"/>
                        </a:lnSpc>
                        <a:spcBef>
                          <a:spcPct val="20000"/>
                        </a:spcBef>
                        <a:spcAft>
                          <a:spcPct val="0"/>
                        </a:spcAft>
                        <a:buClr>
                          <a:schemeClr val="accent1"/>
                        </a:buClr>
                        <a:buFont typeface="Wingdings" panose="05000000000000000000" pitchFamily="2" charset="2"/>
                        <a:buChar char="n"/>
                        <a:defRPr sz="1800" b="1" i="0" u="none" kern="1200" baseline="0">
                          <a:solidFill>
                            <a:schemeClr val="tx1"/>
                          </a:solidFill>
                          <a:latin typeface="Arial" panose="020B0604020202020204" pitchFamily="34" charset="0"/>
                          <a:ea typeface="华文细黑" pitchFamily="2" charset="-122"/>
                        </a:defRPr>
                      </a:lvl1pPr>
                      <a:lvl2pPr marL="742950" lvl="1" indent="-285750">
                        <a:defRPr sz="1600" i="0" kern="1200"/>
                      </a:lvl2pPr>
                      <a:lvl3pPr marL="1143000" lvl="2" indent="-228600">
                        <a:buClr>
                          <a:schemeClr val="accent2"/>
                        </a:buClr>
                        <a:defRPr sz="1400" i="0" kern="1200"/>
                      </a:lvl3pPr>
                      <a:lvl4pPr marL="1600200" lvl="3" indent="-228600">
                        <a:buClr>
                          <a:schemeClr val="hlink"/>
                        </a:buClr>
                        <a:defRPr sz="1200" i="0" kern="1200"/>
                      </a:lvl4pPr>
                      <a:lvl5pPr marL="2057400" lvl="4" indent="-228600">
                        <a:lnSpc>
                          <a:spcPct val="100000"/>
                        </a:lnSpc>
                        <a:defRPr sz="1600" b="0" i="0" kern="1200"/>
                      </a:lvl5pPr>
                    </a:lstStyle>
                    <a:p>
                      <a:pPr marL="0" lvl="0" algn="ctr" fontAlgn="ctr">
                        <a:lnSpc>
                          <a:spcPct val="190000"/>
                        </a:lnSpc>
                        <a:buSzTx/>
                        <a:buNone/>
                      </a:pPr>
                      <a:r>
                        <a:rPr lang="zh-CN" altLang="en-US" sz="1000" b="1" dirty="0" smtClean="0">
                          <a:solidFill>
                            <a:srgbClr val="013B6D"/>
                          </a:solidFill>
                          <a:latin typeface="微软雅黑" panose="020B0503020204020204" pitchFamily="34" charset="-122"/>
                          <a:ea typeface="微软雅黑" panose="020B0503020204020204" pitchFamily="34" charset="-122"/>
                        </a:rPr>
                        <a:t>5</a:t>
                      </a:r>
                      <a:r>
                        <a:rPr lang="en-US" altLang="zh-CN" sz="1000" b="1" dirty="0" smtClean="0">
                          <a:solidFill>
                            <a:srgbClr val="013B6D"/>
                          </a:solidFill>
                          <a:latin typeface="微软雅黑" panose="020B0503020204020204" pitchFamily="34" charset="-122"/>
                          <a:ea typeface="微软雅黑" panose="020B0503020204020204" pitchFamily="34" charset="-122"/>
                        </a:rPr>
                        <a:t>4</a:t>
                      </a:r>
                      <a:endParaRPr lang="zh-CN" altLang="en-US" sz="1000" b="1" dirty="0" smtClean="0">
                        <a:solidFill>
                          <a:srgbClr val="013B6D"/>
                        </a:solidFill>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20000"/>
                        </a:lnSpc>
                        <a:spcBef>
                          <a:spcPct val="20000"/>
                        </a:spcBef>
                        <a:spcAft>
                          <a:spcPct val="0"/>
                        </a:spcAft>
                        <a:buClr>
                          <a:schemeClr val="accent1"/>
                        </a:buClr>
                        <a:buFont typeface="Wingdings" panose="05000000000000000000" pitchFamily="2" charset="2"/>
                        <a:buChar char="n"/>
                        <a:defRPr sz="1800" b="1" i="0" u="none" kern="1200" baseline="0">
                          <a:solidFill>
                            <a:schemeClr val="tx1"/>
                          </a:solidFill>
                          <a:latin typeface="Arial" panose="020B0604020202020204" pitchFamily="34" charset="0"/>
                          <a:ea typeface="华文细黑" pitchFamily="2" charset="-122"/>
                        </a:defRPr>
                      </a:lvl1pPr>
                      <a:lvl2pPr marL="742950" lvl="1" indent="-285750">
                        <a:defRPr sz="1600" i="0" kern="1200"/>
                      </a:lvl2pPr>
                      <a:lvl3pPr marL="1143000" lvl="2" indent="-228600">
                        <a:buClr>
                          <a:schemeClr val="accent2"/>
                        </a:buClr>
                        <a:defRPr sz="1400" i="0" kern="1200"/>
                      </a:lvl3pPr>
                      <a:lvl4pPr marL="1600200" lvl="3" indent="-228600">
                        <a:buClr>
                          <a:schemeClr val="hlink"/>
                        </a:buClr>
                        <a:defRPr sz="1200" i="0" kern="1200"/>
                      </a:lvl4pPr>
                      <a:lvl5pPr marL="2057400" lvl="4" indent="-228600">
                        <a:lnSpc>
                          <a:spcPct val="100000"/>
                        </a:lnSpc>
                        <a:defRPr sz="1600" b="0" i="0" kern="1200"/>
                      </a:lvl5pPr>
                    </a:lstStyle>
                    <a:p>
                      <a:pPr marL="0" lvl="0" algn="ctr" fontAlgn="ctr">
                        <a:lnSpc>
                          <a:spcPct val="190000"/>
                        </a:lnSpc>
                        <a:buSzTx/>
                        <a:buNone/>
                      </a:pPr>
                      <a:r>
                        <a:rPr lang="zh-CN" altLang="en-US" sz="1000" b="1" dirty="0">
                          <a:solidFill>
                            <a:srgbClr val="013B6D"/>
                          </a:solidFill>
                          <a:latin typeface="微软雅黑" panose="020B0503020204020204" pitchFamily="34" charset="-122"/>
                          <a:ea typeface="微软雅黑" panose="020B0503020204020204" pitchFamily="34" charset="-122"/>
                        </a:rPr>
                        <a:t>本科、</a:t>
                      </a:r>
                      <a:r>
                        <a:rPr lang="zh-CN" altLang="en-US" sz="1000" b="1" dirty="0">
                          <a:solidFill>
                            <a:srgbClr val="013B6D"/>
                          </a:solidFill>
                          <a:latin typeface="微软雅黑" panose="020B0503020204020204" pitchFamily="34" charset="-122"/>
                          <a:ea typeface="微软雅黑" panose="020B0503020204020204" pitchFamily="34" charset="-122"/>
                          <a:sym typeface="+mn-ea"/>
                        </a:rPr>
                        <a:t>高级工程师、经济师，从事有色金属行业30余年经验</a:t>
                      </a:r>
                      <a:endParaRPr lang="zh-CN" altLang="en-US" sz="1000" b="1" dirty="0">
                        <a:solidFill>
                          <a:srgbClr val="013B6D"/>
                        </a:solidFill>
                        <a:latin typeface="微软雅黑" panose="020B0503020204020204" pitchFamily="34" charset="-122"/>
                        <a:ea typeface="微软雅黑" panose="020B0503020204020204" pitchFamily="34" charset="-122"/>
                        <a:sym typeface="+mn-ea"/>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20000"/>
                        </a:lnSpc>
                        <a:spcBef>
                          <a:spcPct val="20000"/>
                        </a:spcBef>
                        <a:spcAft>
                          <a:spcPct val="0"/>
                        </a:spcAft>
                        <a:buClr>
                          <a:schemeClr val="accent1"/>
                        </a:buClr>
                        <a:buFont typeface="Wingdings" panose="05000000000000000000" pitchFamily="2" charset="2"/>
                        <a:buChar char="n"/>
                        <a:defRPr sz="1800" b="1" i="0" u="none" kern="1200" baseline="0">
                          <a:solidFill>
                            <a:schemeClr val="tx1"/>
                          </a:solidFill>
                          <a:latin typeface="Arial" panose="020B0604020202020204" pitchFamily="34" charset="0"/>
                          <a:ea typeface="华文细黑" pitchFamily="2" charset="-122"/>
                        </a:defRPr>
                      </a:lvl1pPr>
                      <a:lvl2pPr marL="742950" lvl="1" indent="-285750">
                        <a:defRPr sz="1600" i="0" kern="1200"/>
                      </a:lvl2pPr>
                      <a:lvl3pPr marL="1143000" lvl="2" indent="-228600">
                        <a:buClr>
                          <a:schemeClr val="accent2"/>
                        </a:buClr>
                        <a:defRPr sz="1400" i="0" kern="1200"/>
                      </a:lvl3pPr>
                      <a:lvl4pPr marL="1600200" lvl="3" indent="-228600">
                        <a:buClr>
                          <a:schemeClr val="hlink"/>
                        </a:buClr>
                        <a:defRPr sz="1200" i="0" kern="1200"/>
                      </a:lvl4pPr>
                      <a:lvl5pPr marL="2057400" lvl="4" indent="-228600">
                        <a:lnSpc>
                          <a:spcPct val="100000"/>
                        </a:lnSpc>
                        <a:defRPr sz="1600" b="0" i="0" kern="1200"/>
                      </a:lvl5pPr>
                    </a:lstStyle>
                    <a:p>
                      <a:pPr marL="0" lvl="0" algn="ctr" fontAlgn="ctr">
                        <a:lnSpc>
                          <a:spcPct val="190000"/>
                        </a:lnSpc>
                        <a:buSzTx/>
                        <a:buNone/>
                      </a:pPr>
                      <a:r>
                        <a:rPr lang="zh-CN" altLang="en-US" sz="1000" b="1" dirty="0" smtClean="0">
                          <a:solidFill>
                            <a:srgbClr val="013B6D"/>
                          </a:solidFill>
                          <a:latin typeface="微软雅黑" panose="020B0503020204020204" pitchFamily="34" charset="-122"/>
                          <a:ea typeface="微软雅黑" panose="020B0503020204020204" pitchFamily="34" charset="-122"/>
                        </a:rPr>
                        <a:t>副</a:t>
                      </a:r>
                      <a:r>
                        <a:rPr lang="zh-CN" altLang="en-US" sz="1000" b="1" dirty="0">
                          <a:solidFill>
                            <a:srgbClr val="013B6D"/>
                          </a:solidFill>
                          <a:latin typeface="微软雅黑" panose="020B0503020204020204" pitchFamily="34" charset="-122"/>
                          <a:ea typeface="微软雅黑" panose="020B0503020204020204" pitchFamily="34" charset="-122"/>
                        </a:rPr>
                        <a:t>总经理、总工程师</a:t>
                      </a:r>
                      <a:endParaRPr lang="zh-CN" altLang="en-US" sz="1000" b="1" dirty="0">
                        <a:solidFill>
                          <a:srgbClr val="013B6D"/>
                        </a:solidFill>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34340">
                <a:tc>
                  <a:txBody>
                    <a:bodyPr/>
                    <a:lstStyle/>
                    <a:p>
                      <a:pPr marL="0" lvl="0" algn="ctr" eaLnBrk="1" fontAlgn="ctr" hangingPunct="1">
                        <a:lnSpc>
                          <a:spcPct val="190000"/>
                        </a:lnSpc>
                        <a:spcBef>
                          <a:spcPct val="20000"/>
                        </a:spcBef>
                        <a:buClr>
                          <a:schemeClr val="accent1"/>
                        </a:buClr>
                        <a:buFont typeface="Wingdings" panose="05000000000000000000" pitchFamily="2" charset="2"/>
                        <a:buNone/>
                      </a:pPr>
                      <a:r>
                        <a:rPr lang="zh-CN" altLang="zh-CN" sz="1000" b="1" i="0" dirty="0">
                          <a:solidFill>
                            <a:srgbClr val="013B6D"/>
                          </a:solidFill>
                          <a:latin typeface="微软雅黑" panose="020B0503020204020204" pitchFamily="34" charset="-122"/>
                          <a:ea typeface="微软雅黑" panose="020B0503020204020204" pitchFamily="34" charset="-122"/>
                        </a:rPr>
                        <a:t>黄梅果</a:t>
                      </a:r>
                      <a:endParaRPr lang="zh-CN" altLang="zh-CN" sz="1000" b="1" i="0" dirty="0">
                        <a:solidFill>
                          <a:srgbClr val="013B6D"/>
                        </a:solidFill>
                        <a:latin typeface="微软雅黑" panose="020B0503020204020204" pitchFamily="34" charset="-122"/>
                        <a:ea typeface="微软雅黑" panose="020B0503020204020204" pitchFamily="34"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algn="ctr" eaLnBrk="1" fontAlgn="ctr" hangingPunct="1">
                        <a:lnSpc>
                          <a:spcPct val="190000"/>
                        </a:lnSpc>
                        <a:spcBef>
                          <a:spcPct val="20000"/>
                        </a:spcBef>
                        <a:buClr>
                          <a:schemeClr val="accent1"/>
                        </a:buClr>
                        <a:buSzTx/>
                        <a:buFont typeface="Wingdings" panose="05000000000000000000" pitchFamily="2" charset="2"/>
                        <a:buNone/>
                      </a:pPr>
                      <a:r>
                        <a:rPr lang="zh-CN" altLang="en-US" sz="1000" b="1" i="0" dirty="0">
                          <a:solidFill>
                            <a:srgbClr val="013B6D"/>
                          </a:solidFill>
                          <a:latin typeface="微软雅黑" panose="020B0503020204020204" pitchFamily="34" charset="-122"/>
                          <a:ea typeface="微软雅黑" panose="020B0503020204020204" pitchFamily="34" charset="-122"/>
                        </a:rPr>
                        <a:t>男</a:t>
                      </a:r>
                      <a:endParaRPr lang="zh-CN" altLang="en-US" sz="1000" b="1" i="0" dirty="0">
                        <a:solidFill>
                          <a:srgbClr val="013B6D"/>
                        </a:solidFill>
                        <a:latin typeface="微软雅黑" panose="020B0503020204020204" pitchFamily="34" charset="-122"/>
                        <a:ea typeface="微软雅黑" panose="020B0503020204020204" pitchFamily="34" charset="-122"/>
                      </a:endParaRPr>
                    </a:p>
                  </a:txBody>
                  <a:tcPr marL="91439" marR="91439" marT="45719" marB="4571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algn="ctr" eaLnBrk="1" fontAlgn="ctr" hangingPunct="1">
                        <a:lnSpc>
                          <a:spcPct val="190000"/>
                        </a:lnSpc>
                        <a:spcBef>
                          <a:spcPct val="20000"/>
                        </a:spcBef>
                        <a:buClr>
                          <a:schemeClr val="accent1"/>
                        </a:buClr>
                        <a:buSzTx/>
                        <a:buFont typeface="Wingdings" panose="05000000000000000000" pitchFamily="2" charset="2"/>
                        <a:buNone/>
                      </a:pPr>
                      <a:r>
                        <a:rPr lang="zh-CN" altLang="en-US" sz="1000" b="1" i="0" dirty="0">
                          <a:solidFill>
                            <a:srgbClr val="013B6D"/>
                          </a:solidFill>
                          <a:latin typeface="微软雅黑" panose="020B0503020204020204" pitchFamily="34" charset="-122"/>
                          <a:ea typeface="微软雅黑" panose="020B0503020204020204" pitchFamily="34" charset="-122"/>
                        </a:rPr>
                        <a:t>5</a:t>
                      </a:r>
                      <a:r>
                        <a:rPr lang="en-US" altLang="zh-CN" sz="1000" b="1" i="0" dirty="0">
                          <a:solidFill>
                            <a:srgbClr val="013B6D"/>
                          </a:solidFill>
                          <a:latin typeface="微软雅黑" panose="020B0503020204020204" pitchFamily="34" charset="-122"/>
                          <a:ea typeface="微软雅黑" panose="020B0503020204020204" pitchFamily="34" charset="-122"/>
                        </a:rPr>
                        <a:t>7</a:t>
                      </a:r>
                      <a:endParaRPr lang="en-US" altLang="zh-CN" sz="1000" b="1" i="0" dirty="0">
                        <a:solidFill>
                          <a:srgbClr val="013B6D"/>
                        </a:solidFill>
                        <a:latin typeface="微软雅黑" panose="020B0503020204020204" pitchFamily="34" charset="-122"/>
                        <a:ea typeface="微软雅黑" panose="020B0503020204020204" pitchFamily="34" charset="-122"/>
                      </a:endParaRPr>
                    </a:p>
                  </a:txBody>
                  <a:tcPr marL="91439" marR="91439" marT="45719" marB="4571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algn="ctr" eaLnBrk="1" fontAlgn="ctr" hangingPunct="1">
                        <a:lnSpc>
                          <a:spcPct val="190000"/>
                        </a:lnSpc>
                        <a:spcBef>
                          <a:spcPct val="20000"/>
                        </a:spcBef>
                        <a:buClr>
                          <a:schemeClr val="accent1"/>
                        </a:buClr>
                        <a:buSzTx/>
                        <a:buFont typeface="Wingdings" panose="05000000000000000000" pitchFamily="2" charset="2"/>
                        <a:buNone/>
                      </a:pPr>
                      <a:r>
                        <a:rPr lang="zh-CN" altLang="en-US" sz="1000" b="1" i="0" dirty="0">
                          <a:solidFill>
                            <a:srgbClr val="013B6D"/>
                          </a:solidFill>
                          <a:latin typeface="微软雅黑" panose="020B0503020204020204" pitchFamily="34" charset="-122"/>
                          <a:ea typeface="微软雅黑" panose="020B0503020204020204" pitchFamily="34" charset="-122"/>
                        </a:rPr>
                        <a:t>中专、维修电工高级技师、从事黄金冶炼行业13年</a:t>
                      </a:r>
                      <a:r>
                        <a:rPr lang="zh-CN" altLang="en-US" sz="1000" b="1" dirty="0">
                          <a:solidFill>
                            <a:srgbClr val="013B6D"/>
                          </a:solidFill>
                          <a:latin typeface="微软雅黑" panose="020B0503020204020204" pitchFamily="34" charset="-122"/>
                          <a:ea typeface="微软雅黑" panose="020B0503020204020204" pitchFamily="34" charset="-122"/>
                          <a:sym typeface="+mn-ea"/>
                        </a:rPr>
                        <a:t>经验</a:t>
                      </a:r>
                      <a:endParaRPr lang="zh-CN" altLang="en-US" sz="1000" b="1" i="0" dirty="0">
                        <a:solidFill>
                          <a:srgbClr val="013B6D"/>
                        </a:solidFill>
                        <a:latin typeface="微软雅黑" panose="020B0503020204020204" pitchFamily="34" charset="-122"/>
                        <a:ea typeface="微软雅黑" panose="020B0503020204020204" pitchFamily="34" charset="-122"/>
                      </a:endParaRPr>
                    </a:p>
                  </a:txBody>
                  <a:tcPr marL="91439" marR="91439" marT="45719" marB="4571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algn="ctr" eaLnBrk="1" fontAlgn="ctr" hangingPunct="1">
                        <a:lnSpc>
                          <a:spcPct val="190000"/>
                        </a:lnSpc>
                        <a:spcBef>
                          <a:spcPct val="20000"/>
                        </a:spcBef>
                        <a:buClr>
                          <a:schemeClr val="accent1"/>
                        </a:buClr>
                        <a:buSzTx/>
                        <a:buFont typeface="Wingdings" panose="05000000000000000000" pitchFamily="2" charset="2"/>
                        <a:buNone/>
                      </a:pPr>
                      <a:r>
                        <a:rPr lang="zh-CN" altLang="en-US" sz="1000" b="1" i="0" dirty="0">
                          <a:solidFill>
                            <a:srgbClr val="013B6D"/>
                          </a:solidFill>
                          <a:latin typeface="微软雅黑" panose="020B0503020204020204" pitchFamily="34" charset="-122"/>
                          <a:ea typeface="微软雅黑" panose="020B0503020204020204" pitchFamily="34" charset="-122"/>
                        </a:rPr>
                        <a:t>总经理助理</a:t>
                      </a:r>
                      <a:endParaRPr lang="zh-CN" altLang="en-US" sz="1000" b="1" i="0" dirty="0">
                        <a:solidFill>
                          <a:srgbClr val="013B6D"/>
                        </a:solidFill>
                        <a:latin typeface="微软雅黑" panose="020B0503020204020204" pitchFamily="34" charset="-122"/>
                        <a:ea typeface="微软雅黑" panose="020B0503020204020204" pitchFamily="34" charset="-122"/>
                      </a:endParaRPr>
                    </a:p>
                  </a:txBody>
                  <a:tcPr marL="91439" marR="91439" marT="45719" marB="45719">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91160">
                <a:tc>
                  <a:txBody>
                    <a:bodyPr/>
                    <a:p>
                      <a:pPr marL="0" lvl="0" algn="ctr" eaLnBrk="1" fontAlgn="ctr" hangingPunct="1">
                        <a:lnSpc>
                          <a:spcPct val="190000"/>
                        </a:lnSpc>
                        <a:spcBef>
                          <a:spcPct val="20000"/>
                        </a:spcBef>
                        <a:buClr>
                          <a:schemeClr val="accent1"/>
                        </a:buClr>
                        <a:buFont typeface="Wingdings" panose="05000000000000000000" pitchFamily="2" charset="2"/>
                        <a:buNone/>
                      </a:pPr>
                      <a:r>
                        <a:rPr lang="zh-CN" altLang="zh-CN" sz="1000" b="1" i="0" dirty="0">
                          <a:solidFill>
                            <a:srgbClr val="013B6D"/>
                          </a:solidFill>
                          <a:latin typeface="微软雅黑" panose="020B0503020204020204" pitchFamily="34" charset="-122"/>
                          <a:ea typeface="微软雅黑" panose="020B0503020204020204" pitchFamily="34" charset="-122"/>
                        </a:rPr>
                        <a:t>刘孝辉</a:t>
                      </a:r>
                      <a:endParaRPr lang="zh-CN" altLang="zh-CN" sz="1000" b="1" i="0" dirty="0">
                        <a:solidFill>
                          <a:srgbClr val="013B6D"/>
                        </a:solidFill>
                        <a:latin typeface="微软雅黑" panose="020B0503020204020204" pitchFamily="34" charset="-122"/>
                        <a:ea typeface="微软雅黑" panose="020B0503020204020204" pitchFamily="34"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algn="ctr" eaLnBrk="1" fontAlgn="ctr" hangingPunct="1">
                        <a:lnSpc>
                          <a:spcPct val="190000"/>
                        </a:lnSpc>
                        <a:spcBef>
                          <a:spcPct val="20000"/>
                        </a:spcBef>
                        <a:buClr>
                          <a:schemeClr val="accent1"/>
                        </a:buClr>
                        <a:buSzTx/>
                        <a:buFont typeface="Wingdings" panose="05000000000000000000" pitchFamily="2" charset="2"/>
                        <a:buNone/>
                      </a:pPr>
                      <a:r>
                        <a:rPr lang="zh-CN" altLang="en-US" sz="1000" b="1" i="0" dirty="0">
                          <a:solidFill>
                            <a:srgbClr val="013B6D"/>
                          </a:solidFill>
                          <a:latin typeface="微软雅黑" panose="020B0503020204020204" pitchFamily="34" charset="-122"/>
                          <a:ea typeface="微软雅黑" panose="020B0503020204020204" pitchFamily="34" charset="-122"/>
                        </a:rPr>
                        <a:t>男</a:t>
                      </a:r>
                      <a:endParaRPr lang="zh-CN" altLang="en-US" sz="1000" b="1" i="0" dirty="0">
                        <a:solidFill>
                          <a:srgbClr val="013B6D"/>
                        </a:solidFill>
                        <a:latin typeface="微软雅黑" panose="020B0503020204020204" pitchFamily="34" charset="-122"/>
                        <a:ea typeface="微软雅黑" panose="020B0503020204020204" pitchFamily="34" charset="-122"/>
                      </a:endParaRPr>
                    </a:p>
                  </a:txBody>
                  <a:tcPr marL="91439" marR="91439" marT="45719" marB="4571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algn="ctr" eaLnBrk="1" fontAlgn="ctr" hangingPunct="1">
                        <a:lnSpc>
                          <a:spcPct val="190000"/>
                        </a:lnSpc>
                        <a:spcBef>
                          <a:spcPct val="20000"/>
                        </a:spcBef>
                        <a:buClr>
                          <a:schemeClr val="accent1"/>
                        </a:buClr>
                        <a:buSzTx/>
                        <a:buFont typeface="Wingdings" panose="05000000000000000000" pitchFamily="2" charset="2"/>
                        <a:buNone/>
                      </a:pPr>
                      <a:r>
                        <a:rPr lang="en-US" altLang="zh-CN" sz="1000" b="1" i="0" dirty="0">
                          <a:solidFill>
                            <a:srgbClr val="013B6D"/>
                          </a:solidFill>
                          <a:latin typeface="微软雅黑" panose="020B0503020204020204" pitchFamily="34" charset="-122"/>
                          <a:ea typeface="微软雅黑" panose="020B0503020204020204" pitchFamily="34" charset="-122"/>
                        </a:rPr>
                        <a:t>39</a:t>
                      </a:r>
                      <a:endParaRPr lang="en-US" altLang="zh-CN" sz="1000" b="1" i="0" dirty="0">
                        <a:solidFill>
                          <a:srgbClr val="013B6D"/>
                        </a:solidFill>
                        <a:latin typeface="微软雅黑" panose="020B0503020204020204" pitchFamily="34" charset="-122"/>
                        <a:ea typeface="微软雅黑" panose="020B0503020204020204" pitchFamily="34" charset="-122"/>
                      </a:endParaRPr>
                    </a:p>
                  </a:txBody>
                  <a:tcPr marL="91439" marR="91439" marT="45719" marB="4571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algn="ctr" eaLnBrk="1" fontAlgn="ctr" hangingPunct="1">
                        <a:lnSpc>
                          <a:spcPct val="190000"/>
                        </a:lnSpc>
                        <a:spcBef>
                          <a:spcPct val="20000"/>
                        </a:spcBef>
                        <a:buClr>
                          <a:schemeClr val="accent1"/>
                        </a:buClr>
                        <a:buSzTx/>
                        <a:buFont typeface="Wingdings" panose="05000000000000000000" pitchFamily="2" charset="2"/>
                        <a:buNone/>
                      </a:pPr>
                      <a:r>
                        <a:rPr lang="zh-CN" altLang="en-US" sz="1000" b="1" i="0" dirty="0">
                          <a:solidFill>
                            <a:srgbClr val="013B6D"/>
                          </a:solidFill>
                          <a:latin typeface="微软雅黑" panose="020B0503020204020204" pitchFamily="34" charset="-122"/>
                          <a:ea typeface="微软雅黑" panose="020B0503020204020204" pitchFamily="34" charset="-122"/>
                        </a:rPr>
                        <a:t>本科、律师、从事行政管理人事管理</a:t>
                      </a:r>
                      <a:r>
                        <a:rPr lang="en-US" altLang="zh-CN" sz="1000" b="1" i="0" dirty="0">
                          <a:solidFill>
                            <a:srgbClr val="013B6D"/>
                          </a:solidFill>
                          <a:latin typeface="微软雅黑" panose="020B0503020204020204" pitchFamily="34" charset="-122"/>
                          <a:ea typeface="微软雅黑" panose="020B0503020204020204" pitchFamily="34" charset="-122"/>
                        </a:rPr>
                        <a:t>15</a:t>
                      </a:r>
                      <a:r>
                        <a:rPr lang="zh-CN" altLang="en-US" sz="1000" b="1" i="0" dirty="0">
                          <a:solidFill>
                            <a:srgbClr val="013B6D"/>
                          </a:solidFill>
                          <a:latin typeface="微软雅黑" panose="020B0503020204020204" pitchFamily="34" charset="-122"/>
                          <a:ea typeface="微软雅黑" panose="020B0503020204020204" pitchFamily="34" charset="-122"/>
                        </a:rPr>
                        <a:t>年</a:t>
                      </a:r>
                      <a:r>
                        <a:rPr lang="zh-CN" altLang="en-US" sz="1000" b="1" dirty="0">
                          <a:solidFill>
                            <a:srgbClr val="013B6D"/>
                          </a:solidFill>
                          <a:latin typeface="微软雅黑" panose="020B0503020204020204" pitchFamily="34" charset="-122"/>
                          <a:ea typeface="微软雅黑" panose="020B0503020204020204" pitchFamily="34" charset="-122"/>
                          <a:sym typeface="+mn-ea"/>
                        </a:rPr>
                        <a:t>经验</a:t>
                      </a:r>
                      <a:endParaRPr lang="zh-CN" altLang="en-US" sz="1000" b="1" i="0" dirty="0">
                        <a:solidFill>
                          <a:srgbClr val="013B6D"/>
                        </a:solidFill>
                        <a:latin typeface="微软雅黑" panose="020B0503020204020204" pitchFamily="34" charset="-122"/>
                        <a:ea typeface="微软雅黑" panose="020B0503020204020204" pitchFamily="34" charset="-122"/>
                      </a:endParaRPr>
                    </a:p>
                  </a:txBody>
                  <a:tcPr marL="91439" marR="91439" marT="45719" marB="4571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algn="ctr" eaLnBrk="1" fontAlgn="ctr" hangingPunct="1">
                        <a:lnSpc>
                          <a:spcPct val="190000"/>
                        </a:lnSpc>
                        <a:spcBef>
                          <a:spcPct val="20000"/>
                        </a:spcBef>
                        <a:buClr>
                          <a:schemeClr val="accent1"/>
                        </a:buClr>
                        <a:buSzTx/>
                        <a:buFont typeface="Wingdings" panose="05000000000000000000" pitchFamily="2" charset="2"/>
                        <a:buNone/>
                      </a:pPr>
                      <a:r>
                        <a:rPr lang="zh-CN" altLang="en-US" sz="1000" b="1" dirty="0">
                          <a:solidFill>
                            <a:srgbClr val="013B6D"/>
                          </a:solidFill>
                          <a:latin typeface="微软雅黑" panose="020B0503020204020204" pitchFamily="34" charset="-122"/>
                          <a:ea typeface="微软雅黑" panose="020B0503020204020204" pitchFamily="34" charset="-122"/>
                          <a:sym typeface="+mn-ea"/>
                        </a:rPr>
                        <a:t>总经理助理</a:t>
                      </a:r>
                      <a:endParaRPr lang="zh-CN" altLang="en-US" sz="1000" b="1" i="0" dirty="0">
                        <a:solidFill>
                          <a:srgbClr val="013B6D"/>
                        </a:solidFill>
                        <a:latin typeface="微软雅黑" panose="020B0503020204020204" pitchFamily="34" charset="-122"/>
                        <a:ea typeface="微软雅黑" panose="020B0503020204020204" pitchFamily="34" charset="-122"/>
                      </a:endParaRPr>
                    </a:p>
                  </a:txBody>
                  <a:tcPr marL="91439" marR="91439" marT="45719" marB="45719">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34645">
                <a:tc>
                  <a:txBody>
                    <a:bodyPr/>
                    <a:p>
                      <a:pPr marL="0" lvl="0" algn="ctr" eaLnBrk="1" fontAlgn="ctr" hangingPunct="1">
                        <a:lnSpc>
                          <a:spcPct val="190000"/>
                        </a:lnSpc>
                        <a:spcBef>
                          <a:spcPct val="20000"/>
                        </a:spcBef>
                        <a:buClr>
                          <a:schemeClr val="accent1"/>
                        </a:buClr>
                        <a:buFont typeface="Wingdings" panose="05000000000000000000" pitchFamily="2" charset="2"/>
                        <a:buNone/>
                      </a:pPr>
                      <a:r>
                        <a:rPr lang="zh-CN" altLang="zh-CN" sz="1000" b="1" i="0" dirty="0">
                          <a:solidFill>
                            <a:srgbClr val="013B6D"/>
                          </a:solidFill>
                          <a:latin typeface="微软雅黑" panose="020B0503020204020204" pitchFamily="34" charset="-122"/>
                          <a:ea typeface="微软雅黑" panose="020B0503020204020204" pitchFamily="34" charset="-122"/>
                        </a:rPr>
                        <a:t>彭志平</a:t>
                      </a:r>
                      <a:endParaRPr lang="zh-CN" altLang="zh-CN" sz="1000" b="1" i="0" dirty="0">
                        <a:solidFill>
                          <a:srgbClr val="013B6D"/>
                        </a:solidFill>
                        <a:latin typeface="微软雅黑" panose="020B0503020204020204" pitchFamily="34" charset="-122"/>
                        <a:ea typeface="微软雅黑" panose="020B0503020204020204" pitchFamily="34"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algn="ctr" eaLnBrk="1" fontAlgn="ctr" hangingPunct="1">
                        <a:lnSpc>
                          <a:spcPct val="190000"/>
                        </a:lnSpc>
                        <a:spcBef>
                          <a:spcPct val="20000"/>
                        </a:spcBef>
                        <a:buClr>
                          <a:schemeClr val="accent1"/>
                        </a:buClr>
                        <a:buSzTx/>
                        <a:buFont typeface="Wingdings" panose="05000000000000000000" pitchFamily="2" charset="2"/>
                        <a:buNone/>
                      </a:pPr>
                      <a:r>
                        <a:rPr lang="zh-CN" altLang="en-US" sz="1000" b="1" i="0" dirty="0">
                          <a:solidFill>
                            <a:srgbClr val="013B6D"/>
                          </a:solidFill>
                          <a:latin typeface="微软雅黑" panose="020B0503020204020204" pitchFamily="34" charset="-122"/>
                          <a:ea typeface="微软雅黑" panose="020B0503020204020204" pitchFamily="34" charset="-122"/>
                        </a:rPr>
                        <a:t>男</a:t>
                      </a:r>
                      <a:endParaRPr lang="zh-CN" altLang="en-US" sz="1000" b="1" i="0" dirty="0">
                        <a:solidFill>
                          <a:srgbClr val="013B6D"/>
                        </a:solidFill>
                        <a:latin typeface="微软雅黑" panose="020B0503020204020204" pitchFamily="34" charset="-122"/>
                        <a:ea typeface="微软雅黑" panose="020B0503020204020204" pitchFamily="34" charset="-122"/>
                      </a:endParaRPr>
                    </a:p>
                  </a:txBody>
                  <a:tcPr marL="91439" marR="91439" marT="45719" marB="4571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algn="ctr" eaLnBrk="1" fontAlgn="ctr" hangingPunct="1">
                        <a:lnSpc>
                          <a:spcPct val="190000"/>
                        </a:lnSpc>
                        <a:spcBef>
                          <a:spcPct val="20000"/>
                        </a:spcBef>
                        <a:buClr>
                          <a:schemeClr val="accent1"/>
                        </a:buClr>
                        <a:buSzTx/>
                        <a:buFont typeface="Wingdings" panose="05000000000000000000" pitchFamily="2" charset="2"/>
                        <a:buNone/>
                      </a:pPr>
                      <a:r>
                        <a:rPr lang="en-US" altLang="zh-CN" sz="1000" b="1" i="0" dirty="0">
                          <a:solidFill>
                            <a:srgbClr val="013B6D"/>
                          </a:solidFill>
                          <a:latin typeface="微软雅黑" panose="020B0503020204020204" pitchFamily="34" charset="-122"/>
                          <a:ea typeface="微软雅黑" panose="020B0503020204020204" pitchFamily="34" charset="-122"/>
                        </a:rPr>
                        <a:t>47</a:t>
                      </a:r>
                      <a:endParaRPr lang="en-US" altLang="zh-CN" sz="1000" b="1" i="0" dirty="0">
                        <a:solidFill>
                          <a:srgbClr val="013B6D"/>
                        </a:solidFill>
                        <a:latin typeface="微软雅黑" panose="020B0503020204020204" pitchFamily="34" charset="-122"/>
                        <a:ea typeface="微软雅黑" panose="020B0503020204020204" pitchFamily="34" charset="-122"/>
                      </a:endParaRPr>
                    </a:p>
                  </a:txBody>
                  <a:tcPr marL="91439" marR="91439" marT="45719" marB="4571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algn="ctr" eaLnBrk="1" fontAlgn="ctr" hangingPunct="1">
                        <a:lnSpc>
                          <a:spcPct val="190000"/>
                        </a:lnSpc>
                        <a:spcBef>
                          <a:spcPct val="20000"/>
                        </a:spcBef>
                        <a:buClr>
                          <a:schemeClr val="accent1"/>
                        </a:buClr>
                        <a:buSzTx/>
                        <a:buFont typeface="Wingdings" panose="05000000000000000000" pitchFamily="2" charset="2"/>
                        <a:buNone/>
                      </a:pPr>
                      <a:r>
                        <a:rPr lang="zh-CN" altLang="en-US" sz="1000" b="1" i="0" dirty="0">
                          <a:solidFill>
                            <a:srgbClr val="013B6D"/>
                          </a:solidFill>
                          <a:latin typeface="微软雅黑" panose="020B0503020204020204" pitchFamily="34" charset="-122"/>
                          <a:ea typeface="微软雅黑" panose="020B0503020204020204" pitchFamily="34" charset="-122"/>
                        </a:rPr>
                        <a:t>本科、工程师、</a:t>
                      </a:r>
                      <a:r>
                        <a:rPr lang="zh-CN" altLang="en-US" sz="1000" b="1" dirty="0">
                          <a:solidFill>
                            <a:srgbClr val="013B6D"/>
                          </a:solidFill>
                          <a:latin typeface="微软雅黑" panose="020B0503020204020204" pitchFamily="34" charset="-122"/>
                          <a:ea typeface="微软雅黑" panose="020B0503020204020204" pitchFamily="34" charset="-122"/>
                          <a:sym typeface="+mn-ea"/>
                        </a:rPr>
                        <a:t>从事有色金属行业</a:t>
                      </a:r>
                      <a:r>
                        <a:rPr lang="en-US" altLang="zh-CN" sz="1000" b="1" dirty="0">
                          <a:solidFill>
                            <a:srgbClr val="013B6D"/>
                          </a:solidFill>
                          <a:latin typeface="微软雅黑" panose="020B0503020204020204" pitchFamily="34" charset="-122"/>
                          <a:ea typeface="微软雅黑" panose="020B0503020204020204" pitchFamily="34" charset="-122"/>
                          <a:sym typeface="+mn-ea"/>
                        </a:rPr>
                        <a:t>20</a:t>
                      </a:r>
                      <a:r>
                        <a:rPr lang="zh-CN" altLang="en-US" sz="1000" b="1" dirty="0">
                          <a:solidFill>
                            <a:srgbClr val="013B6D"/>
                          </a:solidFill>
                          <a:latin typeface="微软雅黑" panose="020B0503020204020204" pitchFamily="34" charset="-122"/>
                          <a:ea typeface="微软雅黑" panose="020B0503020204020204" pitchFamily="34" charset="-122"/>
                          <a:sym typeface="+mn-ea"/>
                        </a:rPr>
                        <a:t>余年经验</a:t>
                      </a:r>
                      <a:endParaRPr lang="zh-CN" altLang="en-US" sz="1000" b="1" i="0" dirty="0">
                        <a:solidFill>
                          <a:srgbClr val="013B6D"/>
                        </a:solidFill>
                        <a:latin typeface="微软雅黑" panose="020B0503020204020204" pitchFamily="34" charset="-122"/>
                        <a:ea typeface="微软雅黑" panose="020B0503020204020204" pitchFamily="34" charset="-122"/>
                      </a:endParaRPr>
                    </a:p>
                  </a:txBody>
                  <a:tcPr marL="91439" marR="91439" marT="45719" marB="4571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algn="ctr" eaLnBrk="1" fontAlgn="ctr" hangingPunct="1">
                        <a:lnSpc>
                          <a:spcPct val="190000"/>
                        </a:lnSpc>
                        <a:spcBef>
                          <a:spcPct val="20000"/>
                        </a:spcBef>
                        <a:buClr>
                          <a:schemeClr val="accent1"/>
                        </a:buClr>
                        <a:buSzTx/>
                        <a:buFont typeface="Wingdings" panose="05000000000000000000" pitchFamily="2" charset="2"/>
                        <a:buNone/>
                      </a:pPr>
                      <a:r>
                        <a:rPr lang="zh-CN" altLang="en-US" sz="1000" b="1" dirty="0">
                          <a:solidFill>
                            <a:srgbClr val="013B6D"/>
                          </a:solidFill>
                          <a:latin typeface="微软雅黑" panose="020B0503020204020204" pitchFamily="34" charset="-122"/>
                          <a:ea typeface="微软雅黑" panose="020B0503020204020204" pitchFamily="34" charset="-122"/>
                          <a:sym typeface="+mn-ea"/>
                        </a:rPr>
                        <a:t>总经理助理</a:t>
                      </a:r>
                      <a:endParaRPr lang="zh-CN" altLang="en-US" sz="1000" b="1" i="0" dirty="0">
                        <a:solidFill>
                          <a:srgbClr val="013B6D"/>
                        </a:solidFill>
                        <a:latin typeface="微软雅黑" panose="020B0503020204020204" pitchFamily="34" charset="-122"/>
                        <a:ea typeface="微软雅黑" panose="020B0503020204020204" pitchFamily="34" charset="-122"/>
                      </a:endParaRPr>
                    </a:p>
                  </a:txBody>
                  <a:tcPr marL="91439" marR="91439" marT="45719" marB="45719">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77190">
                <a:tc>
                  <a:txBody>
                    <a:bodyPr/>
                    <a:p>
                      <a:pPr marL="0" lvl="0" algn="ctr" eaLnBrk="1" fontAlgn="ctr" hangingPunct="1">
                        <a:lnSpc>
                          <a:spcPct val="190000"/>
                        </a:lnSpc>
                        <a:spcBef>
                          <a:spcPct val="20000"/>
                        </a:spcBef>
                        <a:buClr>
                          <a:schemeClr val="accent1"/>
                        </a:buClr>
                        <a:buFont typeface="Wingdings" panose="05000000000000000000" pitchFamily="2" charset="2"/>
                        <a:buNone/>
                      </a:pPr>
                      <a:r>
                        <a:rPr lang="zh-CN" altLang="zh-CN" sz="1000" b="1" i="0" dirty="0">
                          <a:solidFill>
                            <a:srgbClr val="013B6D"/>
                          </a:solidFill>
                          <a:latin typeface="微软雅黑" panose="020B0503020204020204" pitchFamily="34" charset="-122"/>
                          <a:ea typeface="微软雅黑" panose="020B0503020204020204" pitchFamily="34" charset="-122"/>
                        </a:rPr>
                        <a:t>刘娇</a:t>
                      </a:r>
                      <a:endParaRPr lang="zh-CN" altLang="zh-CN" sz="1000" b="1" i="0" dirty="0">
                        <a:solidFill>
                          <a:srgbClr val="013B6D"/>
                        </a:solidFill>
                        <a:latin typeface="微软雅黑" panose="020B0503020204020204" pitchFamily="34" charset="-122"/>
                        <a:ea typeface="微软雅黑" panose="020B0503020204020204" pitchFamily="34"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algn="ctr" eaLnBrk="1" fontAlgn="ctr" hangingPunct="1">
                        <a:lnSpc>
                          <a:spcPct val="190000"/>
                        </a:lnSpc>
                        <a:spcBef>
                          <a:spcPct val="20000"/>
                        </a:spcBef>
                        <a:buClr>
                          <a:schemeClr val="accent1"/>
                        </a:buClr>
                        <a:buSzTx/>
                        <a:buFont typeface="Wingdings" panose="05000000000000000000" pitchFamily="2" charset="2"/>
                        <a:buNone/>
                      </a:pPr>
                      <a:r>
                        <a:rPr lang="zh-CN" altLang="en-US" sz="1000" b="1" i="0" dirty="0">
                          <a:solidFill>
                            <a:srgbClr val="013B6D"/>
                          </a:solidFill>
                          <a:latin typeface="微软雅黑" panose="020B0503020204020204" pitchFamily="34" charset="-122"/>
                          <a:ea typeface="微软雅黑" panose="020B0503020204020204" pitchFamily="34" charset="-122"/>
                        </a:rPr>
                        <a:t>女</a:t>
                      </a:r>
                      <a:endParaRPr lang="zh-CN" altLang="en-US" sz="1000" b="1" i="0" dirty="0">
                        <a:solidFill>
                          <a:srgbClr val="013B6D"/>
                        </a:solidFill>
                        <a:latin typeface="微软雅黑" panose="020B0503020204020204" pitchFamily="34" charset="-122"/>
                        <a:ea typeface="微软雅黑" panose="020B0503020204020204" pitchFamily="34" charset="-122"/>
                      </a:endParaRPr>
                    </a:p>
                  </a:txBody>
                  <a:tcPr marL="91439" marR="91439" marT="45719" marB="4571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algn="ctr" eaLnBrk="1" fontAlgn="ctr" hangingPunct="1">
                        <a:lnSpc>
                          <a:spcPct val="190000"/>
                        </a:lnSpc>
                        <a:spcBef>
                          <a:spcPct val="20000"/>
                        </a:spcBef>
                        <a:buClr>
                          <a:schemeClr val="accent1"/>
                        </a:buClr>
                        <a:buSzTx/>
                        <a:buFont typeface="Wingdings" panose="05000000000000000000" pitchFamily="2" charset="2"/>
                        <a:buNone/>
                      </a:pPr>
                      <a:r>
                        <a:rPr lang="en-US" altLang="zh-CN" sz="1000" b="1" i="0" dirty="0">
                          <a:solidFill>
                            <a:srgbClr val="013B6D"/>
                          </a:solidFill>
                          <a:latin typeface="微软雅黑" panose="020B0503020204020204" pitchFamily="34" charset="-122"/>
                          <a:ea typeface="微软雅黑" panose="020B0503020204020204" pitchFamily="34" charset="-122"/>
                        </a:rPr>
                        <a:t>38</a:t>
                      </a:r>
                      <a:endParaRPr lang="en-US" altLang="zh-CN" sz="1000" b="1" i="0" dirty="0">
                        <a:solidFill>
                          <a:srgbClr val="013B6D"/>
                        </a:solidFill>
                        <a:latin typeface="微软雅黑" panose="020B0503020204020204" pitchFamily="34" charset="-122"/>
                        <a:ea typeface="微软雅黑" panose="020B0503020204020204" pitchFamily="34" charset="-122"/>
                      </a:endParaRPr>
                    </a:p>
                  </a:txBody>
                  <a:tcPr marL="91439" marR="91439" marT="45719" marB="4571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algn="ctr" eaLnBrk="1" fontAlgn="ctr" hangingPunct="1">
                        <a:lnSpc>
                          <a:spcPct val="190000"/>
                        </a:lnSpc>
                        <a:spcBef>
                          <a:spcPct val="20000"/>
                        </a:spcBef>
                        <a:buClr>
                          <a:schemeClr val="accent1"/>
                        </a:buClr>
                        <a:buSzTx/>
                        <a:buFont typeface="Wingdings" panose="05000000000000000000" pitchFamily="2" charset="2"/>
                        <a:buNone/>
                      </a:pPr>
                      <a:r>
                        <a:rPr lang="zh-CN" altLang="en-US" sz="1000" b="1" i="0" dirty="0">
                          <a:solidFill>
                            <a:srgbClr val="013B6D"/>
                          </a:solidFill>
                          <a:latin typeface="微软雅黑" panose="020B0503020204020204" pitchFamily="34" charset="-122"/>
                          <a:ea typeface="微软雅黑" panose="020B0503020204020204" pitchFamily="34" charset="-122"/>
                        </a:rPr>
                        <a:t>硕士、工程师、审计师，从事冶炼管理</a:t>
                      </a:r>
                      <a:r>
                        <a:rPr lang="en-US" altLang="zh-CN" sz="1000" b="1" i="0" dirty="0">
                          <a:solidFill>
                            <a:srgbClr val="013B6D"/>
                          </a:solidFill>
                          <a:latin typeface="微软雅黑" panose="020B0503020204020204" pitchFamily="34" charset="-122"/>
                          <a:ea typeface="微软雅黑" panose="020B0503020204020204" pitchFamily="34" charset="-122"/>
                        </a:rPr>
                        <a:t>15</a:t>
                      </a:r>
                      <a:r>
                        <a:rPr lang="zh-CN" altLang="en-US" sz="1000" b="1" i="0" dirty="0">
                          <a:solidFill>
                            <a:srgbClr val="013B6D"/>
                          </a:solidFill>
                          <a:latin typeface="微软雅黑" panose="020B0503020204020204" pitchFamily="34" charset="-122"/>
                          <a:ea typeface="微软雅黑" panose="020B0503020204020204" pitchFamily="34" charset="-122"/>
                        </a:rPr>
                        <a:t>余年</a:t>
                      </a:r>
                      <a:r>
                        <a:rPr lang="zh-CN" altLang="en-US" sz="1000" b="1" dirty="0">
                          <a:solidFill>
                            <a:srgbClr val="013B6D"/>
                          </a:solidFill>
                          <a:latin typeface="微软雅黑" panose="020B0503020204020204" pitchFamily="34" charset="-122"/>
                          <a:ea typeface="微软雅黑" panose="020B0503020204020204" pitchFamily="34" charset="-122"/>
                          <a:sym typeface="+mn-ea"/>
                        </a:rPr>
                        <a:t>经验</a:t>
                      </a:r>
                      <a:endParaRPr lang="zh-CN" altLang="en-US" sz="1000" b="1" i="0" dirty="0">
                        <a:solidFill>
                          <a:srgbClr val="013B6D"/>
                        </a:solidFill>
                        <a:latin typeface="微软雅黑" panose="020B0503020204020204" pitchFamily="34" charset="-122"/>
                        <a:ea typeface="微软雅黑" panose="020B0503020204020204" pitchFamily="34" charset="-122"/>
                      </a:endParaRPr>
                    </a:p>
                  </a:txBody>
                  <a:tcPr marL="91439" marR="91439" marT="45719" marB="4571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algn="ctr" eaLnBrk="1" fontAlgn="ctr" hangingPunct="1">
                        <a:lnSpc>
                          <a:spcPct val="190000"/>
                        </a:lnSpc>
                        <a:spcBef>
                          <a:spcPct val="20000"/>
                        </a:spcBef>
                        <a:buClr>
                          <a:schemeClr val="accent1"/>
                        </a:buClr>
                        <a:buSzTx/>
                        <a:buFont typeface="Wingdings" panose="05000000000000000000" pitchFamily="2" charset="2"/>
                        <a:buNone/>
                      </a:pPr>
                      <a:r>
                        <a:rPr lang="zh-CN" altLang="en-US" sz="1000" b="1" dirty="0">
                          <a:solidFill>
                            <a:srgbClr val="013B6D"/>
                          </a:solidFill>
                          <a:latin typeface="微软雅黑" panose="020B0503020204020204" pitchFamily="34" charset="-122"/>
                          <a:ea typeface="微软雅黑" panose="020B0503020204020204" pitchFamily="34" charset="-122"/>
                          <a:sym typeface="+mn-ea"/>
                        </a:rPr>
                        <a:t>总经理助理</a:t>
                      </a:r>
                      <a:endParaRPr lang="zh-CN" altLang="en-US" sz="1000" b="1" i="0" dirty="0">
                        <a:solidFill>
                          <a:srgbClr val="013B6D"/>
                        </a:solidFill>
                        <a:latin typeface="微软雅黑" panose="020B0503020204020204" pitchFamily="34" charset="-122"/>
                        <a:ea typeface="微软雅黑" panose="020B0503020204020204" pitchFamily="34" charset="-122"/>
                      </a:endParaRPr>
                    </a:p>
                  </a:txBody>
                  <a:tcPr marL="91439" marR="91439" marT="45719" marB="45719">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slow" advClick="0" advTm="1200">
    <p:random/>
  </p:transition>
</p:sld>
</file>

<file path=ppt/tags/tag1.xml><?xml version="1.0" encoding="utf-8"?>
<p:tagLst xmlns:p="http://schemas.openxmlformats.org/presentationml/2006/main">
  <p:tag name="KSO_WM_UNIT_TABLE_BEAUTIFY" val="smartTable{d99e4880-7423-4123-9f31-4a12be646155}"/>
</p:tagLst>
</file>

<file path=ppt/tags/tag2.xml><?xml version="1.0" encoding="utf-8"?>
<p:tagLst xmlns:p="http://schemas.openxmlformats.org/presentationml/2006/main">
  <p:tag name="KSO_WM_UNIT_TABLE_BEAUTIFY" val="smartTable{9b8ad125-0b1f-44b3-bfdf-6f70da25cf98}"/>
</p:tagLst>
</file>

<file path=ppt/tags/tag3.xml><?xml version="1.0" encoding="utf-8"?>
<p:tagLst xmlns:p="http://schemas.openxmlformats.org/presentationml/2006/main">
  <p:tag name="ISPRING_PRESENTATION_TITLE" val="www.99ppt.com"/>
</p:tagLst>
</file>

<file path=ppt/theme/theme1.xml><?xml version="1.0" encoding="utf-8"?>
<a:theme xmlns:a="http://schemas.openxmlformats.org/drawingml/2006/main" name="www.99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www.99ppt.com">
  <a:themeElements>
    <a:clrScheme name="自定义 57">
      <a:dk1>
        <a:sysClr val="windowText" lastClr="000000"/>
      </a:dk1>
      <a:lt1>
        <a:sysClr val="window" lastClr="FFFFFF"/>
      </a:lt1>
      <a:dk2>
        <a:srgbClr val="595959"/>
      </a:dk2>
      <a:lt2>
        <a:srgbClr val="FFFFFF"/>
      </a:lt2>
      <a:accent1>
        <a:srgbClr val="072063"/>
      </a:accent1>
      <a:accent2>
        <a:srgbClr val="072063"/>
      </a:accent2>
      <a:accent3>
        <a:srgbClr val="072063"/>
      </a:accent3>
      <a:accent4>
        <a:srgbClr val="072063"/>
      </a:accent4>
      <a:accent5>
        <a:srgbClr val="072063"/>
      </a:accent5>
      <a:accent6>
        <a:srgbClr val="072063"/>
      </a:accent6>
      <a:hlink>
        <a:srgbClr val="072063"/>
      </a:hlink>
      <a:folHlink>
        <a:srgbClr val="072063"/>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5848</Words>
  <Application>WPS 演示</Application>
  <PresentationFormat>全屏显示(16:10)</PresentationFormat>
  <Paragraphs>824</Paragraphs>
  <Slides>38</Slides>
  <Notes>10</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38</vt:i4>
      </vt:variant>
    </vt:vector>
  </HeadingPairs>
  <TitlesOfParts>
    <vt:vector size="56" baseType="lpstr">
      <vt:lpstr>Arial</vt:lpstr>
      <vt:lpstr>宋体</vt:lpstr>
      <vt:lpstr>Wingdings</vt:lpstr>
      <vt:lpstr>Calibri</vt:lpstr>
      <vt:lpstr>Arial Black</vt:lpstr>
      <vt:lpstr>微软雅黑</vt:lpstr>
      <vt:lpstr>黑体</vt:lpstr>
      <vt:lpstr>Times New Roman</vt:lpstr>
      <vt:lpstr>MS PGothic</vt:lpstr>
      <vt:lpstr>楷体_GB2312</vt:lpstr>
      <vt:lpstr>新宋体</vt:lpstr>
      <vt:lpstr>AgencyFB</vt:lpstr>
      <vt:lpstr>AMGDT</vt:lpstr>
      <vt:lpstr>方正正黑简体</vt:lpstr>
      <vt:lpstr>华文细黑</vt:lpstr>
      <vt:lpstr>Arial Unicode MS</vt:lpstr>
      <vt:lpstr>www.99ppt.com</vt:lpstr>
      <vt:lpstr>1_www.99ppt.com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www.99ppt.com</dc:title>
  <dc:creator>www.99ppt.com</dc:creator>
  <cp:lastModifiedBy>LRH</cp:lastModifiedBy>
  <cp:revision>225</cp:revision>
  <dcterms:created xsi:type="dcterms:W3CDTF">2014-12-14T07:35:00Z</dcterms:created>
  <dcterms:modified xsi:type="dcterms:W3CDTF">2019-12-14T03:04:47Z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2052-11.1.0.9305</vt:lpwstr>
  </property>
</Properties>
</file>