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2" r:id="rId5"/>
    <p:sldId id="263" r:id="rId6"/>
    <p:sldId id="266" r:id="rId7"/>
    <p:sldId id="282" r:id="rId8"/>
    <p:sldId id="284" r:id="rId9"/>
    <p:sldId id="286" r:id="rId10"/>
    <p:sldId id="271" r:id="rId11"/>
    <p:sldId id="278" r:id="rId12"/>
    <p:sldId id="288" r:id="rId13"/>
    <p:sldId id="289" r:id="rId14"/>
    <p:sldId id="292" r:id="rId15"/>
    <p:sldId id="290" r:id="rId16"/>
    <p:sldId id="291" r:id="rId17"/>
    <p:sldId id="273" r:id="rId18"/>
    <p:sldId id="295" r:id="rId19"/>
    <p:sldId id="296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\Desktop\2019&#24180;9&#26376;&#29677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人员分布</a:t>
            </a:r>
            <a:endParaRPr lang="zh-CN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4947406127494"/>
          <c:y val="0.113463258144043"/>
          <c:w val="0.764049738950909"/>
          <c:h val="0.801620039096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数量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2400" b="1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Sheet2!$A$2:$A$5</c:f>
              <c:strCache>
                <c:ptCount val="4"/>
                <c:pt idx="0">
                  <c:v>80后</c:v>
                </c:pt>
                <c:pt idx="1">
                  <c:v>90后</c:v>
                </c:pt>
                <c:pt idx="2">
                  <c:v>95后</c:v>
                </c:pt>
                <c:pt idx="3">
                  <c:v>00后</c:v>
                </c:pt>
              </c:strCache>
            </c:strRef>
          </c:cat>
          <c:val>
            <c:numRef>
              <c:f>Sheet2!$B$2:$B$5</c:f>
              <c:numCache>
                <c:formatCode>General</c:formatCode>
                <c:ptCount val="4"/>
                <c:pt idx="0">
                  <c:v>37</c:v>
                </c:pt>
                <c:pt idx="1">
                  <c:v>123</c:v>
                </c:pt>
                <c:pt idx="2">
                  <c:v>190</c:v>
                </c:pt>
                <c:pt idx="3">
                  <c:v>99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222495104"/>
        <c:axId val="222496640"/>
      </c:barChart>
      <c:catAx>
        <c:axId val="2224951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22496640"/>
        <c:crosses val="autoZero"/>
        <c:auto val="1"/>
        <c:lblAlgn val="ctr"/>
        <c:lblOffset val="100"/>
        <c:noMultiLvlLbl val="0"/>
      </c:catAx>
      <c:valAx>
        <c:axId val="22249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2249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EF692-5694-42A3-8B1D-D25E199C3E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36883-DE82-4BC9-8E75-AE753B5EB2A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6883-DE82-4BC9-8E75-AE753B5EB2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6883-DE82-4BC9-8E75-AE753B5EB2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目前上海大多数岗位均要求：大专学历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6883-DE82-4BC9-8E75-AE753B5EB2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嘉华全国各地均有职场，保证每位同学对地域的需求，本次我们主要宣讲的是：昆山、上海、南昌；昆山市蝉联多届全国百强县之首，生活节奏慢但经济条件优越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6883-DE82-4BC9-8E75-AE753B5EB2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我们公司主要合作的都是银行的业务，都属于合规的业务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6883-DE82-4BC9-8E75-AE753B5EB2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我们主要以电话形式联系客户办理相关业务，客户都是我们各大银行的优质客户个人素养极高。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我们的管理团队和团队成员都是以</a:t>
            </a:r>
            <a:r>
              <a:rPr lang="en-US" altLang="zh-CN" dirty="0" smtClean="0"/>
              <a:t>95</a:t>
            </a:r>
            <a:r>
              <a:rPr lang="zh-CN" altLang="en-US" dirty="0" smtClean="0"/>
              <a:t>后为主，沟通起来非常顺畅，没有代沟。各位管理层也是从实习生开始一步步走到了管理岗位上，都会将心比心的去管理大家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6883-DE82-4BC9-8E75-AE753B5EB2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这是我们昆山的食堂环境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6883-DE82-4BC9-8E75-AE753B5EB2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这是我们的宿舍环境，尤为突出的是上海公寓提供床上用品，大家完全可以拎包入住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6883-DE82-4BC9-8E75-AE753B5EB2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这个旅游景点公司坐车不到</a:t>
            </a:r>
            <a:r>
              <a:rPr lang="en-US" altLang="zh-CN" dirty="0" smtClean="0"/>
              <a:t>20</a:t>
            </a:r>
            <a:r>
              <a:rPr lang="zh-CN" altLang="en-US" dirty="0" smtClean="0"/>
              <a:t>分钟就可以达到景区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6883-DE82-4BC9-8E75-AE753B5EB2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就在公司职场附近的外滩旅游景点，可以一览上海所有标志性建筑的场景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6883-DE82-4BC9-8E75-AE753B5EB2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 userDrawn="1"/>
        </p:nvCxnSpPr>
        <p:spPr>
          <a:xfrm>
            <a:off x="0" y="693329"/>
            <a:ext cx="7540784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385" y="205128"/>
            <a:ext cx="1429910" cy="4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 userDrawn="1"/>
        </p:nvSpPr>
        <p:spPr>
          <a:xfrm>
            <a:off x="199792" y="6483743"/>
            <a:ext cx="7718838" cy="267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3" tIns="38387" rIns="76773" bIns="383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8047063" y="6197529"/>
            <a:ext cx="944232" cy="646910"/>
          </a:xfrm>
          <a:prstGeom prst="rect">
            <a:avLst/>
          </a:prstGeom>
        </p:spPr>
        <p:txBody>
          <a:bodyPr wrap="square" lIns="76773" tIns="38387" rIns="76773" bIns="38387">
            <a:spAutoFit/>
          </a:bodyPr>
          <a:lstStyle/>
          <a:p>
            <a:pPr lvl="0" algn="ctr"/>
            <a:r>
              <a:rPr lang="zh-CN" altLang="en-US" sz="1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专业创造价值</a:t>
            </a:r>
            <a:endParaRPr lang="en-US" altLang="zh-CN" sz="12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lvl="0" algn="ctr"/>
            <a:r>
              <a:rPr lang="en-US" altLang="zh-CN" sz="1300" dirty="0" err="1" smtClean="0">
                <a:latin typeface="华文行楷" panose="02010800040101010101" pitchFamily="2" charset="-122"/>
                <a:ea typeface="华文行楷" panose="02010800040101010101" pitchFamily="2" charset="-122"/>
              </a:rPr>
              <a:t>Sinowel</a:t>
            </a:r>
            <a:r>
              <a:rPr lang="en-US" altLang="zh-CN" sz="1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Group</a:t>
            </a:r>
            <a:endParaRPr lang="en-US" altLang="zh-CN" sz="13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2"/>
          <p:cNvCxnSpPr/>
          <p:nvPr userDrawn="1"/>
        </p:nvCxnSpPr>
        <p:spPr>
          <a:xfrm>
            <a:off x="0" y="693329"/>
            <a:ext cx="7540784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385" y="205128"/>
            <a:ext cx="1429910" cy="4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 userDrawn="1"/>
        </p:nvSpPr>
        <p:spPr>
          <a:xfrm>
            <a:off x="199792" y="6483743"/>
            <a:ext cx="7718838" cy="267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3" tIns="38387" rIns="76773" bIns="383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047063" y="6197529"/>
            <a:ext cx="944232" cy="646910"/>
          </a:xfrm>
          <a:prstGeom prst="rect">
            <a:avLst/>
          </a:prstGeom>
        </p:spPr>
        <p:txBody>
          <a:bodyPr wrap="square" lIns="76773" tIns="38387" rIns="76773" bIns="38387">
            <a:spAutoFit/>
          </a:bodyPr>
          <a:lstStyle/>
          <a:p>
            <a:pPr lvl="0" algn="ctr"/>
            <a:r>
              <a:rPr lang="zh-CN" altLang="en-US" sz="1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专业创造价值</a:t>
            </a:r>
            <a:endParaRPr lang="en-US" altLang="zh-CN" sz="12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lvl="0" algn="ctr"/>
            <a:r>
              <a:rPr lang="en-US" altLang="zh-CN" sz="1300" dirty="0" err="1" smtClean="0">
                <a:latin typeface="华文行楷" panose="02010800040101010101" pitchFamily="2" charset="-122"/>
                <a:ea typeface="华文行楷" panose="02010800040101010101" pitchFamily="2" charset="-122"/>
              </a:rPr>
              <a:t>Sinowel</a:t>
            </a:r>
            <a:r>
              <a:rPr lang="en-US" altLang="zh-CN" sz="1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Group</a:t>
            </a:r>
            <a:endParaRPr lang="en-US" altLang="zh-CN" sz="13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93329"/>
            <a:ext cx="7540784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385" y="205128"/>
            <a:ext cx="1429910" cy="4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 userDrawn="1"/>
        </p:nvSpPr>
        <p:spPr>
          <a:xfrm>
            <a:off x="199792" y="6483743"/>
            <a:ext cx="7718838" cy="267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3" tIns="38387" rIns="76773" bIns="383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8047063" y="6197529"/>
            <a:ext cx="944232" cy="646910"/>
          </a:xfrm>
          <a:prstGeom prst="rect">
            <a:avLst/>
          </a:prstGeom>
        </p:spPr>
        <p:txBody>
          <a:bodyPr wrap="square" lIns="76773" tIns="38387" rIns="76773" bIns="38387">
            <a:spAutoFit/>
          </a:bodyPr>
          <a:lstStyle/>
          <a:p>
            <a:pPr lvl="0" algn="ctr"/>
            <a:r>
              <a:rPr lang="zh-CN" altLang="en-US" sz="1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专业创造价值</a:t>
            </a:r>
            <a:endParaRPr lang="en-US" altLang="zh-CN" sz="12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lvl="0" algn="ctr"/>
            <a:r>
              <a:rPr lang="en-US" altLang="zh-CN" sz="1300" dirty="0" err="1" smtClean="0">
                <a:latin typeface="华文行楷" panose="02010800040101010101" pitchFamily="2" charset="-122"/>
                <a:ea typeface="华文行楷" panose="02010800040101010101" pitchFamily="2" charset="-122"/>
              </a:rPr>
              <a:t>Sinowel</a:t>
            </a:r>
            <a:r>
              <a:rPr lang="en-US" altLang="zh-CN" sz="1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Group</a:t>
            </a:r>
            <a:endParaRPr lang="en-US" altLang="zh-CN" sz="13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 advClick="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2.jpeg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" y="-634"/>
            <a:ext cx="9140476" cy="685905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394932" y="3647917"/>
            <a:ext cx="3438377" cy="380359"/>
          </a:xfrm>
          <a:prstGeom prst="rect">
            <a:avLst/>
          </a:prstGeom>
          <a:noFill/>
        </p:spPr>
        <p:txBody>
          <a:bodyPr wrap="none" lIns="102362" tIns="51180" rIns="102362" bIns="51180" rtlCol="0">
            <a:spAutoFit/>
          </a:bodyPr>
          <a:lstStyle/>
          <a:p>
            <a:pPr algn="ctr"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北京中天嘉华信息技术有限公司</a:t>
            </a:r>
            <a:endParaRPr lang="zh-CN" altLang="en-US" b="1" dirty="0" smtClean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993337" y="4389107"/>
            <a:ext cx="45193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62960" y="4627097"/>
            <a:ext cx="5054204" cy="380359"/>
          </a:xfrm>
          <a:prstGeom prst="rect">
            <a:avLst/>
          </a:prstGeom>
          <a:noFill/>
        </p:spPr>
        <p:txBody>
          <a:bodyPr wrap="none" lIns="102362" tIns="51180" rIns="102362" bIns="51180" rtlCol="0">
            <a:spAutoFit/>
          </a:bodyPr>
          <a:lstStyle/>
          <a:p>
            <a:pPr algn="ctr" eaLnBrk="1" hangingPunct="1"/>
            <a:r>
              <a:rPr lang="zh-CN" altLang="en-US" b="1" dirty="0" smtClean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我们致力于成为中国最专业的企业服务合作伙伴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140" y="2456881"/>
            <a:ext cx="3012141" cy="102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131376" y="303784"/>
            <a:ext cx="5726508" cy="339134"/>
          </a:xfrm>
          <a:prstGeom prst="rect">
            <a:avLst/>
          </a:prstGeom>
          <a:noFill/>
        </p:spPr>
        <p:txBody>
          <a:bodyPr wrap="square" lIns="76773" tIns="38387" rIns="76773" bIns="38387" rtlCol="0" anchor="t">
            <a:spAutoFit/>
          </a:bodyPr>
          <a:lstStyle/>
          <a:p>
            <a:r>
              <a:rPr lang="zh-CN" altLang="en-US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周边游玩环境</a:t>
            </a:r>
            <a:r>
              <a:rPr lang="en-US" altLang="zh-CN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-5A</a:t>
            </a:r>
            <a:r>
              <a:rPr lang="zh-CN" altLang="en-US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级旅游景</a:t>
            </a:r>
            <a:r>
              <a:rPr lang="en-US" altLang="zh-CN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周庄古镇</a:t>
            </a:r>
            <a:r>
              <a:rPr lang="en-US" altLang="zh-CN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名小吃</a:t>
            </a:r>
            <a:r>
              <a:rPr lang="zh-CN" altLang="en-US" sz="1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袜底酥</a:t>
            </a:r>
            <a:endParaRPr lang="zh-CN" altLang="en-US" sz="1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15323R193-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0" y="285728"/>
            <a:ext cx="5726508" cy="339134"/>
          </a:xfrm>
          <a:prstGeom prst="rect">
            <a:avLst/>
          </a:prstGeom>
          <a:noFill/>
        </p:spPr>
        <p:txBody>
          <a:bodyPr wrap="square" lIns="76773" tIns="38387" rIns="76773" bIns="38387" rtlCol="0" anchor="t">
            <a:spAutoFit/>
          </a:bodyPr>
          <a:lstStyle/>
          <a:p>
            <a:r>
              <a:rPr lang="zh-CN" altLang="en-US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周边游玩环境</a:t>
            </a:r>
            <a:r>
              <a:rPr lang="en-US" altLang="zh-CN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-4A</a:t>
            </a:r>
            <a:r>
              <a:rPr lang="zh-CN" altLang="en-US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级旅游景</a:t>
            </a:r>
            <a:r>
              <a:rPr lang="en-US" altLang="zh-CN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千灯古镇</a:t>
            </a:r>
            <a:r>
              <a:rPr lang="en-US" altLang="zh-CN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名小吃</a:t>
            </a:r>
            <a:r>
              <a:rPr lang="zh-CN" altLang="en-US" sz="1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万三蹄</a:t>
            </a:r>
            <a:endParaRPr lang="zh-CN" altLang="en-US" sz="1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150233008288126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4356"/>
            <a:ext cx="9144000" cy="609219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80A088C66248E9B6E1D42649B0085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4357"/>
            <a:ext cx="9144000" cy="6143643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0" y="214290"/>
            <a:ext cx="5726508" cy="339134"/>
          </a:xfrm>
          <a:prstGeom prst="rect">
            <a:avLst/>
          </a:prstGeom>
          <a:noFill/>
        </p:spPr>
        <p:txBody>
          <a:bodyPr wrap="square" lIns="76773" tIns="38387" rIns="76773" bIns="38387" rtlCol="0" anchor="t">
            <a:spAutoFit/>
          </a:bodyPr>
          <a:lstStyle/>
          <a:p>
            <a:r>
              <a:rPr lang="zh-CN" altLang="en-US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周边游玩环境</a:t>
            </a:r>
            <a:r>
              <a:rPr lang="en-US" altLang="zh-CN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-5A</a:t>
            </a:r>
            <a:r>
              <a:rPr lang="zh-CN" altLang="en-US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级旅游景</a:t>
            </a:r>
            <a:r>
              <a:rPr lang="en-US" altLang="zh-CN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苏州天平山</a:t>
            </a:r>
            <a:endParaRPr lang="zh-CN" altLang="en-US" sz="1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2844" y="202148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周边游玩环境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上海外滩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东方明珠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050d188eaaf0373c0f8678b107e33432ab7a707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2844" y="202148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周边游玩环境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上海迪士尼乐园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公主与王子的梦幻乐园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f740a981-4e50-4be6-b5eb-68639771d66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4356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/>
          <p:nvPr/>
        </p:nvSpPr>
        <p:spPr>
          <a:xfrm>
            <a:off x="1506591" y="560417"/>
            <a:ext cx="6130259" cy="582567"/>
          </a:xfrm>
          <a:prstGeom prst="rect">
            <a:avLst/>
          </a:prstGeom>
        </p:spPr>
        <p:txBody>
          <a:bodyPr vert="horz" lIns="76786" tIns="38393" rIns="76786" bIns="3839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b="1" spc="252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薪资待遇</a:t>
            </a:r>
            <a:endParaRPr lang="zh-CN" altLang="en-US" sz="800" b="1" spc="252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377" y="239340"/>
            <a:ext cx="1078375" cy="354523"/>
          </a:xfrm>
          <a:prstGeom prst="rect">
            <a:avLst/>
          </a:prstGeom>
          <a:noFill/>
        </p:spPr>
        <p:txBody>
          <a:bodyPr wrap="none" lIns="76773" tIns="38387" rIns="76773" bIns="38387" rtlCol="0" anchor="t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公司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介绍</a:t>
            </a:r>
            <a:endParaRPr lang="zh-CN" altLang="en-US" sz="17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内容占位符 1"/>
          <p:cNvSpPr>
            <a:spLocks noGrp="1"/>
          </p:cNvSpPr>
          <p:nvPr>
            <p:ph idx="4294967295"/>
          </p:nvPr>
        </p:nvSpPr>
        <p:spPr>
          <a:xfrm>
            <a:off x="142844" y="928671"/>
            <a:ext cx="6572296" cy="3357586"/>
          </a:xfrm>
        </p:spPr>
        <p:txBody>
          <a:bodyPr>
            <a:noAutofit/>
          </a:bodyPr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工作时间：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长白班，月休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6-8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天</a:t>
            </a:r>
            <a:r>
              <a:rPr lang="zh-CN" altLang="en-US" sz="1800" spc="-126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800" spc="-126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</a:t>
            </a:r>
            <a:r>
              <a:rPr lang="zh-CN" altLang="en-US" sz="1800" spc="-126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法定</a:t>
            </a:r>
            <a:r>
              <a:rPr lang="zh-CN" altLang="en-US" sz="1800" spc="-126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节假日</a:t>
            </a:r>
            <a:r>
              <a:rPr lang="zh-CN" altLang="en-US" sz="1800" spc="-126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公休。</a:t>
            </a:r>
            <a:endParaRPr lang="zh-CN" altLang="en-US" sz="1800" b="1" spc="-126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薪资情况</a:t>
            </a:r>
            <a:r>
              <a:rPr lang="zh-CN" altLang="en-US" sz="1800" b="1" spc="-126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800" spc="-126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en-US" altLang="zh-CN" sz="1800" spc="-126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r>
              <a:rPr lang="zh-CN" altLang="en-US" sz="1800" spc="-126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昆山职场：</a:t>
            </a:r>
            <a:r>
              <a:rPr lang="zh-CN" altLang="en-US" sz="1800" spc="-126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基础工资</a:t>
            </a:r>
            <a:r>
              <a:rPr lang="en-US" altLang="zh-CN" sz="1800" spc="-126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2700</a:t>
            </a:r>
            <a:r>
              <a:rPr lang="zh-CN" altLang="en-US" sz="1800" spc="-126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1800" spc="-126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+</a:t>
            </a:r>
            <a:r>
              <a:rPr lang="zh-CN" altLang="en-US" sz="1800" spc="-126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绩效（</a:t>
            </a:r>
            <a:r>
              <a:rPr lang="en-US" altLang="zh-CN" sz="1800" spc="-126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500-8000</a:t>
            </a:r>
            <a:r>
              <a:rPr lang="zh-CN" altLang="en-US" sz="1800" spc="-126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不等）</a:t>
            </a:r>
            <a:endParaRPr lang="en-US" altLang="zh-CN" sz="1800" spc="-126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r>
              <a:rPr lang="zh-CN" altLang="en-US" sz="1800" spc="-126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综合工资：</a:t>
            </a:r>
            <a:r>
              <a:rPr lang="en-US" altLang="zh-CN" sz="1800" spc="-126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4000-12000</a:t>
            </a:r>
            <a:endParaRPr lang="en-US" altLang="zh-CN" sz="1800" spc="-126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工龄奖：入职满</a:t>
            </a:r>
            <a:r>
              <a:rPr lang="en-US" altLang="zh-CN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个月即可获得每月</a:t>
            </a:r>
            <a:r>
              <a:rPr lang="en-US" altLang="zh-CN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300-500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不等的工龄奖</a:t>
            </a:r>
            <a:endParaRPr lang="en-US" altLang="zh-CN" sz="1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公司福利</a:t>
            </a: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全职人员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缴纳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五险一金，实习生缴纳雇主责任险，生日有礼品，节日有福利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endParaRPr lang="zh-CN" altLang="en-US" sz="1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 descr="C:\Users\admin\Desktop\新建文件夹\现场照片\微信图片_20191017155104.jpg微信图片_20191017155104"/>
          <p:cNvPicPr>
            <a:picLocks noChangeAspect="1"/>
          </p:cNvPicPr>
          <p:nvPr/>
        </p:nvPicPr>
        <p:blipFill>
          <a:blip r:embed="rId1" cstate="print"/>
          <a:srcRect t="1569" b="1569"/>
          <a:stretch>
            <a:fillRect/>
          </a:stretch>
        </p:blipFill>
        <p:spPr>
          <a:xfrm>
            <a:off x="6500826" y="1071546"/>
            <a:ext cx="2357918" cy="2143140"/>
          </a:xfrm>
          <a:prstGeom prst="roundRect">
            <a:avLst/>
          </a:prstGeom>
        </p:spPr>
      </p:pic>
      <p:pic>
        <p:nvPicPr>
          <p:cNvPr id="21" name="图片 20" descr="C:\Users\admin\Desktop\新建文件夹\现场照片\微信图片_201910171424211.jpg微信图片_201910171424211"/>
          <p:cNvPicPr>
            <a:picLocks noChangeAspect="1"/>
          </p:cNvPicPr>
          <p:nvPr/>
        </p:nvPicPr>
        <p:blipFill>
          <a:blip r:embed="rId2" cstate="print"/>
          <a:srcRect t="16642" b="7962"/>
          <a:stretch>
            <a:fillRect/>
          </a:stretch>
        </p:blipFill>
        <p:spPr>
          <a:xfrm>
            <a:off x="6500826" y="3357562"/>
            <a:ext cx="2372863" cy="2286016"/>
          </a:xfrm>
          <a:prstGeom prst="round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0" y="214290"/>
          <a:ext cx="4143372" cy="6641240"/>
        </p:xfrm>
        <a:graphic>
          <a:graphicData uri="http://schemas.openxmlformats.org/drawingml/2006/table">
            <a:tbl>
              <a:tblPr/>
              <a:tblGrid>
                <a:gridCol w="1148163"/>
                <a:gridCol w="1198084"/>
                <a:gridCol w="1797125"/>
              </a:tblGrid>
              <a:tr h="2291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</a:rPr>
                        <a:t>月份</a:t>
                      </a:r>
                      <a:endParaRPr lang="zh-CN" altLang="en-US" sz="1400" b="1" i="0" u="none" strike="noStrike" dirty="0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FFFFFF"/>
                          </a:solidFill>
                          <a:latin typeface="宋体" panose="02010600030101010101" pitchFamily="2" charset="-122"/>
                        </a:rPr>
                        <a:t>姓名</a:t>
                      </a:r>
                      <a:endParaRPr lang="zh-CN" altLang="en-US" sz="1400" b="1" i="0" u="none" strike="noStrike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</a:rPr>
                        <a:t>应发合计</a:t>
                      </a:r>
                      <a:endParaRPr lang="zh-CN" altLang="en-US" sz="1400" b="1" i="0" u="none" strike="noStrike" dirty="0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陈颖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12,822.41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于书敏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9,966.27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李向阳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9,563.51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1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吕一明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9,510.62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王勇齐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8,779.30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梁亚伦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8,655.72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范译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7,506.38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贾玉铄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6,383.94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蔡佳丽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6,246.98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樊惠丽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6,080.93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王梦如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5,859.12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郑青蕊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5,782.71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王梦雨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5,495.47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石竖娟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5,201.30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杨心雨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4,954.76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杨瑞雪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4,702.70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赵光顺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4,616.65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颜子钦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4,585.78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刘文评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4,475.23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吴双龙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4,406.26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贾力凯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4,354.87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朱望辉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4,297.07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杨江昕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4,247.10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杨媛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4,205.67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魏帅帅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4,171.00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段明军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4,115.47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张悦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4,016.97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en-US" altLang="zh-CN" sz="1400" b="0" i="0" u="none" strike="noStrike" dirty="0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徐成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4,008.07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071934" y="209916"/>
          <a:ext cx="4071966" cy="6648084"/>
        </p:xfrm>
        <a:graphic>
          <a:graphicData uri="http://schemas.openxmlformats.org/drawingml/2006/table">
            <a:tbl>
              <a:tblPr/>
              <a:tblGrid>
                <a:gridCol w="1128377"/>
                <a:gridCol w="1177436"/>
                <a:gridCol w="1766153"/>
              </a:tblGrid>
              <a:tr h="21678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FFFFFF"/>
                          </a:solidFill>
                          <a:latin typeface="宋体" panose="02010600030101010101" pitchFamily="2" charset="-122"/>
                        </a:rPr>
                        <a:t>月份</a:t>
                      </a:r>
                      <a:endParaRPr lang="zh-CN" altLang="en-US" sz="1400" b="1" i="0" u="none" strike="noStrike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FFFFFF"/>
                          </a:solidFill>
                          <a:latin typeface="宋体" panose="02010600030101010101" pitchFamily="2" charset="-122"/>
                        </a:rPr>
                        <a:t>姓名</a:t>
                      </a:r>
                      <a:endParaRPr lang="zh-CN" altLang="en-US" sz="1400" b="1" i="0" u="none" strike="noStrike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FFFFFF"/>
                          </a:solidFill>
                          <a:latin typeface="宋体" panose="02010600030101010101" pitchFamily="2" charset="-122"/>
                        </a:rPr>
                        <a:t>应发合计</a:t>
                      </a:r>
                      <a:endParaRPr lang="zh-CN" altLang="en-US" sz="1400" b="1" i="0" u="none" strike="noStrike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李向阳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12,265.63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陈颖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11,934.36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于书敏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11,233.88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樊惠丽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7,839.58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张智阳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6,524.72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吴双龙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6,148.36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蔡佳丽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6,131.98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魏帅帅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6,055.25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杨瑞雪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5,892.34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朱望辉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5,886.27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杨媛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5,809.00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杨雪梅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5,150.03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王梦如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5,105.90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梁亚伦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5,038.65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郑青蕊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4,977.04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张云琳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4,975.52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刘庆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4,547.54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刘雨婷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4,485.15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杨心雨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4,296.72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王新戈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4,286.37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朱莉惠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4,249.62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王勇齐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4,182.93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魏倩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4,005.01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董静静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3,941.91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刘志杰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3,912.24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安花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3,869.47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马佳怡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3,853.65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9C0006"/>
                          </a:solidFill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9C0006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赵光顺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3,848.82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800" marR="7800" marT="7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34" y="214290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嘉华优势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学历提升</a:t>
            </a:r>
            <a:endParaRPr lang="zh-CN" altLang="en-US" sz="17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5000636"/>
            <a:ext cx="24288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学费全额报销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6072206"/>
            <a:ext cx="25003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公司全力支持考试安排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86446" y="5000636"/>
            <a:ext cx="25003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修满学科百分之百拿证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5572140"/>
            <a:ext cx="25003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丰富的专业选择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5572140"/>
            <a:ext cx="25003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足够的学习时间</a:t>
            </a:r>
            <a:endParaRPr lang="zh-CN" altLang="en-US" dirty="0"/>
          </a:p>
        </p:txBody>
      </p:sp>
      <p:pic>
        <p:nvPicPr>
          <p:cNvPr id="9" name="图片 8" descr="155764624581977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4356"/>
            <a:ext cx="8786842" cy="4184253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392" y="226008"/>
            <a:ext cx="2040177" cy="354523"/>
          </a:xfrm>
          <a:prstGeom prst="rect">
            <a:avLst/>
          </a:prstGeom>
          <a:noFill/>
        </p:spPr>
        <p:txBody>
          <a:bodyPr wrap="none" lIns="76773" tIns="38387" rIns="76773" bIns="38387" rtlCol="0" anchor="t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嘉华优势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晋升</a:t>
            </a:r>
            <a:endParaRPr lang="zh-CN" altLang="en-US" sz="17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6"/>
          <p:cNvGrpSpPr/>
          <p:nvPr/>
        </p:nvGrpSpPr>
        <p:grpSpPr>
          <a:xfrm>
            <a:off x="1428628" y="1346173"/>
            <a:ext cx="6786799" cy="3778628"/>
            <a:chOff x="6973" y="2818"/>
            <a:chExt cx="10229" cy="5383"/>
          </a:xfrm>
        </p:grpSpPr>
        <p:sp>
          <p:nvSpPr>
            <p:cNvPr id="62" name="Freeform 18"/>
            <p:cNvSpPr/>
            <p:nvPr>
              <p:custDataLst>
                <p:tags r:id="rId1"/>
              </p:custDataLst>
            </p:nvPr>
          </p:nvSpPr>
          <p:spPr bwMode="auto">
            <a:xfrm flipH="1" flipV="1">
              <a:off x="7056" y="2818"/>
              <a:ext cx="1688" cy="2458"/>
            </a:xfrm>
            <a:custGeom>
              <a:avLst/>
              <a:gdLst>
                <a:gd name="T0" fmla="*/ 255 w 255"/>
                <a:gd name="T1" fmla="*/ 246 h 312"/>
                <a:gd name="T2" fmla="*/ 0 w 255"/>
                <a:gd name="T3" fmla="*/ 312 h 312"/>
                <a:gd name="T4" fmla="*/ 0 w 255"/>
                <a:gd name="T5" fmla="*/ 0 h 312"/>
                <a:gd name="T6" fmla="*/ 255 w 255"/>
                <a:gd name="T7" fmla="*/ 85 h 312"/>
                <a:gd name="T8" fmla="*/ 255 w 255"/>
                <a:gd name="T9" fmla="*/ 246 h 312"/>
                <a:gd name="connsiteX0" fmla="*/ 10000 w 10104"/>
                <a:gd name="connsiteY0" fmla="*/ 7885 h 10000"/>
                <a:gd name="connsiteX1" fmla="*/ 0 w 10104"/>
                <a:gd name="connsiteY1" fmla="*/ 10000 h 10000"/>
                <a:gd name="connsiteX2" fmla="*/ 0 w 10104"/>
                <a:gd name="connsiteY2" fmla="*/ 0 h 10000"/>
                <a:gd name="connsiteX3" fmla="*/ 10104 w 10104"/>
                <a:gd name="connsiteY3" fmla="*/ 1400 h 10000"/>
                <a:gd name="connsiteX4" fmla="*/ 10000 w 10104"/>
                <a:gd name="connsiteY4" fmla="*/ 7885 h 10000"/>
                <a:gd name="connsiteX0-1" fmla="*/ 10000 w 10104"/>
                <a:gd name="connsiteY0-2" fmla="*/ 5705 h 10000"/>
                <a:gd name="connsiteX1-3" fmla="*/ 0 w 10104"/>
                <a:gd name="connsiteY1-4" fmla="*/ 10000 h 10000"/>
                <a:gd name="connsiteX2-5" fmla="*/ 0 w 10104"/>
                <a:gd name="connsiteY2-6" fmla="*/ 0 h 10000"/>
                <a:gd name="connsiteX3-7" fmla="*/ 10104 w 10104"/>
                <a:gd name="connsiteY3-8" fmla="*/ 1400 h 10000"/>
                <a:gd name="connsiteX4-9" fmla="*/ 10000 w 10104"/>
                <a:gd name="connsiteY4-10" fmla="*/ 5705 h 10000"/>
                <a:gd name="connsiteX0-11" fmla="*/ 10000 w 10018"/>
                <a:gd name="connsiteY0-12" fmla="*/ 5705 h 10000"/>
                <a:gd name="connsiteX1-13" fmla="*/ 0 w 10018"/>
                <a:gd name="connsiteY1-14" fmla="*/ 10000 h 10000"/>
                <a:gd name="connsiteX2-15" fmla="*/ 0 w 10018"/>
                <a:gd name="connsiteY2-16" fmla="*/ 0 h 10000"/>
                <a:gd name="connsiteX3-17" fmla="*/ 10018 w 10018"/>
                <a:gd name="connsiteY3-18" fmla="*/ 466 h 10000"/>
                <a:gd name="connsiteX4-19" fmla="*/ 10000 w 10018"/>
                <a:gd name="connsiteY4-20" fmla="*/ 5705 h 10000"/>
                <a:gd name="connsiteX0-21" fmla="*/ 10000 w 10018"/>
                <a:gd name="connsiteY0-22" fmla="*/ 5239 h 9534"/>
                <a:gd name="connsiteX1-23" fmla="*/ 0 w 10018"/>
                <a:gd name="connsiteY1-24" fmla="*/ 9534 h 9534"/>
                <a:gd name="connsiteX2-25" fmla="*/ 0 w 10018"/>
                <a:gd name="connsiteY2-26" fmla="*/ 858 h 9534"/>
                <a:gd name="connsiteX3-27" fmla="*/ 10018 w 10018"/>
                <a:gd name="connsiteY3-28" fmla="*/ 0 h 9534"/>
                <a:gd name="connsiteX4-29" fmla="*/ 10000 w 10018"/>
                <a:gd name="connsiteY4-30" fmla="*/ 5239 h 9534"/>
                <a:gd name="connsiteX0-31" fmla="*/ 9982 w 10000"/>
                <a:gd name="connsiteY0-32" fmla="*/ 5495 h 10000"/>
                <a:gd name="connsiteX1-33" fmla="*/ 0 w 10000"/>
                <a:gd name="connsiteY1-34" fmla="*/ 10000 h 10000"/>
                <a:gd name="connsiteX2-35" fmla="*/ 86 w 10000"/>
                <a:gd name="connsiteY2-36" fmla="*/ 573 h 10000"/>
                <a:gd name="connsiteX3-37" fmla="*/ 10000 w 10000"/>
                <a:gd name="connsiteY3-38" fmla="*/ 0 h 10000"/>
                <a:gd name="connsiteX4-39" fmla="*/ 9982 w 10000"/>
                <a:gd name="connsiteY4-40" fmla="*/ 5495 h 10000"/>
                <a:gd name="connsiteX0-41" fmla="*/ 9982 w 10000"/>
                <a:gd name="connsiteY0-42" fmla="*/ 5495 h 9874"/>
                <a:gd name="connsiteX1-43" fmla="*/ 0 w 10000"/>
                <a:gd name="connsiteY1-44" fmla="*/ 9874 h 9874"/>
                <a:gd name="connsiteX2-45" fmla="*/ 86 w 10000"/>
                <a:gd name="connsiteY2-46" fmla="*/ 573 h 9874"/>
                <a:gd name="connsiteX3-47" fmla="*/ 10000 w 10000"/>
                <a:gd name="connsiteY3-48" fmla="*/ 0 h 9874"/>
                <a:gd name="connsiteX4-49" fmla="*/ 9982 w 10000"/>
                <a:gd name="connsiteY4-50" fmla="*/ 5495 h 9874"/>
                <a:gd name="connsiteX0-51" fmla="*/ 9938 w 9956"/>
                <a:gd name="connsiteY0-52" fmla="*/ 5565 h 10021"/>
                <a:gd name="connsiteX1-53" fmla="*/ 0 w 9956"/>
                <a:gd name="connsiteY1-54" fmla="*/ 10021 h 10021"/>
                <a:gd name="connsiteX2-55" fmla="*/ 42 w 9956"/>
                <a:gd name="connsiteY2-56" fmla="*/ 580 h 10021"/>
                <a:gd name="connsiteX3-57" fmla="*/ 9956 w 9956"/>
                <a:gd name="connsiteY3-58" fmla="*/ 0 h 10021"/>
                <a:gd name="connsiteX4-59" fmla="*/ 9938 w 9956"/>
                <a:gd name="connsiteY4-60" fmla="*/ 5565 h 10021"/>
                <a:gd name="connsiteX0-61" fmla="*/ 9982 w 10000"/>
                <a:gd name="connsiteY0-62" fmla="*/ 5553 h 10000"/>
                <a:gd name="connsiteX1-63" fmla="*/ 0 w 10000"/>
                <a:gd name="connsiteY1-64" fmla="*/ 10000 h 10000"/>
                <a:gd name="connsiteX2-65" fmla="*/ 42 w 10000"/>
                <a:gd name="connsiteY2-66" fmla="*/ 579 h 10000"/>
                <a:gd name="connsiteX3-67" fmla="*/ 10000 w 10000"/>
                <a:gd name="connsiteY3-68" fmla="*/ 0 h 10000"/>
                <a:gd name="connsiteX4-69" fmla="*/ 9982 w 10000"/>
                <a:gd name="connsiteY4-70" fmla="*/ 5553 h 10000"/>
                <a:gd name="connsiteX0-71" fmla="*/ 9982 w 10000"/>
                <a:gd name="connsiteY0-72" fmla="*/ 6553 h 11000"/>
                <a:gd name="connsiteX1-73" fmla="*/ 0 w 10000"/>
                <a:gd name="connsiteY1-74" fmla="*/ 11000 h 11000"/>
                <a:gd name="connsiteX2-75" fmla="*/ 42 w 10000"/>
                <a:gd name="connsiteY2-76" fmla="*/ 1579 h 11000"/>
                <a:gd name="connsiteX3-77" fmla="*/ 10000 w 10000"/>
                <a:gd name="connsiteY3-78" fmla="*/ 0 h 11000"/>
                <a:gd name="connsiteX4-79" fmla="*/ 9982 w 10000"/>
                <a:gd name="connsiteY4-80" fmla="*/ 6553 h 11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1000">
                  <a:moveTo>
                    <a:pt x="9982" y="6553"/>
                  </a:moveTo>
                  <a:lnTo>
                    <a:pt x="0" y="11000"/>
                  </a:lnTo>
                  <a:cubicBezTo>
                    <a:pt x="29" y="7825"/>
                    <a:pt x="13" y="4754"/>
                    <a:pt x="42" y="1579"/>
                  </a:cubicBezTo>
                  <a:lnTo>
                    <a:pt x="10000" y="0"/>
                  </a:lnTo>
                  <a:cubicBezTo>
                    <a:pt x="9987" y="3037"/>
                    <a:pt x="10017" y="4261"/>
                    <a:pt x="9982" y="65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/>
            </a:bodyPr>
            <a:lstStyle/>
            <a:p>
              <a:endParaRPr lang="en-US" sz="1300" dirty="0">
                <a:solidFill>
                  <a:srgbClr val="FF0000"/>
                </a:solidFill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2"/>
              </p:custDataLst>
            </p:nvPr>
          </p:nvSpPr>
          <p:spPr>
            <a:xfrm>
              <a:off x="8696" y="2936"/>
              <a:ext cx="8215" cy="2035"/>
            </a:xfrm>
            <a:prstGeom prst="rect">
              <a:avLst/>
            </a:prstGeom>
          </p:spPr>
          <p:txBody>
            <a:bodyPr vert="horz" wrap="square" lIns="90000" tIns="46800" rIns="90000" bIns="46800" rtlCol="0" anchor="ctr" anchorCtr="0">
              <a:normAutofit/>
            </a:bodyPr>
            <a:lstStyle>
              <a:lvl1pPr indent="0" algn="ctr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>
                  <a:solidFill>
                    <a:schemeClr val="bg1">
                      <a:lumMod val="50000"/>
                    </a:schemeClr>
                  </a:solidFill>
                </a:defRPr>
              </a:lvl1pPr>
              <a:lvl2pPr marL="685800" indent="-228600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5"/>
                  </a:solidFill>
                </a:defRPr>
              </a:lvl2pPr>
              <a:lvl3pPr marL="1143000" indent="-228600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5"/>
                  </a:solidFill>
                </a:defRPr>
              </a:lvl3pPr>
              <a:lvl4pPr marL="1600200" indent="-228600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5"/>
                  </a:solidFill>
                </a:defRPr>
              </a:lvl4pPr>
              <a:lvl5pPr marL="2057400" indent="-228600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5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240030" indent="-240030"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一线坐席-&gt;组长-&gt;主管-&gt;现场经理-&gt;呼叫中心项目经理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8"/>
            <p:cNvSpPr/>
            <p:nvPr>
              <p:custDataLst>
                <p:tags r:id="rId3"/>
              </p:custDataLst>
            </p:nvPr>
          </p:nvSpPr>
          <p:spPr bwMode="auto">
            <a:xfrm flipH="1">
              <a:off x="7071" y="5276"/>
              <a:ext cx="1692" cy="2874"/>
            </a:xfrm>
            <a:custGeom>
              <a:avLst/>
              <a:gdLst>
                <a:gd name="T0" fmla="*/ 255 w 255"/>
                <a:gd name="T1" fmla="*/ 246 h 312"/>
                <a:gd name="T2" fmla="*/ 0 w 255"/>
                <a:gd name="T3" fmla="*/ 312 h 312"/>
                <a:gd name="T4" fmla="*/ 0 w 255"/>
                <a:gd name="T5" fmla="*/ 0 h 312"/>
                <a:gd name="T6" fmla="*/ 255 w 255"/>
                <a:gd name="T7" fmla="*/ 85 h 312"/>
                <a:gd name="T8" fmla="*/ 255 w 255"/>
                <a:gd name="T9" fmla="*/ 246 h 312"/>
                <a:gd name="connsiteX0" fmla="*/ 10000 w 10104"/>
                <a:gd name="connsiteY0" fmla="*/ 7885 h 10000"/>
                <a:gd name="connsiteX1" fmla="*/ 0 w 10104"/>
                <a:gd name="connsiteY1" fmla="*/ 10000 h 10000"/>
                <a:gd name="connsiteX2" fmla="*/ 0 w 10104"/>
                <a:gd name="connsiteY2" fmla="*/ 0 h 10000"/>
                <a:gd name="connsiteX3" fmla="*/ 10104 w 10104"/>
                <a:gd name="connsiteY3" fmla="*/ 1400 h 10000"/>
                <a:gd name="connsiteX4" fmla="*/ 10000 w 10104"/>
                <a:gd name="connsiteY4" fmla="*/ 7885 h 10000"/>
                <a:gd name="connsiteX0-1" fmla="*/ 10000 w 10104"/>
                <a:gd name="connsiteY0-2" fmla="*/ 5705 h 10000"/>
                <a:gd name="connsiteX1-3" fmla="*/ 0 w 10104"/>
                <a:gd name="connsiteY1-4" fmla="*/ 10000 h 10000"/>
                <a:gd name="connsiteX2-5" fmla="*/ 0 w 10104"/>
                <a:gd name="connsiteY2-6" fmla="*/ 0 h 10000"/>
                <a:gd name="connsiteX3-7" fmla="*/ 10104 w 10104"/>
                <a:gd name="connsiteY3-8" fmla="*/ 1400 h 10000"/>
                <a:gd name="connsiteX4-9" fmla="*/ 10000 w 10104"/>
                <a:gd name="connsiteY4-10" fmla="*/ 5705 h 10000"/>
                <a:gd name="connsiteX0-11" fmla="*/ 10000 w 10018"/>
                <a:gd name="connsiteY0-12" fmla="*/ 5705 h 10000"/>
                <a:gd name="connsiteX1-13" fmla="*/ 0 w 10018"/>
                <a:gd name="connsiteY1-14" fmla="*/ 10000 h 10000"/>
                <a:gd name="connsiteX2-15" fmla="*/ 0 w 10018"/>
                <a:gd name="connsiteY2-16" fmla="*/ 0 h 10000"/>
                <a:gd name="connsiteX3-17" fmla="*/ 10018 w 10018"/>
                <a:gd name="connsiteY3-18" fmla="*/ 466 h 10000"/>
                <a:gd name="connsiteX4-19" fmla="*/ 10000 w 10018"/>
                <a:gd name="connsiteY4-20" fmla="*/ 5705 h 10000"/>
                <a:gd name="connsiteX0-21" fmla="*/ 10000 w 10018"/>
                <a:gd name="connsiteY0-22" fmla="*/ 5239 h 9534"/>
                <a:gd name="connsiteX1-23" fmla="*/ 0 w 10018"/>
                <a:gd name="connsiteY1-24" fmla="*/ 9534 h 9534"/>
                <a:gd name="connsiteX2-25" fmla="*/ 0 w 10018"/>
                <a:gd name="connsiteY2-26" fmla="*/ 858 h 9534"/>
                <a:gd name="connsiteX3-27" fmla="*/ 10018 w 10018"/>
                <a:gd name="connsiteY3-28" fmla="*/ 0 h 9534"/>
                <a:gd name="connsiteX4-29" fmla="*/ 10000 w 10018"/>
                <a:gd name="connsiteY4-30" fmla="*/ 5239 h 9534"/>
                <a:gd name="connsiteX0-31" fmla="*/ 9982 w 10000"/>
                <a:gd name="connsiteY0-32" fmla="*/ 5495 h 10000"/>
                <a:gd name="connsiteX1-33" fmla="*/ 0 w 10000"/>
                <a:gd name="connsiteY1-34" fmla="*/ 10000 h 10000"/>
                <a:gd name="connsiteX2-35" fmla="*/ 86 w 10000"/>
                <a:gd name="connsiteY2-36" fmla="*/ 573 h 10000"/>
                <a:gd name="connsiteX3-37" fmla="*/ 10000 w 10000"/>
                <a:gd name="connsiteY3-38" fmla="*/ 0 h 10000"/>
                <a:gd name="connsiteX4-39" fmla="*/ 9982 w 10000"/>
                <a:gd name="connsiteY4-40" fmla="*/ 5495 h 10000"/>
                <a:gd name="connsiteX0-41" fmla="*/ 9982 w 10000"/>
                <a:gd name="connsiteY0-42" fmla="*/ 5495 h 9874"/>
                <a:gd name="connsiteX1-43" fmla="*/ 0 w 10000"/>
                <a:gd name="connsiteY1-44" fmla="*/ 9874 h 9874"/>
                <a:gd name="connsiteX2-45" fmla="*/ 86 w 10000"/>
                <a:gd name="connsiteY2-46" fmla="*/ 573 h 9874"/>
                <a:gd name="connsiteX3-47" fmla="*/ 10000 w 10000"/>
                <a:gd name="connsiteY3-48" fmla="*/ 0 h 9874"/>
                <a:gd name="connsiteX4-49" fmla="*/ 9982 w 10000"/>
                <a:gd name="connsiteY4-50" fmla="*/ 5495 h 9874"/>
                <a:gd name="connsiteX0-51" fmla="*/ 9938 w 9956"/>
                <a:gd name="connsiteY0-52" fmla="*/ 5565 h 10021"/>
                <a:gd name="connsiteX1-53" fmla="*/ 0 w 9956"/>
                <a:gd name="connsiteY1-54" fmla="*/ 10021 h 10021"/>
                <a:gd name="connsiteX2-55" fmla="*/ 42 w 9956"/>
                <a:gd name="connsiteY2-56" fmla="*/ 580 h 10021"/>
                <a:gd name="connsiteX3-57" fmla="*/ 9956 w 9956"/>
                <a:gd name="connsiteY3-58" fmla="*/ 0 h 10021"/>
                <a:gd name="connsiteX4-59" fmla="*/ 9938 w 9956"/>
                <a:gd name="connsiteY4-60" fmla="*/ 5565 h 10021"/>
                <a:gd name="connsiteX0-61" fmla="*/ 9982 w 10030"/>
                <a:gd name="connsiteY0-62" fmla="*/ 5581 h 10028"/>
                <a:gd name="connsiteX1-63" fmla="*/ 0 w 10030"/>
                <a:gd name="connsiteY1-64" fmla="*/ 10028 h 10028"/>
                <a:gd name="connsiteX2-65" fmla="*/ 42 w 10030"/>
                <a:gd name="connsiteY2-66" fmla="*/ 607 h 10028"/>
                <a:gd name="connsiteX3-67" fmla="*/ 10030 w 10030"/>
                <a:gd name="connsiteY3-68" fmla="*/ 0 h 10028"/>
                <a:gd name="connsiteX4-69" fmla="*/ 9982 w 10030"/>
                <a:gd name="connsiteY4-70" fmla="*/ 5581 h 10028"/>
                <a:gd name="connsiteX0-71" fmla="*/ 9982 w 10030"/>
                <a:gd name="connsiteY0-72" fmla="*/ 5581 h 10028"/>
                <a:gd name="connsiteX1-73" fmla="*/ 0 w 10030"/>
                <a:gd name="connsiteY1-74" fmla="*/ 10028 h 10028"/>
                <a:gd name="connsiteX2-75" fmla="*/ 42 w 10030"/>
                <a:gd name="connsiteY2-76" fmla="*/ 607 h 10028"/>
                <a:gd name="connsiteX3-77" fmla="*/ 10030 w 10030"/>
                <a:gd name="connsiteY3-78" fmla="*/ 0 h 10028"/>
                <a:gd name="connsiteX4-79" fmla="*/ 9982 w 10030"/>
                <a:gd name="connsiteY4-80" fmla="*/ 5581 h 10028"/>
                <a:gd name="connsiteX0-81" fmla="*/ 9982 w 10030"/>
                <a:gd name="connsiteY0-82" fmla="*/ 5581 h 10028"/>
                <a:gd name="connsiteX1-83" fmla="*/ 0 w 10030"/>
                <a:gd name="connsiteY1-84" fmla="*/ 10028 h 10028"/>
                <a:gd name="connsiteX2-85" fmla="*/ 42 w 10030"/>
                <a:gd name="connsiteY2-86" fmla="*/ 607 h 10028"/>
                <a:gd name="connsiteX3-87" fmla="*/ 10030 w 10030"/>
                <a:gd name="connsiteY3-88" fmla="*/ 0 h 10028"/>
                <a:gd name="connsiteX4-89" fmla="*/ 9982 w 10030"/>
                <a:gd name="connsiteY4-90" fmla="*/ 5581 h 10028"/>
                <a:gd name="connsiteX0-91" fmla="*/ 9982 w 10030"/>
                <a:gd name="connsiteY0-92" fmla="*/ 5581 h 10028"/>
                <a:gd name="connsiteX1-93" fmla="*/ 0 w 10030"/>
                <a:gd name="connsiteY1-94" fmla="*/ 10028 h 10028"/>
                <a:gd name="connsiteX2-95" fmla="*/ 42 w 10030"/>
                <a:gd name="connsiteY2-96" fmla="*/ 607 h 10028"/>
                <a:gd name="connsiteX3-97" fmla="*/ 10030 w 10030"/>
                <a:gd name="connsiteY3-98" fmla="*/ 0 h 10028"/>
                <a:gd name="connsiteX4-99" fmla="*/ 9982 w 10030"/>
                <a:gd name="connsiteY4-100" fmla="*/ 5581 h 10028"/>
                <a:gd name="connsiteX0-101" fmla="*/ 9982 w 10030"/>
                <a:gd name="connsiteY0-102" fmla="*/ 5581 h 10028"/>
                <a:gd name="connsiteX1-103" fmla="*/ 0 w 10030"/>
                <a:gd name="connsiteY1-104" fmla="*/ 10028 h 10028"/>
                <a:gd name="connsiteX2-105" fmla="*/ 42 w 10030"/>
                <a:gd name="connsiteY2-106" fmla="*/ 607 h 10028"/>
                <a:gd name="connsiteX3-107" fmla="*/ 10030 w 10030"/>
                <a:gd name="connsiteY3-108" fmla="*/ 0 h 10028"/>
                <a:gd name="connsiteX4-109" fmla="*/ 9982 w 10030"/>
                <a:gd name="connsiteY4-110" fmla="*/ 5581 h 10028"/>
                <a:gd name="connsiteX0-111" fmla="*/ 9982 w 9990"/>
                <a:gd name="connsiteY0-112" fmla="*/ 6602 h 11049"/>
                <a:gd name="connsiteX1-113" fmla="*/ 0 w 9990"/>
                <a:gd name="connsiteY1-114" fmla="*/ 11049 h 11049"/>
                <a:gd name="connsiteX2-115" fmla="*/ 42 w 9990"/>
                <a:gd name="connsiteY2-116" fmla="*/ 1628 h 11049"/>
                <a:gd name="connsiteX3-117" fmla="*/ 9971 w 9990"/>
                <a:gd name="connsiteY3-118" fmla="*/ 0 h 11049"/>
                <a:gd name="connsiteX4-119" fmla="*/ 9982 w 9990"/>
                <a:gd name="connsiteY4-120" fmla="*/ 6602 h 110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990" h="11049">
                  <a:moveTo>
                    <a:pt x="9982" y="6602"/>
                  </a:moveTo>
                  <a:lnTo>
                    <a:pt x="0" y="11049"/>
                  </a:lnTo>
                  <a:cubicBezTo>
                    <a:pt x="29" y="7874"/>
                    <a:pt x="13" y="4803"/>
                    <a:pt x="42" y="1628"/>
                  </a:cubicBezTo>
                  <a:lnTo>
                    <a:pt x="9971" y="0"/>
                  </a:lnTo>
                  <a:cubicBezTo>
                    <a:pt x="9936" y="2292"/>
                    <a:pt x="10017" y="4310"/>
                    <a:pt x="9982" y="660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0000" tIns="46800" rIns="90000" bIns="46800" numCol="1" anchor="ctr" anchorCtr="0" compatLnSpc="1">
              <a:normAutofit/>
            </a:bodyPr>
            <a:lstStyle/>
            <a:p>
              <a:endParaRPr lang="en-US" sz="1300" dirty="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081" y="3936"/>
              <a:ext cx="1830" cy="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业务晋升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973" y="6378"/>
              <a:ext cx="1723" cy="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后台晋升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8763" y="5276"/>
              <a:ext cx="8439" cy="2925"/>
            </a:xfrm>
            <a:prstGeom prst="rect">
              <a:avLst/>
            </a:prstGeom>
          </p:spPr>
          <p:txBody>
            <a:bodyPr vert="horz" wrap="square" lIns="90000" tIns="46800" rIns="90000" bIns="46800" rtlCol="0" anchor="ctr" anchorCtr="0">
              <a:normAutofit/>
            </a:bodyPr>
            <a:lstStyle>
              <a:lvl1pPr indent="0" algn="ctr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>
                  <a:solidFill>
                    <a:schemeClr val="bg1">
                      <a:lumMod val="50000"/>
                    </a:schemeClr>
                  </a:solidFill>
                </a:defRPr>
              </a:lvl1pPr>
              <a:lvl2pPr marL="685800" indent="-228600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5"/>
                  </a:solidFill>
                </a:defRPr>
              </a:lvl2pPr>
              <a:lvl3pPr marL="1143000" indent="-228600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5"/>
                  </a:solidFill>
                </a:defRPr>
              </a:lvl3pPr>
              <a:lvl4pPr marL="1600200" indent="-228600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5"/>
                  </a:solidFill>
                </a:defRPr>
              </a:lvl4pPr>
              <a:lvl5pPr marL="2057400" indent="-228600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accent5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240030" indent="-240030"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一线坐席＞质检</a:t>
              </a: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、培训、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数据分析、行政管理</a:t>
              </a:r>
              <a:endPara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40030" indent="-240030" algn="l">
                <a:lnSpc>
                  <a:spcPct val="120000"/>
                </a:lnSpc>
                <a:spcBef>
                  <a:spcPct val="0"/>
                </a:spcBef>
              </a:pPr>
              <a:endPara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40030" indent="-240030" algn="l">
                <a:lnSpc>
                  <a:spcPct val="120000"/>
                </a:lnSpc>
                <a:spcBef>
                  <a:spcPct val="0"/>
                </a:spcBef>
              </a:pPr>
              <a:endPara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40030" indent="-240030"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6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南昌项目属于新项目各个岗位都会从我们第一批员工里选择</a:t>
              </a:r>
              <a:endPara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  <p:custDataLst>
      <p:tags r:id="rId5"/>
    </p:custData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"/>
          <p:cNvSpPr txBox="1"/>
          <p:nvPr/>
        </p:nvSpPr>
        <p:spPr>
          <a:xfrm>
            <a:off x="229017" y="117400"/>
            <a:ext cx="2465430" cy="354523"/>
          </a:xfrm>
          <a:prstGeom prst="rect">
            <a:avLst/>
          </a:prstGeom>
          <a:noFill/>
        </p:spPr>
        <p:txBody>
          <a:bodyPr wrap="square" lIns="76773" tIns="38387" rIns="76773" bIns="38387" rtlCol="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公司介绍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团建活动</a:t>
            </a:r>
            <a:endParaRPr lang="zh-CN" altLang="en-US" sz="1700" b="1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/>
        </p:nvSpPr>
        <p:spPr>
          <a:xfrm>
            <a:off x="90441" y="737699"/>
            <a:ext cx="6255619" cy="843720"/>
          </a:xfrm>
          <a:prstGeom prst="rect">
            <a:avLst/>
          </a:prstGeom>
          <a:noFill/>
          <a:ln>
            <a:noFill/>
          </a:ln>
        </p:spPr>
        <p:txBody>
          <a:bodyPr vert="horz" wrap="square" lIns="76773" tIns="38387" rIns="76773" bIns="38387" numCol="1" anchor="t" anchorCtr="0" compatLnSpc="1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65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圣诞、清明、端午、中秋、六一、生日会、年会等活动集锦</a:t>
            </a: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</a:pPr>
            <a:endParaRPr lang="zh-CN" altLang="en-US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endParaRPr lang="zh-CN" altLang="en-US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C:\Users\admin\Desktop\新建文件夹\现场照片\微信图片_20191017142420.jpg微信图片_20191017142420"/>
          <p:cNvPicPr>
            <a:picLocks noChangeAspect="1"/>
          </p:cNvPicPr>
          <p:nvPr/>
        </p:nvPicPr>
        <p:blipFill>
          <a:blip r:embed="rId1" cstate="print"/>
          <a:srcRect l="1285" r="1389" b="-131"/>
          <a:stretch>
            <a:fillRect/>
          </a:stretch>
        </p:blipFill>
        <p:spPr>
          <a:xfrm>
            <a:off x="0" y="1571612"/>
            <a:ext cx="1829276" cy="2001057"/>
          </a:xfrm>
          <a:prstGeom prst="roundRect">
            <a:avLst/>
          </a:prstGeom>
        </p:spPr>
      </p:pic>
      <p:pic>
        <p:nvPicPr>
          <p:cNvPr id="5" name="图片 4" descr="D:\工作\照片\现场照片\微信图片_201910171551044.jpg微信图片_201910171551044"/>
          <p:cNvPicPr>
            <a:picLocks noChangeAspect="1"/>
          </p:cNvPicPr>
          <p:nvPr/>
        </p:nvPicPr>
        <p:blipFill>
          <a:blip r:embed="rId2" cstate="print"/>
          <a:srcRect l="4201" r="4201"/>
          <a:stretch>
            <a:fillRect/>
          </a:stretch>
        </p:blipFill>
        <p:spPr>
          <a:xfrm>
            <a:off x="1928794" y="1571612"/>
            <a:ext cx="1860216" cy="2032164"/>
          </a:xfrm>
          <a:prstGeom prst="roundRect">
            <a:avLst/>
          </a:prstGeom>
        </p:spPr>
      </p:pic>
      <p:pic>
        <p:nvPicPr>
          <p:cNvPr id="9" name="图片 8" descr="C:\Users\admin\Desktop\新建文件夹\现场照片\微信图片_20191017142422.jpg微信图片_20191017142422"/>
          <p:cNvPicPr>
            <a:picLocks noChangeAspect="1"/>
          </p:cNvPicPr>
          <p:nvPr/>
        </p:nvPicPr>
        <p:blipFill>
          <a:blip r:embed="rId3" cstate="print"/>
          <a:srcRect t="367" b="367"/>
          <a:stretch>
            <a:fillRect/>
          </a:stretch>
        </p:blipFill>
        <p:spPr>
          <a:xfrm>
            <a:off x="3929058" y="1571612"/>
            <a:ext cx="1761297" cy="2066955"/>
          </a:xfrm>
          <a:prstGeom prst="roundRect">
            <a:avLst/>
          </a:prstGeom>
        </p:spPr>
      </p:pic>
      <p:pic>
        <p:nvPicPr>
          <p:cNvPr id="14" name="图片 13" descr="C:\Users\admin\Desktop\新建文件夹\现场照片\微信图片_201910171424212.jpg微信图片_201910171424212"/>
          <p:cNvPicPr>
            <a:picLocks noChangeAspect="1"/>
          </p:cNvPicPr>
          <p:nvPr/>
        </p:nvPicPr>
        <p:blipFill>
          <a:blip r:embed="rId4" cstate="print"/>
          <a:srcRect l="-706" r="424"/>
          <a:stretch>
            <a:fillRect/>
          </a:stretch>
        </p:blipFill>
        <p:spPr>
          <a:xfrm>
            <a:off x="49504" y="3751982"/>
            <a:ext cx="2268626" cy="2292454"/>
          </a:xfrm>
          <a:prstGeom prst="roundRect">
            <a:avLst/>
          </a:prstGeom>
        </p:spPr>
      </p:pic>
      <p:pic>
        <p:nvPicPr>
          <p:cNvPr id="15" name="图片 14" descr="C:\Users\admin\Desktop\新建文件夹\现场照片\微信图片_201910171745061.jpg微信图片_201910171745061"/>
          <p:cNvPicPr>
            <a:picLocks noChangeAspect="1"/>
          </p:cNvPicPr>
          <p:nvPr/>
        </p:nvPicPr>
        <p:blipFill>
          <a:blip r:embed="rId5" cstate="print"/>
          <a:srcRect l="4086" r="3475"/>
          <a:stretch>
            <a:fillRect/>
          </a:stretch>
        </p:blipFill>
        <p:spPr>
          <a:xfrm>
            <a:off x="2424755" y="3751347"/>
            <a:ext cx="2128681" cy="2245475"/>
          </a:xfrm>
          <a:prstGeom prst="roundRect">
            <a:avLst/>
          </a:prstGeom>
        </p:spPr>
      </p:pic>
      <p:pic>
        <p:nvPicPr>
          <p:cNvPr id="16" name="图片 15" descr="C:\Users\admin\Desktop\新建文件夹\现场照片\微信图片_201910171745062.jpg微信图片_201910171745062"/>
          <p:cNvPicPr>
            <a:picLocks noChangeAspect="1"/>
          </p:cNvPicPr>
          <p:nvPr/>
        </p:nvPicPr>
        <p:blipFill>
          <a:blip r:embed="rId6" cstate="print"/>
          <a:srcRect l="3785" r="3785"/>
          <a:stretch>
            <a:fillRect/>
          </a:stretch>
        </p:blipFill>
        <p:spPr>
          <a:xfrm>
            <a:off x="4659585" y="3751981"/>
            <a:ext cx="2128681" cy="2244840"/>
          </a:xfrm>
          <a:prstGeom prst="roundRect">
            <a:avLst/>
          </a:prstGeom>
        </p:spPr>
      </p:pic>
      <p:pic>
        <p:nvPicPr>
          <p:cNvPr id="17" name="图片 16" descr="C:\Users\admin\Desktop\新建文件夹\现场照片\微信图片_201910171745064.jpg微信图片_201910171745064"/>
          <p:cNvPicPr>
            <a:picLocks noChangeAspect="1"/>
          </p:cNvPicPr>
          <p:nvPr/>
        </p:nvPicPr>
        <p:blipFill>
          <a:blip r:embed="rId7" cstate="print"/>
          <a:srcRect l="3785" r="3785"/>
          <a:stretch>
            <a:fillRect/>
          </a:stretch>
        </p:blipFill>
        <p:spPr>
          <a:xfrm>
            <a:off x="6357950" y="1071546"/>
            <a:ext cx="2428892" cy="2883973"/>
          </a:xfrm>
          <a:prstGeom prst="round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"/>
          <p:cNvSpPr txBox="1"/>
          <p:nvPr/>
        </p:nvSpPr>
        <p:spPr>
          <a:xfrm>
            <a:off x="253709" y="117449"/>
            <a:ext cx="2970253" cy="354523"/>
          </a:xfrm>
          <a:prstGeom prst="rect">
            <a:avLst/>
          </a:prstGeom>
          <a:noFill/>
        </p:spPr>
        <p:txBody>
          <a:bodyPr wrap="square" lIns="76773" tIns="38387" rIns="76773" bIns="38387" rtlCol="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公司介绍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BPO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业务概况</a:t>
            </a:r>
            <a:endParaRPr lang="zh-CN" altLang="en-US" sz="1700" b="1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/>
        </p:nvSpPr>
        <p:spPr>
          <a:xfrm>
            <a:off x="4512500" y="1503332"/>
            <a:ext cx="4260695" cy="4350648"/>
          </a:xfrm>
          <a:prstGeom prst="rect">
            <a:avLst/>
          </a:prstGeom>
          <a:noFill/>
          <a:ln>
            <a:noFill/>
          </a:ln>
        </p:spPr>
        <p:txBody>
          <a:bodyPr vert="horz" wrap="square" lIns="76773" tIns="38387" rIns="76773" bIns="38387" numCol="1" anchor="t" anchorCtr="0" compatLnSpc="1"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20000"/>
              </a:lnSpc>
            </a:pPr>
            <a:r>
              <a:rPr lang="en-US" altLang="zh-CN" sz="17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嘉华信息BPO</a:t>
            </a:r>
            <a:r>
              <a:rPr lang="zh-CN" altLang="en-US" sz="1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en-US" altLang="zh-CN" sz="17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</a:t>
            </a:r>
            <a:r>
              <a:rPr lang="zh-CN" altLang="en-US" sz="1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中心，</a:t>
            </a:r>
            <a:r>
              <a:rPr lang="en-US" altLang="zh-CN" sz="1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坐席规模2000余人</a:t>
            </a:r>
            <a:r>
              <a:rPr lang="zh-CN" altLang="en-US" sz="1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en-US" sz="1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总部设立于北京，</a:t>
            </a:r>
            <a:r>
              <a:rPr lang="zh-CN" altLang="en-US" sz="1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公司在沈阳、北京、</a:t>
            </a:r>
            <a:r>
              <a:rPr lang="zh-CN" altLang="en-US" sz="1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昆山、上海、南昌</a:t>
            </a:r>
            <a:r>
              <a:rPr lang="zh-CN" altLang="en-US" sz="1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、广州、成都、武汉设立呼叫中心职场</a:t>
            </a:r>
            <a:r>
              <a:rPr lang="zh-CN" altLang="en-US" sz="1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zh-CN" altLang="en-US" sz="1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>
              <a:lnSpc>
                <a:spcPct val="120000"/>
              </a:lnSpc>
            </a:pPr>
            <a:r>
              <a:rPr lang="en-US" altLang="zh-CN" sz="17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服务类型涵盖</a:t>
            </a:r>
            <a:r>
              <a:rPr lang="en-US" altLang="zh-CN" sz="17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信用卡分期</a:t>
            </a:r>
            <a:r>
              <a:rPr lang="en-US" altLang="zh-CN" sz="17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（账单分期</a:t>
            </a:r>
            <a:r>
              <a:rPr lang="en-US" altLang="zh-CN" sz="1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</a:t>
            </a:r>
            <a:r>
              <a:rPr lang="en-US" altLang="zh-CN" sz="1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分期、现金分期、呼入分期、M1分期，二次营销）；</a:t>
            </a:r>
            <a:r>
              <a:rPr lang="en-US" altLang="zh-CN" sz="17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信用卡</a:t>
            </a:r>
            <a:r>
              <a:rPr lang="en-US" altLang="zh-CN" sz="17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营销业务</a:t>
            </a:r>
            <a:r>
              <a:rPr lang="en-US" altLang="zh-CN" sz="17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（信用卡升级、签证办理、互助会营销</a:t>
            </a:r>
            <a:r>
              <a:rPr lang="en-US" altLang="zh-CN" sz="1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  <a:r>
              <a:rPr lang="en-US" altLang="zh-CN" sz="17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信用卡</a:t>
            </a:r>
            <a:r>
              <a:rPr lang="en-US" altLang="zh-CN" sz="17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信审业务</a:t>
            </a:r>
            <a:r>
              <a:rPr lang="en-US" altLang="zh-CN" sz="17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；信用卡</a:t>
            </a:r>
            <a:r>
              <a:rPr lang="en-US" altLang="zh-CN" sz="17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催收业务</a:t>
            </a:r>
            <a:r>
              <a:rPr lang="en-US" altLang="zh-CN" sz="17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；信用卡</a:t>
            </a:r>
            <a:r>
              <a:rPr lang="en-US" altLang="zh-CN" sz="17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呼入客服业务</a:t>
            </a: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7"/>
          <p:cNvGrpSpPr/>
          <p:nvPr/>
        </p:nvGrpSpPr>
        <p:grpSpPr>
          <a:xfrm>
            <a:off x="1993021" y="1899480"/>
            <a:ext cx="2733680" cy="3944977"/>
            <a:chOff x="2069053" y="1715432"/>
            <a:chExt cx="2820783" cy="2812385"/>
          </a:xfrm>
        </p:grpSpPr>
        <p:cxnSp>
          <p:nvCxnSpPr>
            <p:cNvPr id="69" name="直接连接符 68"/>
            <p:cNvCxnSpPr/>
            <p:nvPr/>
          </p:nvCxnSpPr>
          <p:spPr>
            <a:xfrm flipV="1">
              <a:off x="3200858" y="2061621"/>
              <a:ext cx="549235" cy="268375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3758031" y="2061621"/>
              <a:ext cx="917509" cy="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2727817" y="2491974"/>
              <a:ext cx="461930" cy="344601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3178635" y="2836575"/>
              <a:ext cx="1379438" cy="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3119902" y="3379678"/>
              <a:ext cx="347637" cy="325544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3461189" y="3702046"/>
              <a:ext cx="1052437" cy="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2737342" y="3970422"/>
              <a:ext cx="447643" cy="557395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3173873" y="4515113"/>
              <a:ext cx="1373088" cy="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204" name="矩形 249"/>
            <p:cNvSpPr/>
            <p:nvPr/>
          </p:nvSpPr>
          <p:spPr>
            <a:xfrm>
              <a:off x="3715170" y="1715432"/>
              <a:ext cx="1174666" cy="1453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4302" tIns="17151" rIns="34302" bIns="17151" anchor="t">
              <a:spAutoFit/>
            </a:bodyPr>
            <a:lstStyle/>
            <a:p>
              <a:pPr algn="ctr" defTabSz="260350" hangingPunct="0"/>
              <a:r>
                <a:rPr lang="zh-CN" altLang="en-US" sz="11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 Light"/>
                </a:rPr>
                <a:t>沈阳中心</a:t>
              </a:r>
              <a:endParaRPr lang="zh-CN" altLang="en-US" sz="11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3910420" y="2577727"/>
              <a:ext cx="866712" cy="145371"/>
            </a:xfrm>
            <a:prstGeom prst="rect">
              <a:avLst/>
            </a:prstGeom>
            <a:noFill/>
          </p:spPr>
          <p:txBody>
            <a:bodyPr lIns="34302" tIns="17151" rIns="34302" bIns="17151">
              <a:spAutoFit/>
            </a:bodyPr>
            <a:lstStyle/>
            <a:p>
              <a:pPr defTabSz="259715" hangingPunct="0">
                <a:defRPr/>
              </a:pPr>
              <a:r>
                <a:rPr lang="en-US" altLang="zh-CN" sz="11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  <a:sym typeface="Helvetica Light"/>
                </a:rPr>
                <a:t>   </a:t>
              </a:r>
              <a:r>
                <a:rPr lang="zh-CN" altLang="en-US" sz="11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  <a:sym typeface="Helvetica Light"/>
                </a:rPr>
                <a:t>北京中心</a:t>
              </a:r>
              <a:endParaRPr lang="zh-CN" altLang="en-US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Helvetica Light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3705647" y="3443199"/>
              <a:ext cx="1071485" cy="145371"/>
            </a:xfrm>
            <a:prstGeom prst="rect">
              <a:avLst/>
            </a:prstGeom>
            <a:noFill/>
          </p:spPr>
          <p:txBody>
            <a:bodyPr lIns="34302" tIns="17151" rIns="34302" bIns="17151">
              <a:spAutoFit/>
            </a:bodyPr>
            <a:lstStyle/>
            <a:p>
              <a:pPr algn="ctr" defTabSz="259715" hangingPunct="0">
                <a:defRPr/>
              </a:pPr>
              <a:r>
                <a:rPr lang="en-US" altLang="zh-CN" sz="11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  <a:sym typeface="Helvetica Light"/>
                </a:rPr>
                <a:t>  </a:t>
              </a:r>
              <a:r>
                <a:rPr lang="en-US" altLang="zh-CN" sz="11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  <a:sym typeface="Helvetica Light"/>
                </a:rPr>
                <a:t> </a:t>
              </a:r>
              <a:r>
                <a:rPr lang="zh-CN" altLang="en-US" sz="11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  <a:sym typeface="Helvetica Light"/>
                </a:rPr>
                <a:t>昆山</a:t>
              </a:r>
              <a:r>
                <a:rPr lang="zh-CN" altLang="en-US" sz="1100" b="1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  <a:sym typeface="Helvetica Light"/>
                </a:rPr>
                <a:t>中心</a:t>
              </a:r>
              <a:endParaRPr lang="en-US" altLang="zh-CN" sz="1100" b="1" kern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Helvetica Light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3678662" y="4267382"/>
              <a:ext cx="1098471" cy="145371"/>
            </a:xfrm>
            <a:prstGeom prst="rect">
              <a:avLst/>
            </a:prstGeom>
            <a:noFill/>
          </p:spPr>
          <p:txBody>
            <a:bodyPr lIns="34302" tIns="17151" rIns="34302" bIns="17151">
              <a:spAutoFit/>
            </a:bodyPr>
            <a:lstStyle/>
            <a:p>
              <a:pPr algn="ctr" defTabSz="259715" hangingPunct="0">
                <a:defRPr/>
              </a:pPr>
              <a:r>
                <a:rPr lang="en-US" altLang="zh-CN" sz="11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  <a:sym typeface="Helvetica Light"/>
                </a:rPr>
                <a:t>   </a:t>
              </a:r>
              <a:r>
                <a:rPr lang="en-US" altLang="zh-CN" sz="11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  <a:sym typeface="Helvetica Light"/>
                </a:rPr>
                <a:t> </a:t>
              </a:r>
              <a:r>
                <a:rPr lang="zh-CN" altLang="en-US" sz="11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  <a:sym typeface="Helvetica Light"/>
                </a:rPr>
                <a:t>广州中心</a:t>
              </a:r>
              <a:endParaRPr lang="zh-CN" altLang="en-US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Helvetica Light"/>
              </a:endParaRPr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2069053" y="3403498"/>
              <a:ext cx="1454045" cy="693966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3496112" y="4089523"/>
              <a:ext cx="1036563" cy="6352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/>
            <p:cNvSpPr/>
            <p:nvPr/>
          </p:nvSpPr>
          <p:spPr>
            <a:xfrm>
              <a:off x="3596118" y="3838616"/>
              <a:ext cx="1071484" cy="145371"/>
            </a:xfrm>
            <a:prstGeom prst="rect">
              <a:avLst/>
            </a:prstGeom>
            <a:noFill/>
          </p:spPr>
          <p:txBody>
            <a:bodyPr lIns="34302" tIns="17151" rIns="34302" bIns="17151">
              <a:spAutoFit/>
            </a:bodyPr>
            <a:lstStyle/>
            <a:p>
              <a:pPr algn="ctr" defTabSz="259715" hangingPunct="0">
                <a:defRPr/>
              </a:pPr>
              <a:r>
                <a:rPr lang="en-US" altLang="zh-CN" sz="11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华文黑体" pitchFamily="2" charset="-122"/>
                  <a:sym typeface="Helvetica Light"/>
                </a:rPr>
                <a:t>    </a:t>
              </a:r>
              <a:r>
                <a:rPr lang="en-US" altLang="zh-CN" sz="11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Helvetica Light"/>
                </a:rPr>
                <a:t> </a:t>
              </a:r>
              <a:r>
                <a:rPr lang="en-US" altLang="zh-CN" sz="11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Helvetica Light"/>
                </a:rPr>
                <a:t> </a:t>
              </a:r>
              <a:r>
                <a:rPr lang="zh-CN" altLang="en-US" sz="11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Helvetica Light"/>
                </a:rPr>
                <a:t>成都中心</a:t>
              </a:r>
              <a:endParaRPr lang="zh-CN" altLang="en-US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 Light"/>
              </a:endParaRPr>
            </a:p>
          </p:txBody>
        </p:sp>
      </p:grpSp>
      <p:sp>
        <p:nvSpPr>
          <p:cNvPr id="240" name="Freeform 78"/>
          <p:cNvSpPr/>
          <p:nvPr/>
        </p:nvSpPr>
        <p:spPr bwMode="gray">
          <a:xfrm>
            <a:off x="2315275" y="4702356"/>
            <a:ext cx="509798" cy="672944"/>
          </a:xfrm>
          <a:custGeom>
            <a:avLst/>
            <a:gdLst>
              <a:gd name="T0" fmla="*/ 279 w 1128"/>
              <a:gd name="T1" fmla="*/ 62 h 960"/>
              <a:gd name="T2" fmla="*/ 272 w 1128"/>
              <a:gd name="T3" fmla="*/ 67 h 960"/>
              <a:gd name="T4" fmla="*/ 266 w 1128"/>
              <a:gd name="T5" fmla="*/ 77 h 960"/>
              <a:gd name="T6" fmla="*/ 261 w 1128"/>
              <a:gd name="T7" fmla="*/ 87 h 960"/>
              <a:gd name="T8" fmla="*/ 254 w 1128"/>
              <a:gd name="T9" fmla="*/ 97 h 960"/>
              <a:gd name="T10" fmla="*/ 241 w 1128"/>
              <a:gd name="T11" fmla="*/ 103 h 960"/>
              <a:gd name="T12" fmla="*/ 230 w 1128"/>
              <a:gd name="T13" fmla="*/ 104 h 960"/>
              <a:gd name="T14" fmla="*/ 216 w 1128"/>
              <a:gd name="T15" fmla="*/ 103 h 960"/>
              <a:gd name="T16" fmla="*/ 203 w 1128"/>
              <a:gd name="T17" fmla="*/ 110 h 960"/>
              <a:gd name="T18" fmla="*/ 199 w 1128"/>
              <a:gd name="T19" fmla="*/ 115 h 960"/>
              <a:gd name="T20" fmla="*/ 198 w 1128"/>
              <a:gd name="T21" fmla="*/ 118 h 960"/>
              <a:gd name="T22" fmla="*/ 196 w 1128"/>
              <a:gd name="T23" fmla="*/ 119 h 960"/>
              <a:gd name="T24" fmla="*/ 190 w 1128"/>
              <a:gd name="T25" fmla="*/ 114 h 960"/>
              <a:gd name="T26" fmla="*/ 183 w 1128"/>
              <a:gd name="T27" fmla="*/ 118 h 960"/>
              <a:gd name="T28" fmla="*/ 177 w 1128"/>
              <a:gd name="T29" fmla="*/ 127 h 960"/>
              <a:gd name="T30" fmla="*/ 164 w 1128"/>
              <a:gd name="T31" fmla="*/ 127 h 960"/>
              <a:gd name="T32" fmla="*/ 155 w 1128"/>
              <a:gd name="T33" fmla="*/ 120 h 960"/>
              <a:gd name="T34" fmla="*/ 148 w 1128"/>
              <a:gd name="T35" fmla="*/ 111 h 960"/>
              <a:gd name="T36" fmla="*/ 143 w 1128"/>
              <a:gd name="T37" fmla="*/ 113 h 960"/>
              <a:gd name="T38" fmla="*/ 147 w 1128"/>
              <a:gd name="T39" fmla="*/ 122 h 960"/>
              <a:gd name="T40" fmla="*/ 154 w 1128"/>
              <a:gd name="T41" fmla="*/ 130 h 960"/>
              <a:gd name="T42" fmla="*/ 153 w 1128"/>
              <a:gd name="T43" fmla="*/ 140 h 960"/>
              <a:gd name="T44" fmla="*/ 140 w 1128"/>
              <a:gd name="T45" fmla="*/ 149 h 960"/>
              <a:gd name="T46" fmla="*/ 134 w 1128"/>
              <a:gd name="T47" fmla="*/ 149 h 960"/>
              <a:gd name="T48" fmla="*/ 132 w 1128"/>
              <a:gd name="T49" fmla="*/ 148 h 960"/>
              <a:gd name="T50" fmla="*/ 130 w 1128"/>
              <a:gd name="T51" fmla="*/ 148 h 960"/>
              <a:gd name="T52" fmla="*/ 126 w 1128"/>
              <a:gd name="T53" fmla="*/ 154 h 960"/>
              <a:gd name="T54" fmla="*/ 116 w 1128"/>
              <a:gd name="T55" fmla="*/ 163 h 960"/>
              <a:gd name="T56" fmla="*/ 110 w 1128"/>
              <a:gd name="T57" fmla="*/ 167 h 960"/>
              <a:gd name="T58" fmla="*/ 97 w 1128"/>
              <a:gd name="T59" fmla="*/ 168 h 960"/>
              <a:gd name="T60" fmla="*/ 87 w 1128"/>
              <a:gd name="T61" fmla="*/ 171 h 960"/>
              <a:gd name="T62" fmla="*/ 75 w 1128"/>
              <a:gd name="T63" fmla="*/ 179 h 960"/>
              <a:gd name="T64" fmla="*/ 56 w 1128"/>
              <a:gd name="T65" fmla="*/ 185 h 960"/>
              <a:gd name="T66" fmla="*/ 46 w 1128"/>
              <a:gd name="T67" fmla="*/ 186 h 960"/>
              <a:gd name="T68" fmla="*/ 38 w 1128"/>
              <a:gd name="T69" fmla="*/ 194 h 960"/>
              <a:gd name="T70" fmla="*/ 29 w 1128"/>
              <a:gd name="T71" fmla="*/ 199 h 960"/>
              <a:gd name="T72" fmla="*/ 23 w 1128"/>
              <a:gd name="T73" fmla="*/ 207 h 960"/>
              <a:gd name="T74" fmla="*/ 26 w 1128"/>
              <a:gd name="T75" fmla="*/ 214 h 960"/>
              <a:gd name="T76" fmla="*/ 35 w 1128"/>
              <a:gd name="T77" fmla="*/ 227 h 960"/>
              <a:gd name="T78" fmla="*/ 35 w 1128"/>
              <a:gd name="T79" fmla="*/ 235 h 960"/>
              <a:gd name="T80" fmla="*/ 24 w 1128"/>
              <a:gd name="T81" fmla="*/ 240 h 960"/>
              <a:gd name="T82" fmla="*/ 13 w 1128"/>
              <a:gd name="T83" fmla="*/ 235 h 960"/>
              <a:gd name="T84" fmla="*/ 4 w 1128"/>
              <a:gd name="T85" fmla="*/ 222 h 960"/>
              <a:gd name="T86" fmla="*/ 1 w 1128"/>
              <a:gd name="T87" fmla="*/ 210 h 960"/>
              <a:gd name="T88" fmla="*/ 1 w 1128"/>
              <a:gd name="T89" fmla="*/ 200 h 960"/>
              <a:gd name="T90" fmla="*/ 8 w 1128"/>
              <a:gd name="T91" fmla="*/ 189 h 960"/>
              <a:gd name="T92" fmla="*/ 0 w 1128"/>
              <a:gd name="T93" fmla="*/ 184 h 960"/>
              <a:gd name="T94" fmla="*/ 19 w 1128"/>
              <a:gd name="T95" fmla="*/ 160 h 960"/>
              <a:gd name="T96" fmla="*/ 37 w 1128"/>
              <a:gd name="T97" fmla="*/ 139 h 960"/>
              <a:gd name="T98" fmla="*/ 59 w 1128"/>
              <a:gd name="T99" fmla="*/ 101 h 960"/>
              <a:gd name="T100" fmla="*/ 74 w 1128"/>
              <a:gd name="T101" fmla="*/ 62 h 960"/>
              <a:gd name="T102" fmla="*/ 82 w 1128"/>
              <a:gd name="T103" fmla="*/ 36 h 960"/>
              <a:gd name="T104" fmla="*/ 121 w 1128"/>
              <a:gd name="T105" fmla="*/ 3 h 960"/>
              <a:gd name="T106" fmla="*/ 156 w 1128"/>
              <a:gd name="T107" fmla="*/ 8 h 960"/>
              <a:gd name="T108" fmla="*/ 170 w 1128"/>
              <a:gd name="T109" fmla="*/ 24 h 960"/>
              <a:gd name="T110" fmla="*/ 185 w 1128"/>
              <a:gd name="T111" fmla="*/ 32 h 960"/>
              <a:gd name="T112" fmla="*/ 224 w 1128"/>
              <a:gd name="T113" fmla="*/ 15 h 960"/>
              <a:gd name="T114" fmla="*/ 272 w 1128"/>
              <a:gd name="T115" fmla="*/ 41 h 9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8"/>
              <a:gd name="T175" fmla="*/ 0 h 960"/>
              <a:gd name="T176" fmla="*/ 1128 w 1128"/>
              <a:gd name="T177" fmla="*/ 960 h 9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8" h="960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noFill/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lIns="28800" tIns="14400" rIns="28800" bIns="14400"/>
          <a:lstStyle/>
          <a:p>
            <a:pPr algn="ctr" defTabSz="259715" hangingPunct="0">
              <a:defRPr/>
            </a:pPr>
            <a:endParaRPr lang="zh-CN" altLang="en-US" sz="1600" kern="0" dirty="0">
              <a:solidFill>
                <a:srgbClr val="000000"/>
              </a:solidFill>
              <a:latin typeface="Helvetica Light"/>
              <a:ea typeface="华文细黑" panose="02010600040101010101" pitchFamily="2" charset="-122"/>
              <a:sym typeface="Helvetica Light"/>
            </a:endParaRPr>
          </a:p>
        </p:txBody>
      </p:sp>
      <p:sp>
        <p:nvSpPr>
          <p:cNvPr id="241" name="Freeform 92"/>
          <p:cNvSpPr/>
          <p:nvPr/>
        </p:nvSpPr>
        <p:spPr bwMode="gray">
          <a:xfrm>
            <a:off x="2553275" y="3140618"/>
            <a:ext cx="444586" cy="463443"/>
          </a:xfrm>
          <a:custGeom>
            <a:avLst/>
            <a:gdLst>
              <a:gd name="T0" fmla="*/ 81 w 987"/>
              <a:gd name="T1" fmla="*/ 0 h 663"/>
              <a:gd name="T2" fmla="*/ 88 w 987"/>
              <a:gd name="T3" fmla="*/ 3 h 663"/>
              <a:gd name="T4" fmla="*/ 96 w 987"/>
              <a:gd name="T5" fmla="*/ 5 h 663"/>
              <a:gd name="T6" fmla="*/ 103 w 987"/>
              <a:gd name="T7" fmla="*/ 2 h 663"/>
              <a:gd name="T8" fmla="*/ 111 w 987"/>
              <a:gd name="T9" fmla="*/ 0 h 663"/>
              <a:gd name="T10" fmla="*/ 119 w 987"/>
              <a:gd name="T11" fmla="*/ 5 h 663"/>
              <a:gd name="T12" fmla="*/ 125 w 987"/>
              <a:gd name="T13" fmla="*/ 15 h 663"/>
              <a:gd name="T14" fmla="*/ 126 w 987"/>
              <a:gd name="T15" fmla="*/ 24 h 663"/>
              <a:gd name="T16" fmla="*/ 128 w 987"/>
              <a:gd name="T17" fmla="*/ 32 h 663"/>
              <a:gd name="T18" fmla="*/ 133 w 987"/>
              <a:gd name="T19" fmla="*/ 37 h 663"/>
              <a:gd name="T20" fmla="*/ 141 w 987"/>
              <a:gd name="T21" fmla="*/ 39 h 663"/>
              <a:gd name="T22" fmla="*/ 149 w 987"/>
              <a:gd name="T23" fmla="*/ 38 h 663"/>
              <a:gd name="T24" fmla="*/ 154 w 987"/>
              <a:gd name="T25" fmla="*/ 33 h 663"/>
              <a:gd name="T26" fmla="*/ 160 w 987"/>
              <a:gd name="T27" fmla="*/ 24 h 663"/>
              <a:gd name="T28" fmla="*/ 167 w 987"/>
              <a:gd name="T29" fmla="*/ 15 h 663"/>
              <a:gd name="T30" fmla="*/ 175 w 987"/>
              <a:gd name="T31" fmla="*/ 6 h 663"/>
              <a:gd name="T32" fmla="*/ 184 w 987"/>
              <a:gd name="T33" fmla="*/ 2 h 663"/>
              <a:gd name="T34" fmla="*/ 191 w 987"/>
              <a:gd name="T35" fmla="*/ 4 h 663"/>
              <a:gd name="T36" fmla="*/ 200 w 987"/>
              <a:gd name="T37" fmla="*/ 9 h 663"/>
              <a:gd name="T38" fmla="*/ 212 w 987"/>
              <a:gd name="T39" fmla="*/ 11 h 663"/>
              <a:gd name="T40" fmla="*/ 224 w 987"/>
              <a:gd name="T41" fmla="*/ 9 h 663"/>
              <a:gd name="T42" fmla="*/ 234 w 987"/>
              <a:gd name="T43" fmla="*/ 7 h 663"/>
              <a:gd name="T44" fmla="*/ 241 w 987"/>
              <a:gd name="T45" fmla="*/ 5 h 663"/>
              <a:gd name="T46" fmla="*/ 246 w 987"/>
              <a:gd name="T47" fmla="*/ 5 h 663"/>
              <a:gd name="T48" fmla="*/ 246 w 987"/>
              <a:gd name="T49" fmla="*/ 12 h 663"/>
              <a:gd name="T50" fmla="*/ 245 w 987"/>
              <a:gd name="T51" fmla="*/ 23 h 663"/>
              <a:gd name="T52" fmla="*/ 243 w 987"/>
              <a:gd name="T53" fmla="*/ 31 h 663"/>
              <a:gd name="T54" fmla="*/ 237 w 987"/>
              <a:gd name="T55" fmla="*/ 32 h 663"/>
              <a:gd name="T56" fmla="*/ 231 w 987"/>
              <a:gd name="T57" fmla="*/ 31 h 663"/>
              <a:gd name="T58" fmla="*/ 225 w 987"/>
              <a:gd name="T59" fmla="*/ 32 h 663"/>
              <a:gd name="T60" fmla="*/ 216 w 987"/>
              <a:gd name="T61" fmla="*/ 41 h 663"/>
              <a:gd name="T62" fmla="*/ 205 w 987"/>
              <a:gd name="T63" fmla="*/ 49 h 663"/>
              <a:gd name="T64" fmla="*/ 198 w 987"/>
              <a:gd name="T65" fmla="*/ 51 h 663"/>
              <a:gd name="T66" fmla="*/ 191 w 987"/>
              <a:gd name="T67" fmla="*/ 52 h 663"/>
              <a:gd name="T68" fmla="*/ 189 w 987"/>
              <a:gd name="T69" fmla="*/ 55 h 663"/>
              <a:gd name="T70" fmla="*/ 191 w 987"/>
              <a:gd name="T71" fmla="*/ 63 h 663"/>
              <a:gd name="T72" fmla="*/ 190 w 987"/>
              <a:gd name="T73" fmla="*/ 72 h 663"/>
              <a:gd name="T74" fmla="*/ 185 w 987"/>
              <a:gd name="T75" fmla="*/ 77 h 663"/>
              <a:gd name="T76" fmla="*/ 177 w 987"/>
              <a:gd name="T77" fmla="*/ 79 h 663"/>
              <a:gd name="T78" fmla="*/ 171 w 987"/>
              <a:gd name="T79" fmla="*/ 79 h 663"/>
              <a:gd name="T80" fmla="*/ 170 w 987"/>
              <a:gd name="T81" fmla="*/ 84 h 663"/>
              <a:gd name="T82" fmla="*/ 170 w 987"/>
              <a:gd name="T83" fmla="*/ 93 h 663"/>
              <a:gd name="T84" fmla="*/ 168 w 987"/>
              <a:gd name="T85" fmla="*/ 101 h 663"/>
              <a:gd name="T86" fmla="*/ 163 w 987"/>
              <a:gd name="T87" fmla="*/ 106 h 663"/>
              <a:gd name="T88" fmla="*/ 157 w 987"/>
              <a:gd name="T89" fmla="*/ 111 h 663"/>
              <a:gd name="T90" fmla="*/ 155 w 987"/>
              <a:gd name="T91" fmla="*/ 118 h 663"/>
              <a:gd name="T92" fmla="*/ 152 w 987"/>
              <a:gd name="T93" fmla="*/ 123 h 663"/>
              <a:gd name="T94" fmla="*/ 139 w 987"/>
              <a:gd name="T95" fmla="*/ 127 h 663"/>
              <a:gd name="T96" fmla="*/ 129 w 987"/>
              <a:gd name="T97" fmla="*/ 143 h 663"/>
              <a:gd name="T98" fmla="*/ 106 w 987"/>
              <a:gd name="T99" fmla="*/ 148 h 663"/>
              <a:gd name="T100" fmla="*/ 89 w 987"/>
              <a:gd name="T101" fmla="*/ 156 h 663"/>
              <a:gd name="T102" fmla="*/ 66 w 987"/>
              <a:gd name="T103" fmla="*/ 144 h 663"/>
              <a:gd name="T104" fmla="*/ 52 w 987"/>
              <a:gd name="T105" fmla="*/ 160 h 663"/>
              <a:gd name="T106" fmla="*/ 13 w 987"/>
              <a:gd name="T107" fmla="*/ 152 h 663"/>
              <a:gd name="T108" fmla="*/ 0 w 987"/>
              <a:gd name="T109" fmla="*/ 140 h 663"/>
              <a:gd name="T110" fmla="*/ 14 w 987"/>
              <a:gd name="T111" fmla="*/ 98 h 663"/>
              <a:gd name="T112" fmla="*/ 8 w 987"/>
              <a:gd name="T113" fmla="*/ 78 h 663"/>
              <a:gd name="T114" fmla="*/ 26 w 987"/>
              <a:gd name="T115" fmla="*/ 45 h 663"/>
              <a:gd name="T116" fmla="*/ 50 w 987"/>
              <a:gd name="T117" fmla="*/ 22 h 663"/>
              <a:gd name="T118" fmla="*/ 80 w 987"/>
              <a:gd name="T119" fmla="*/ 0 h 6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7"/>
              <a:gd name="T181" fmla="*/ 0 h 663"/>
              <a:gd name="T182" fmla="*/ 987 w 987"/>
              <a:gd name="T183" fmla="*/ 663 h 6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7" h="663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noFill/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lIns="28800" tIns="14400" rIns="28800" bIns="14400"/>
          <a:lstStyle/>
          <a:p>
            <a:pPr algn="ctr" defTabSz="259715" hangingPunct="0">
              <a:defRPr/>
            </a:pPr>
            <a:endParaRPr lang="zh-CN" altLang="en-US" sz="1600" kern="0" dirty="0">
              <a:solidFill>
                <a:srgbClr val="000000"/>
              </a:solidFill>
              <a:latin typeface="Helvetica Light"/>
              <a:ea typeface="华文细黑" panose="02010600040101010101" pitchFamily="2" charset="-122"/>
              <a:sym typeface="Helvetica Light"/>
            </a:endParaRPr>
          </a:p>
        </p:txBody>
      </p:sp>
      <p:grpSp>
        <p:nvGrpSpPr>
          <p:cNvPr id="3" name="Group 66"/>
          <p:cNvGrpSpPr/>
          <p:nvPr/>
        </p:nvGrpSpPr>
        <p:grpSpPr>
          <a:xfrm>
            <a:off x="97580" y="1218918"/>
            <a:ext cx="3375807" cy="4417307"/>
            <a:chOff x="720" y="839"/>
            <a:chExt cx="3740" cy="3146"/>
          </a:xfrm>
        </p:grpSpPr>
        <p:sp>
          <p:nvSpPr>
            <p:cNvPr id="255" name="Freeform 67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56" name="Freeform 68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  <a:alpha val="99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57" name="Freeform 69"/>
            <p:cNvSpPr/>
            <p:nvPr/>
          </p:nvSpPr>
          <p:spPr bwMode="gray">
            <a:xfrm>
              <a:off x="901" y="2373"/>
              <a:ext cx="1446" cy="780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58" name="Freeform 70"/>
            <p:cNvSpPr/>
            <p:nvPr/>
          </p:nvSpPr>
          <p:spPr bwMode="gray">
            <a:xfrm>
              <a:off x="901" y="2373"/>
              <a:ext cx="1446" cy="780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  <a:alpha val="99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59" name="Freeform 71"/>
            <p:cNvSpPr/>
            <p:nvPr/>
          </p:nvSpPr>
          <p:spPr bwMode="gray">
            <a:xfrm>
              <a:off x="2215" y="3052"/>
              <a:ext cx="677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60" name="Freeform 72"/>
            <p:cNvSpPr/>
            <p:nvPr/>
          </p:nvSpPr>
          <p:spPr bwMode="gray">
            <a:xfrm>
              <a:off x="2215" y="3052"/>
              <a:ext cx="677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  <a:alpha val="99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61" name="Freeform 73"/>
            <p:cNvSpPr/>
            <p:nvPr/>
          </p:nvSpPr>
          <p:spPr bwMode="gray">
            <a:xfrm>
              <a:off x="2755" y="3269"/>
              <a:ext cx="596" cy="433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62" name="Freeform 74"/>
            <p:cNvSpPr/>
            <p:nvPr/>
          </p:nvSpPr>
          <p:spPr bwMode="gray">
            <a:xfrm>
              <a:off x="2755" y="3269"/>
              <a:ext cx="596" cy="433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  <a:alpha val="99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63" name="Freeform 75"/>
            <p:cNvSpPr/>
            <p:nvPr/>
          </p:nvSpPr>
          <p:spPr bwMode="gray">
            <a:xfrm>
              <a:off x="3115" y="3814"/>
              <a:ext cx="196" cy="171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64" name="Freeform 76"/>
            <p:cNvSpPr/>
            <p:nvPr/>
          </p:nvSpPr>
          <p:spPr bwMode="gray">
            <a:xfrm>
              <a:off x="3115" y="3814"/>
              <a:ext cx="196" cy="171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65" name="Freeform 77"/>
            <p:cNvSpPr/>
            <p:nvPr/>
          </p:nvSpPr>
          <p:spPr bwMode="gray">
            <a:xfrm>
              <a:off x="3188" y="3318"/>
              <a:ext cx="565" cy="481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66" name="Freeform 78"/>
            <p:cNvSpPr/>
            <p:nvPr/>
          </p:nvSpPr>
          <p:spPr bwMode="gray">
            <a:xfrm>
              <a:off x="3188" y="3318"/>
              <a:ext cx="565" cy="481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solidFill>
              <a:srgbClr val="C00000"/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67" name="Freeform 79"/>
            <p:cNvSpPr/>
            <p:nvPr/>
          </p:nvSpPr>
          <p:spPr bwMode="gray">
            <a:xfrm>
              <a:off x="3635" y="3028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68" name="Freeform 80"/>
            <p:cNvSpPr/>
            <p:nvPr/>
          </p:nvSpPr>
          <p:spPr bwMode="gray">
            <a:xfrm>
              <a:off x="3635" y="3028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69" name="Freeform 81"/>
            <p:cNvSpPr/>
            <p:nvPr/>
          </p:nvSpPr>
          <p:spPr bwMode="gray">
            <a:xfrm>
              <a:off x="3745" y="2773"/>
              <a:ext cx="284" cy="319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70" name="Freeform 82"/>
            <p:cNvSpPr/>
            <p:nvPr/>
          </p:nvSpPr>
          <p:spPr bwMode="gray">
            <a:xfrm>
              <a:off x="3745" y="2773"/>
              <a:ext cx="284" cy="319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solidFill>
              <a:srgbClr val="C00000"/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71" name="Freeform 83"/>
            <p:cNvSpPr/>
            <p:nvPr/>
          </p:nvSpPr>
          <p:spPr bwMode="gray">
            <a:xfrm>
              <a:off x="3621" y="2454"/>
              <a:ext cx="384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72" name="Freeform 84"/>
            <p:cNvSpPr/>
            <p:nvPr/>
          </p:nvSpPr>
          <p:spPr bwMode="gray">
            <a:xfrm>
              <a:off x="3621" y="2454"/>
              <a:ext cx="384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73" name="Freeform 85"/>
            <p:cNvSpPr/>
            <p:nvPr/>
          </p:nvSpPr>
          <p:spPr bwMode="gray">
            <a:xfrm>
              <a:off x="3849" y="2704"/>
              <a:ext cx="57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74" name="Freeform 86"/>
            <p:cNvSpPr/>
            <p:nvPr/>
          </p:nvSpPr>
          <p:spPr bwMode="gray">
            <a:xfrm>
              <a:off x="3849" y="2704"/>
              <a:ext cx="57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75" name="Freeform 87"/>
            <p:cNvSpPr/>
            <p:nvPr/>
          </p:nvSpPr>
          <p:spPr bwMode="gray">
            <a:xfrm>
              <a:off x="3714" y="2597"/>
              <a:ext cx="36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76" name="Freeform 88"/>
            <p:cNvSpPr/>
            <p:nvPr/>
          </p:nvSpPr>
          <p:spPr bwMode="gray">
            <a:xfrm>
              <a:off x="3714" y="2597"/>
              <a:ext cx="36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77" name="Freeform 89"/>
            <p:cNvSpPr/>
            <p:nvPr/>
          </p:nvSpPr>
          <p:spPr bwMode="gray">
            <a:xfrm>
              <a:off x="3768" y="2615"/>
              <a:ext cx="38" cy="51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78" name="Freeform 90"/>
            <p:cNvSpPr/>
            <p:nvPr/>
          </p:nvSpPr>
          <p:spPr bwMode="gray">
            <a:xfrm>
              <a:off x="3768" y="2615"/>
              <a:ext cx="38" cy="51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79" name="Freeform 91"/>
            <p:cNvSpPr/>
            <p:nvPr/>
          </p:nvSpPr>
          <p:spPr bwMode="gray">
            <a:xfrm>
              <a:off x="3451" y="2208"/>
              <a:ext cx="492" cy="330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80" name="Freeform 92"/>
            <p:cNvSpPr/>
            <p:nvPr/>
          </p:nvSpPr>
          <p:spPr bwMode="gray">
            <a:xfrm>
              <a:off x="3451" y="2208"/>
              <a:ext cx="492" cy="330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81" name="Freeform 93"/>
            <p:cNvSpPr/>
            <p:nvPr/>
          </p:nvSpPr>
          <p:spPr bwMode="gray">
            <a:xfrm>
              <a:off x="3322" y="1837"/>
              <a:ext cx="399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82" name="Freeform 94"/>
            <p:cNvSpPr/>
            <p:nvPr/>
          </p:nvSpPr>
          <p:spPr bwMode="gray">
            <a:xfrm>
              <a:off x="3322" y="1837"/>
              <a:ext cx="399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83" name="Freeform 95"/>
            <p:cNvSpPr/>
            <p:nvPr/>
          </p:nvSpPr>
          <p:spPr bwMode="gray">
            <a:xfrm>
              <a:off x="3441" y="1985"/>
              <a:ext cx="121" cy="139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84" name="Freeform 97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85" name="Freeform 99"/>
            <p:cNvSpPr/>
            <p:nvPr/>
          </p:nvSpPr>
          <p:spPr bwMode="gray">
            <a:xfrm>
              <a:off x="3644" y="1700"/>
              <a:ext cx="429" cy="428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86" name="Freeform 100"/>
            <p:cNvSpPr/>
            <p:nvPr/>
          </p:nvSpPr>
          <p:spPr bwMode="gray">
            <a:xfrm>
              <a:off x="3644" y="1700"/>
              <a:ext cx="429" cy="428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solidFill>
              <a:srgbClr val="C00000"/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87" name="Freeform 101"/>
            <p:cNvSpPr/>
            <p:nvPr/>
          </p:nvSpPr>
          <p:spPr bwMode="gray">
            <a:xfrm>
              <a:off x="3739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88" name="Freeform 102"/>
            <p:cNvSpPr/>
            <p:nvPr/>
          </p:nvSpPr>
          <p:spPr bwMode="gray">
            <a:xfrm>
              <a:off x="3739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89" name="Freeform 103"/>
            <p:cNvSpPr/>
            <p:nvPr/>
          </p:nvSpPr>
          <p:spPr bwMode="gray">
            <a:xfrm>
              <a:off x="3599" y="839"/>
              <a:ext cx="861" cy="777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90" name="Freeform 104"/>
            <p:cNvSpPr/>
            <p:nvPr/>
          </p:nvSpPr>
          <p:spPr bwMode="gray">
            <a:xfrm>
              <a:off x="3599" y="839"/>
              <a:ext cx="861" cy="777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91" name="Freeform 105"/>
            <p:cNvSpPr/>
            <p:nvPr/>
          </p:nvSpPr>
          <p:spPr bwMode="gray">
            <a:xfrm>
              <a:off x="2265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92" name="Freeform 106"/>
            <p:cNvSpPr/>
            <p:nvPr/>
          </p:nvSpPr>
          <p:spPr bwMode="gray">
            <a:xfrm>
              <a:off x="2265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  <a:alpha val="99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93" name="Freeform 107"/>
            <p:cNvSpPr/>
            <p:nvPr/>
          </p:nvSpPr>
          <p:spPr bwMode="gray">
            <a:xfrm>
              <a:off x="2017" y="1898"/>
              <a:ext cx="1006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94" name="Freeform 108"/>
            <p:cNvSpPr/>
            <p:nvPr/>
          </p:nvSpPr>
          <p:spPr bwMode="gray">
            <a:xfrm>
              <a:off x="2017" y="1898"/>
              <a:ext cx="1006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  <a:alpha val="99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95" name="Freeform 109"/>
            <p:cNvSpPr/>
            <p:nvPr/>
          </p:nvSpPr>
          <p:spPr bwMode="gray">
            <a:xfrm>
              <a:off x="1695" y="2177"/>
              <a:ext cx="935" cy="665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96" name="Freeform 110"/>
            <p:cNvSpPr/>
            <p:nvPr/>
          </p:nvSpPr>
          <p:spPr bwMode="gray">
            <a:xfrm>
              <a:off x="1695" y="2177"/>
              <a:ext cx="935" cy="665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  <a:alpha val="99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97" name="Freeform 111"/>
            <p:cNvSpPr/>
            <p:nvPr/>
          </p:nvSpPr>
          <p:spPr bwMode="gray">
            <a:xfrm>
              <a:off x="2240" y="2636"/>
              <a:ext cx="911" cy="692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98" name="Freeform 112"/>
            <p:cNvSpPr/>
            <p:nvPr/>
          </p:nvSpPr>
          <p:spPr bwMode="gray">
            <a:xfrm>
              <a:off x="2240" y="2636"/>
              <a:ext cx="911" cy="692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solidFill>
              <a:srgbClr val="C00000"/>
            </a:solidFill>
            <a:ln w="6350">
              <a:solidFill>
                <a:schemeClr val="tx1">
                  <a:lumMod val="85000"/>
                  <a:lumOff val="15000"/>
                  <a:alpha val="99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299" name="Freeform 113"/>
            <p:cNvSpPr/>
            <p:nvPr/>
          </p:nvSpPr>
          <p:spPr bwMode="gray">
            <a:xfrm>
              <a:off x="2685" y="3044"/>
              <a:ext cx="453" cy="399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300" name="Freeform 114"/>
            <p:cNvSpPr/>
            <p:nvPr/>
          </p:nvSpPr>
          <p:spPr bwMode="gray">
            <a:xfrm>
              <a:off x="2685" y="3044"/>
              <a:ext cx="453" cy="399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  <a:alpha val="99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301" name="Freeform 115"/>
            <p:cNvSpPr/>
            <p:nvPr/>
          </p:nvSpPr>
          <p:spPr bwMode="gray">
            <a:xfrm>
              <a:off x="3095" y="2950"/>
              <a:ext cx="401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302" name="Freeform 116"/>
            <p:cNvSpPr/>
            <p:nvPr/>
          </p:nvSpPr>
          <p:spPr bwMode="gray">
            <a:xfrm>
              <a:off x="3095" y="2950"/>
              <a:ext cx="401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303" name="Freeform 117"/>
            <p:cNvSpPr/>
            <p:nvPr/>
          </p:nvSpPr>
          <p:spPr bwMode="gray">
            <a:xfrm>
              <a:off x="3435" y="2903"/>
              <a:ext cx="355" cy="492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304" name="Freeform 118"/>
            <p:cNvSpPr/>
            <p:nvPr/>
          </p:nvSpPr>
          <p:spPr bwMode="gray">
            <a:xfrm>
              <a:off x="3435" y="2903"/>
              <a:ext cx="355" cy="492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305" name="Freeform 119"/>
            <p:cNvSpPr/>
            <p:nvPr/>
          </p:nvSpPr>
          <p:spPr bwMode="gray">
            <a:xfrm>
              <a:off x="3477" y="2498"/>
              <a:ext cx="362" cy="446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306" name="Freeform 120"/>
            <p:cNvSpPr/>
            <p:nvPr/>
          </p:nvSpPr>
          <p:spPr bwMode="gray">
            <a:xfrm>
              <a:off x="3477" y="2498"/>
              <a:ext cx="362" cy="446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307" name="Freeform 121"/>
            <p:cNvSpPr/>
            <p:nvPr/>
          </p:nvSpPr>
          <p:spPr bwMode="gray">
            <a:xfrm>
              <a:off x="3034" y="2685"/>
              <a:ext cx="568" cy="357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308" name="Freeform 122"/>
            <p:cNvSpPr/>
            <p:nvPr/>
          </p:nvSpPr>
          <p:spPr bwMode="gray">
            <a:xfrm>
              <a:off x="3045" y="2685"/>
              <a:ext cx="568" cy="357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309" name="Freeform 123"/>
            <p:cNvSpPr/>
            <p:nvPr/>
          </p:nvSpPr>
          <p:spPr bwMode="gray">
            <a:xfrm>
              <a:off x="3139" y="2406"/>
              <a:ext cx="449" cy="396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310" name="Freeform 124"/>
            <p:cNvSpPr/>
            <p:nvPr/>
          </p:nvSpPr>
          <p:spPr bwMode="gray">
            <a:xfrm>
              <a:off x="3139" y="2406"/>
              <a:ext cx="449" cy="396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311" name="Freeform 125"/>
            <p:cNvSpPr/>
            <p:nvPr/>
          </p:nvSpPr>
          <p:spPr bwMode="gray">
            <a:xfrm>
              <a:off x="3127" y="2051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312" name="Freeform 126"/>
            <p:cNvSpPr/>
            <p:nvPr/>
          </p:nvSpPr>
          <p:spPr bwMode="gray">
            <a:xfrm>
              <a:off x="3127" y="2051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  <a:alpha val="99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313" name="Freeform 127"/>
            <p:cNvSpPr/>
            <p:nvPr/>
          </p:nvSpPr>
          <p:spPr bwMode="gray">
            <a:xfrm>
              <a:off x="2736" y="2155"/>
              <a:ext cx="463" cy="663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  <a:alpha val="99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  <p:sp>
          <p:nvSpPr>
            <p:cNvPr id="314" name="Freeform 128"/>
            <p:cNvSpPr/>
            <p:nvPr/>
          </p:nvSpPr>
          <p:spPr bwMode="gray">
            <a:xfrm>
              <a:off x="3986" y="3238"/>
              <a:ext cx="122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defTabSz="259715" hangingPunct="0">
                <a:defRPr/>
              </a:pPr>
              <a:endParaRPr lang="zh-CN" altLang="en-US" sz="1600" kern="0" dirty="0">
                <a:solidFill>
                  <a:srgbClr val="000000"/>
                </a:solidFill>
                <a:latin typeface="Helvetica Light"/>
                <a:ea typeface="华文细黑" panose="02010600040101010101" pitchFamily="2" charset="-122"/>
                <a:sym typeface="Helvetica Light"/>
              </a:endParaRPr>
            </a:p>
          </p:txBody>
        </p:sp>
      </p:grpSp>
      <p:cxnSp>
        <p:nvCxnSpPr>
          <p:cNvPr id="165" name="直接连接符 164"/>
          <p:cNvCxnSpPr/>
          <p:nvPr/>
        </p:nvCxnSpPr>
        <p:spPr>
          <a:xfrm flipV="1">
            <a:off x="2565651" y="3716430"/>
            <a:ext cx="549306" cy="365675"/>
          </a:xfrm>
          <a:prstGeom prst="lin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 flipV="1">
            <a:off x="3118766" y="3717064"/>
            <a:ext cx="1291394" cy="1270"/>
          </a:xfrm>
          <a:prstGeom prst="lin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矩形 166"/>
          <p:cNvSpPr/>
          <p:nvPr/>
        </p:nvSpPr>
        <p:spPr>
          <a:xfrm>
            <a:off x="3871845" y="3764595"/>
            <a:ext cx="839889" cy="198358"/>
          </a:xfrm>
          <a:prstGeom prst="rect">
            <a:avLst/>
          </a:prstGeom>
          <a:noFill/>
        </p:spPr>
        <p:txBody>
          <a:bodyPr lIns="28800" tIns="14400" rIns="28800" bIns="14400">
            <a:spAutoFit/>
          </a:bodyPr>
          <a:lstStyle/>
          <a:p>
            <a:pPr defTabSz="259715" hangingPunct="0">
              <a:defRPr/>
            </a:pPr>
            <a:r>
              <a:rPr lang="zh-CN" altLang="en-US" sz="11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Helvetica Light"/>
              </a:rPr>
              <a:t>武汉中心</a:t>
            </a:r>
            <a:endParaRPr lang="zh-CN" altLang="en-US" sz="1100" b="1" kern="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  <a:sym typeface="Helvetica Light"/>
            </a:endParaRP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" y="793"/>
            <a:ext cx="9140476" cy="68590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0580" y="2276504"/>
            <a:ext cx="4823372" cy="1026689"/>
          </a:xfrm>
          <a:prstGeom prst="rect">
            <a:avLst/>
          </a:prstGeom>
          <a:noFill/>
        </p:spPr>
        <p:txBody>
          <a:bodyPr wrap="none" lIns="102362" tIns="51180" rIns="102362" bIns="51180" rtlCol="0">
            <a:spAutoFit/>
          </a:bodyPr>
          <a:lstStyle/>
          <a:p>
            <a:pPr algn="r"/>
            <a:r>
              <a:rPr lang="zh-CN" altLang="en-US" sz="6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欢迎加入嘉华</a:t>
            </a:r>
            <a:endParaRPr lang="zh-CN" altLang="en-US" sz="6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93337" y="3604166"/>
            <a:ext cx="45193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4646" y="3796189"/>
            <a:ext cx="5054204" cy="518858"/>
          </a:xfrm>
          <a:prstGeom prst="rect">
            <a:avLst/>
          </a:prstGeom>
          <a:noFill/>
        </p:spPr>
        <p:txBody>
          <a:bodyPr wrap="none" lIns="102362" tIns="51180" rIns="102362" bIns="51180" rtlCol="0">
            <a:spAutoFit/>
          </a:bodyPr>
          <a:lstStyle/>
          <a:p>
            <a:pPr algn="r"/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北京中天嘉华信息技术有限公司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任意多边形 102"/>
          <p:cNvSpPr>
            <a:spLocks noChangeArrowheads="1"/>
          </p:cNvSpPr>
          <p:nvPr/>
        </p:nvSpPr>
        <p:spPr bwMode="auto">
          <a:xfrm rot="5400000">
            <a:off x="877888" y="3024497"/>
            <a:ext cx="5067714" cy="1485126"/>
          </a:xfrm>
          <a:custGeom>
            <a:avLst/>
            <a:gdLst>
              <a:gd name="T0" fmla="*/ 0 w 4787168"/>
              <a:gd name="T1" fmla="*/ 2037257 h 1871213"/>
              <a:gd name="T2" fmla="*/ 117588 w 4787168"/>
              <a:gd name="T3" fmla="*/ 2082554 h 1871213"/>
              <a:gd name="T4" fmla="*/ 134294 w 4787168"/>
              <a:gd name="T5" fmla="*/ 2035193 h 1871213"/>
              <a:gd name="T6" fmla="*/ 3140581 w 4787168"/>
              <a:gd name="T7" fmla="*/ 0 h 1871213"/>
              <a:gd name="T8" fmla="*/ 6146570 w 4787168"/>
              <a:gd name="T9" fmla="*/ 2035193 h 1871213"/>
              <a:gd name="T10" fmla="*/ 6168145 w 4787168"/>
              <a:gd name="T11" fmla="*/ 2096356 h 1871213"/>
              <a:gd name="T12" fmla="*/ 6174557 w 4787168"/>
              <a:gd name="T13" fmla="*/ 2095063 h 1871213"/>
              <a:gd name="T14" fmla="*/ 6372116 w 4787168"/>
              <a:gd name="T15" fmla="*/ 2292570 h 1871213"/>
              <a:gd name="T16" fmla="*/ 6174557 w 4787168"/>
              <a:gd name="T17" fmla="*/ 2490076 h 1871213"/>
              <a:gd name="T18" fmla="*/ 5976998 w 4787168"/>
              <a:gd name="T19" fmla="*/ 2292570 h 1871213"/>
              <a:gd name="T20" fmla="*/ 6034862 w 4787168"/>
              <a:gd name="T21" fmla="*/ 2152912 h 1871213"/>
              <a:gd name="T22" fmla="*/ 6037898 w 4787168"/>
              <a:gd name="T23" fmla="*/ 2150863 h 1871213"/>
              <a:gd name="T24" fmla="*/ 6015530 w 4787168"/>
              <a:gd name="T25" fmla="*/ 2087447 h 1871213"/>
              <a:gd name="T26" fmla="*/ 3140283 w 4787168"/>
              <a:gd name="T27" fmla="*/ 141145 h 1871213"/>
              <a:gd name="T28" fmla="*/ 265334 w 4787168"/>
              <a:gd name="T29" fmla="*/ 2087447 h 1871213"/>
              <a:gd name="T30" fmla="*/ 249180 w 4787168"/>
              <a:gd name="T31" fmla="*/ 2133245 h 1871213"/>
              <a:gd name="T32" fmla="*/ 368696 w 4787168"/>
              <a:gd name="T33" fmla="*/ 2179284 h 1871213"/>
              <a:gd name="T34" fmla="*/ 42286 w 4787168"/>
              <a:gd name="T35" fmla="*/ 2476868 h 18712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787168" h="1871213">
                <a:moveTo>
                  <a:pt x="0" y="1530934"/>
                </a:moveTo>
                <a:lnTo>
                  <a:pt x="88341" y="1564973"/>
                </a:lnTo>
                <a:lnTo>
                  <a:pt x="100891" y="1529383"/>
                </a:lnTo>
                <a:cubicBezTo>
                  <a:pt x="467046" y="611971"/>
                  <a:pt x="1358310" y="0"/>
                  <a:pt x="2359419" y="0"/>
                </a:cubicBezTo>
                <a:cubicBezTo>
                  <a:pt x="3360318" y="0"/>
                  <a:pt x="4251568" y="611971"/>
                  <a:pt x="4617722" y="1529383"/>
                </a:cubicBezTo>
                <a:lnTo>
                  <a:pt x="4633930" y="1575345"/>
                </a:lnTo>
                <a:lnTo>
                  <a:pt x="4638748" y="1574373"/>
                </a:lnTo>
                <a:cubicBezTo>
                  <a:pt x="4720718" y="1574373"/>
                  <a:pt x="4787168" y="1640823"/>
                  <a:pt x="4787168" y="1722793"/>
                </a:cubicBezTo>
                <a:cubicBezTo>
                  <a:pt x="4787168" y="1804763"/>
                  <a:pt x="4720718" y="1871213"/>
                  <a:pt x="4638748" y="1871213"/>
                </a:cubicBezTo>
                <a:cubicBezTo>
                  <a:pt x="4556778" y="1871213"/>
                  <a:pt x="4490328" y="1804763"/>
                  <a:pt x="4490328" y="1722793"/>
                </a:cubicBezTo>
                <a:cubicBezTo>
                  <a:pt x="4490328" y="1681808"/>
                  <a:pt x="4506940" y="1644703"/>
                  <a:pt x="4533799" y="1617844"/>
                </a:cubicBezTo>
                <a:lnTo>
                  <a:pt x="4536081" y="1616305"/>
                </a:lnTo>
                <a:lnTo>
                  <a:pt x="4519276" y="1568649"/>
                </a:lnTo>
                <a:cubicBezTo>
                  <a:pt x="4169113" y="691316"/>
                  <a:pt x="3316603" y="106065"/>
                  <a:pt x="2359194" y="106065"/>
                </a:cubicBezTo>
                <a:cubicBezTo>
                  <a:pt x="1401997" y="106065"/>
                  <a:pt x="549499" y="691316"/>
                  <a:pt x="199337" y="1568649"/>
                </a:cubicBezTo>
                <a:lnTo>
                  <a:pt x="187201" y="1603065"/>
                </a:lnTo>
                <a:lnTo>
                  <a:pt x="276990" y="1637662"/>
                </a:lnTo>
                <a:lnTo>
                  <a:pt x="31768" y="1861287"/>
                </a:lnTo>
                <a:lnTo>
                  <a:pt x="0" y="153093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4682" tIns="102341" rIns="204682" bIns="102341" anchor="ctr"/>
          <a:lstStyle/>
          <a:p>
            <a:pPr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椭圆 70"/>
          <p:cNvSpPr>
            <a:spLocks noChangeArrowheads="1"/>
          </p:cNvSpPr>
          <p:nvPr/>
        </p:nvSpPr>
        <p:spPr bwMode="auto">
          <a:xfrm>
            <a:off x="3609524" y="1991534"/>
            <a:ext cx="539786" cy="690085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4682" tIns="102341" rIns="204682" bIns="102341" anchor="ctr"/>
          <a:lstStyle/>
          <a:p>
            <a:pPr>
              <a:defRPr/>
            </a:pPr>
            <a:endParaRPr lang="zh-CN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3800" y="2046132"/>
            <a:ext cx="490758" cy="556766"/>
          </a:xfrm>
          <a:prstGeom prst="rect">
            <a:avLst/>
          </a:prstGeom>
        </p:spPr>
      </p:pic>
      <p:sp>
        <p:nvSpPr>
          <p:cNvPr id="18" name="椭圆 70"/>
          <p:cNvSpPr>
            <a:spLocks noChangeArrowheads="1"/>
          </p:cNvSpPr>
          <p:nvPr/>
        </p:nvSpPr>
        <p:spPr bwMode="auto">
          <a:xfrm>
            <a:off x="3805161" y="2897470"/>
            <a:ext cx="539786" cy="690085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4682" tIns="102341" rIns="204682" bIns="102341" anchor="ctr"/>
          <a:lstStyle/>
          <a:p>
            <a:pPr>
              <a:defRPr/>
            </a:pPr>
            <a:endParaRPr lang="zh-CN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椭圆 70"/>
          <p:cNvSpPr>
            <a:spLocks noChangeArrowheads="1"/>
          </p:cNvSpPr>
          <p:nvPr/>
        </p:nvSpPr>
        <p:spPr bwMode="auto">
          <a:xfrm>
            <a:off x="3805161" y="3830069"/>
            <a:ext cx="539786" cy="690085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4682" tIns="102341" rIns="204682" bIns="102341" anchor="ctr"/>
          <a:lstStyle/>
          <a:p>
            <a:pPr>
              <a:defRPr/>
            </a:pPr>
            <a:endParaRPr lang="zh-CN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70"/>
          <p:cNvSpPr>
            <a:spLocks noChangeArrowheads="1"/>
          </p:cNvSpPr>
          <p:nvPr/>
        </p:nvSpPr>
        <p:spPr bwMode="auto">
          <a:xfrm>
            <a:off x="3621424" y="4733465"/>
            <a:ext cx="538834" cy="690085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4682" tIns="102341" rIns="204682" bIns="102341" anchor="ctr"/>
          <a:lstStyle/>
          <a:p>
            <a:pPr>
              <a:defRPr/>
            </a:pPr>
            <a:endParaRPr lang="zh-CN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任意多边形 104"/>
          <p:cNvSpPr>
            <a:spLocks noChangeArrowheads="1"/>
          </p:cNvSpPr>
          <p:nvPr/>
        </p:nvSpPr>
        <p:spPr bwMode="auto">
          <a:xfrm>
            <a:off x="4229755" y="4762668"/>
            <a:ext cx="4156926" cy="665961"/>
          </a:xfrm>
          <a:custGeom>
            <a:avLst/>
            <a:gdLst>
              <a:gd name="T0" fmla="*/ 0 w 5236417"/>
              <a:gd name="T1" fmla="*/ 0 h 742326"/>
              <a:gd name="T2" fmla="*/ 926811 w 5236417"/>
              <a:gd name="T3" fmla="*/ 0 h 742326"/>
              <a:gd name="T4" fmla="*/ 1225395 w 5236417"/>
              <a:gd name="T5" fmla="*/ 0 h 742326"/>
              <a:gd name="T6" fmla="*/ 6478686 w 5236417"/>
              <a:gd name="T7" fmla="*/ 0 h 742326"/>
              <a:gd name="T8" fmla="*/ 6972935 w 5236417"/>
              <a:gd name="T9" fmla="*/ 497550 h 742326"/>
              <a:gd name="T10" fmla="*/ 6478686 w 5236417"/>
              <a:gd name="T11" fmla="*/ 995101 h 742326"/>
              <a:gd name="T12" fmla="*/ 1225395 w 5236417"/>
              <a:gd name="T13" fmla="*/ 995101 h 742326"/>
              <a:gd name="T14" fmla="*/ 926811 w 5236417"/>
              <a:gd name="T15" fmla="*/ 995101 h 742326"/>
              <a:gd name="T16" fmla="*/ 0 w 5236417"/>
              <a:gd name="T17" fmla="*/ 995101 h 742326"/>
              <a:gd name="T18" fmla="*/ 263190 w 5236417"/>
              <a:gd name="T19" fmla="*/ 497550 h 742326"/>
              <a:gd name="T20" fmla="*/ 0 w 5236417"/>
              <a:gd name="T21" fmla="*/ 0 h 7423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36417" h="742326">
                <a:moveTo>
                  <a:pt x="0" y="0"/>
                </a:moveTo>
                <a:lnTo>
                  <a:pt x="696000" y="0"/>
                </a:lnTo>
                <a:lnTo>
                  <a:pt x="920226" y="0"/>
                </a:lnTo>
                <a:lnTo>
                  <a:pt x="4865254" y="0"/>
                </a:lnTo>
                <a:cubicBezTo>
                  <a:pt x="5070242" y="0"/>
                  <a:pt x="5236417" y="166175"/>
                  <a:pt x="5236417" y="371163"/>
                </a:cubicBezTo>
                <a:cubicBezTo>
                  <a:pt x="5236417" y="576151"/>
                  <a:pt x="5070242" y="742326"/>
                  <a:pt x="4865254" y="742326"/>
                </a:cubicBezTo>
                <a:lnTo>
                  <a:pt x="920226" y="742326"/>
                </a:lnTo>
                <a:lnTo>
                  <a:pt x="696000" y="742326"/>
                </a:lnTo>
                <a:lnTo>
                  <a:pt x="0" y="742326"/>
                </a:lnTo>
                <a:cubicBezTo>
                  <a:pt x="119237" y="662038"/>
                  <a:pt x="197646" y="525761"/>
                  <a:pt x="197646" y="371163"/>
                </a:cubicBezTo>
                <a:cubicBezTo>
                  <a:pt x="197646" y="216565"/>
                  <a:pt x="119237" y="80288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4682" tIns="102341" rIns="204682" bIns="102341" anchor="ctr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4"/>
          <p:cNvSpPr>
            <a:spLocks noChangeArrowheads="1"/>
          </p:cNvSpPr>
          <p:nvPr/>
        </p:nvSpPr>
        <p:spPr bwMode="auto">
          <a:xfrm>
            <a:off x="3867993" y="5676221"/>
            <a:ext cx="4156926" cy="665961"/>
          </a:xfrm>
          <a:custGeom>
            <a:avLst/>
            <a:gdLst>
              <a:gd name="T0" fmla="*/ 0 w 5236417"/>
              <a:gd name="T1" fmla="*/ 0 h 742326"/>
              <a:gd name="T2" fmla="*/ 926811 w 5236417"/>
              <a:gd name="T3" fmla="*/ 0 h 742326"/>
              <a:gd name="T4" fmla="*/ 1225395 w 5236417"/>
              <a:gd name="T5" fmla="*/ 0 h 742326"/>
              <a:gd name="T6" fmla="*/ 6478686 w 5236417"/>
              <a:gd name="T7" fmla="*/ 0 h 742326"/>
              <a:gd name="T8" fmla="*/ 6972935 w 5236417"/>
              <a:gd name="T9" fmla="*/ 497550 h 742326"/>
              <a:gd name="T10" fmla="*/ 6478686 w 5236417"/>
              <a:gd name="T11" fmla="*/ 995101 h 742326"/>
              <a:gd name="T12" fmla="*/ 1225395 w 5236417"/>
              <a:gd name="T13" fmla="*/ 995101 h 742326"/>
              <a:gd name="T14" fmla="*/ 926811 w 5236417"/>
              <a:gd name="T15" fmla="*/ 995101 h 742326"/>
              <a:gd name="T16" fmla="*/ 0 w 5236417"/>
              <a:gd name="T17" fmla="*/ 995101 h 742326"/>
              <a:gd name="T18" fmla="*/ 263190 w 5236417"/>
              <a:gd name="T19" fmla="*/ 497550 h 742326"/>
              <a:gd name="T20" fmla="*/ 0 w 5236417"/>
              <a:gd name="T21" fmla="*/ 0 h 7423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36417" h="742326">
                <a:moveTo>
                  <a:pt x="0" y="0"/>
                </a:moveTo>
                <a:lnTo>
                  <a:pt x="696000" y="0"/>
                </a:lnTo>
                <a:lnTo>
                  <a:pt x="920226" y="0"/>
                </a:lnTo>
                <a:lnTo>
                  <a:pt x="4865254" y="0"/>
                </a:lnTo>
                <a:cubicBezTo>
                  <a:pt x="5070242" y="0"/>
                  <a:pt x="5236417" y="166175"/>
                  <a:pt x="5236417" y="371163"/>
                </a:cubicBezTo>
                <a:cubicBezTo>
                  <a:pt x="5236417" y="576151"/>
                  <a:pt x="5070242" y="742326"/>
                  <a:pt x="4865254" y="742326"/>
                </a:cubicBezTo>
                <a:lnTo>
                  <a:pt x="920226" y="742326"/>
                </a:lnTo>
                <a:lnTo>
                  <a:pt x="696000" y="742326"/>
                </a:lnTo>
                <a:lnTo>
                  <a:pt x="0" y="742326"/>
                </a:lnTo>
                <a:cubicBezTo>
                  <a:pt x="119237" y="662038"/>
                  <a:pt x="197646" y="525761"/>
                  <a:pt x="197646" y="371163"/>
                </a:cubicBezTo>
                <a:cubicBezTo>
                  <a:pt x="197646" y="216565"/>
                  <a:pt x="119237" y="80288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4682" tIns="102341" rIns="204682" bIns="102341" anchor="ctr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104"/>
          <p:cNvSpPr>
            <a:spLocks noChangeArrowheads="1"/>
          </p:cNvSpPr>
          <p:nvPr/>
        </p:nvSpPr>
        <p:spPr bwMode="auto">
          <a:xfrm>
            <a:off x="4402068" y="2897469"/>
            <a:ext cx="4156926" cy="665961"/>
          </a:xfrm>
          <a:custGeom>
            <a:avLst/>
            <a:gdLst>
              <a:gd name="T0" fmla="*/ 0 w 5236417"/>
              <a:gd name="T1" fmla="*/ 0 h 742326"/>
              <a:gd name="T2" fmla="*/ 926811 w 5236417"/>
              <a:gd name="T3" fmla="*/ 0 h 742326"/>
              <a:gd name="T4" fmla="*/ 1225395 w 5236417"/>
              <a:gd name="T5" fmla="*/ 0 h 742326"/>
              <a:gd name="T6" fmla="*/ 6478686 w 5236417"/>
              <a:gd name="T7" fmla="*/ 0 h 742326"/>
              <a:gd name="T8" fmla="*/ 6972935 w 5236417"/>
              <a:gd name="T9" fmla="*/ 497550 h 742326"/>
              <a:gd name="T10" fmla="*/ 6478686 w 5236417"/>
              <a:gd name="T11" fmla="*/ 995101 h 742326"/>
              <a:gd name="T12" fmla="*/ 1225395 w 5236417"/>
              <a:gd name="T13" fmla="*/ 995101 h 742326"/>
              <a:gd name="T14" fmla="*/ 926811 w 5236417"/>
              <a:gd name="T15" fmla="*/ 995101 h 742326"/>
              <a:gd name="T16" fmla="*/ 0 w 5236417"/>
              <a:gd name="T17" fmla="*/ 995101 h 742326"/>
              <a:gd name="T18" fmla="*/ 263190 w 5236417"/>
              <a:gd name="T19" fmla="*/ 497550 h 742326"/>
              <a:gd name="T20" fmla="*/ 0 w 5236417"/>
              <a:gd name="T21" fmla="*/ 0 h 7423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36417" h="742326">
                <a:moveTo>
                  <a:pt x="0" y="0"/>
                </a:moveTo>
                <a:lnTo>
                  <a:pt x="696000" y="0"/>
                </a:lnTo>
                <a:lnTo>
                  <a:pt x="920226" y="0"/>
                </a:lnTo>
                <a:lnTo>
                  <a:pt x="4865254" y="0"/>
                </a:lnTo>
                <a:cubicBezTo>
                  <a:pt x="5070242" y="0"/>
                  <a:pt x="5236417" y="166175"/>
                  <a:pt x="5236417" y="371163"/>
                </a:cubicBezTo>
                <a:cubicBezTo>
                  <a:pt x="5236417" y="576151"/>
                  <a:pt x="5070242" y="742326"/>
                  <a:pt x="4865254" y="742326"/>
                </a:cubicBezTo>
                <a:lnTo>
                  <a:pt x="920226" y="742326"/>
                </a:lnTo>
                <a:lnTo>
                  <a:pt x="696000" y="742326"/>
                </a:lnTo>
                <a:lnTo>
                  <a:pt x="0" y="742326"/>
                </a:lnTo>
                <a:cubicBezTo>
                  <a:pt x="119237" y="662038"/>
                  <a:pt x="197646" y="525761"/>
                  <a:pt x="197646" y="371163"/>
                </a:cubicBezTo>
                <a:cubicBezTo>
                  <a:pt x="197646" y="216565"/>
                  <a:pt x="119237" y="80288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4682" tIns="102341" rIns="204682" bIns="102341" anchor="ctr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104"/>
          <p:cNvSpPr>
            <a:spLocks noChangeArrowheads="1"/>
          </p:cNvSpPr>
          <p:nvPr/>
        </p:nvSpPr>
        <p:spPr bwMode="auto">
          <a:xfrm>
            <a:off x="4402068" y="3830069"/>
            <a:ext cx="4156926" cy="665961"/>
          </a:xfrm>
          <a:custGeom>
            <a:avLst/>
            <a:gdLst>
              <a:gd name="T0" fmla="*/ 0 w 5236417"/>
              <a:gd name="T1" fmla="*/ 0 h 742326"/>
              <a:gd name="T2" fmla="*/ 926811 w 5236417"/>
              <a:gd name="T3" fmla="*/ 0 h 742326"/>
              <a:gd name="T4" fmla="*/ 1225395 w 5236417"/>
              <a:gd name="T5" fmla="*/ 0 h 742326"/>
              <a:gd name="T6" fmla="*/ 6478686 w 5236417"/>
              <a:gd name="T7" fmla="*/ 0 h 742326"/>
              <a:gd name="T8" fmla="*/ 6972935 w 5236417"/>
              <a:gd name="T9" fmla="*/ 497550 h 742326"/>
              <a:gd name="T10" fmla="*/ 6478686 w 5236417"/>
              <a:gd name="T11" fmla="*/ 995101 h 742326"/>
              <a:gd name="T12" fmla="*/ 1225395 w 5236417"/>
              <a:gd name="T13" fmla="*/ 995101 h 742326"/>
              <a:gd name="T14" fmla="*/ 926811 w 5236417"/>
              <a:gd name="T15" fmla="*/ 995101 h 742326"/>
              <a:gd name="T16" fmla="*/ 0 w 5236417"/>
              <a:gd name="T17" fmla="*/ 995101 h 742326"/>
              <a:gd name="T18" fmla="*/ 263190 w 5236417"/>
              <a:gd name="T19" fmla="*/ 497550 h 742326"/>
              <a:gd name="T20" fmla="*/ 0 w 5236417"/>
              <a:gd name="T21" fmla="*/ 0 h 7423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36417" h="742326">
                <a:moveTo>
                  <a:pt x="0" y="0"/>
                </a:moveTo>
                <a:lnTo>
                  <a:pt x="696000" y="0"/>
                </a:lnTo>
                <a:lnTo>
                  <a:pt x="920226" y="0"/>
                </a:lnTo>
                <a:lnTo>
                  <a:pt x="4865254" y="0"/>
                </a:lnTo>
                <a:cubicBezTo>
                  <a:pt x="5070242" y="0"/>
                  <a:pt x="5236417" y="166175"/>
                  <a:pt x="5236417" y="371163"/>
                </a:cubicBezTo>
                <a:cubicBezTo>
                  <a:pt x="5236417" y="576151"/>
                  <a:pt x="5070242" y="742326"/>
                  <a:pt x="4865254" y="742326"/>
                </a:cubicBezTo>
                <a:lnTo>
                  <a:pt x="920226" y="742326"/>
                </a:lnTo>
                <a:lnTo>
                  <a:pt x="696000" y="742326"/>
                </a:lnTo>
                <a:lnTo>
                  <a:pt x="0" y="742326"/>
                </a:lnTo>
                <a:cubicBezTo>
                  <a:pt x="119237" y="662038"/>
                  <a:pt x="197646" y="525761"/>
                  <a:pt x="197646" y="371163"/>
                </a:cubicBezTo>
                <a:cubicBezTo>
                  <a:pt x="197646" y="216565"/>
                  <a:pt x="119237" y="80288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4682" tIns="102341" rIns="204682" bIns="102341" anchor="ctr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任意多边形 108"/>
          <p:cNvSpPr>
            <a:spLocks noChangeArrowheads="1"/>
          </p:cNvSpPr>
          <p:nvPr/>
        </p:nvSpPr>
        <p:spPr bwMode="auto">
          <a:xfrm>
            <a:off x="3564304" y="1160511"/>
            <a:ext cx="4155498" cy="637392"/>
          </a:xfrm>
          <a:custGeom>
            <a:avLst/>
            <a:gdLst>
              <a:gd name="T0" fmla="*/ 0 w 5236417"/>
              <a:gd name="T1" fmla="*/ 0 h 742326"/>
              <a:gd name="T2" fmla="*/ 925750 w 5236417"/>
              <a:gd name="T3" fmla="*/ 0 h 742326"/>
              <a:gd name="T4" fmla="*/ 1223993 w 5236417"/>
              <a:gd name="T5" fmla="*/ 0 h 742326"/>
              <a:gd name="T6" fmla="*/ 6471273 w 5236417"/>
              <a:gd name="T7" fmla="*/ 0 h 742326"/>
              <a:gd name="T8" fmla="*/ 6964957 w 5236417"/>
              <a:gd name="T9" fmla="*/ 497550 h 742326"/>
              <a:gd name="T10" fmla="*/ 6471273 w 5236417"/>
              <a:gd name="T11" fmla="*/ 995101 h 742326"/>
              <a:gd name="T12" fmla="*/ 1223993 w 5236417"/>
              <a:gd name="T13" fmla="*/ 995101 h 742326"/>
              <a:gd name="T14" fmla="*/ 925750 w 5236417"/>
              <a:gd name="T15" fmla="*/ 995101 h 742326"/>
              <a:gd name="T16" fmla="*/ 0 w 5236417"/>
              <a:gd name="T17" fmla="*/ 995101 h 742326"/>
              <a:gd name="T18" fmla="*/ 262889 w 5236417"/>
              <a:gd name="T19" fmla="*/ 497550 h 742326"/>
              <a:gd name="T20" fmla="*/ 0 w 5236417"/>
              <a:gd name="T21" fmla="*/ 0 h 7423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36417" h="742326">
                <a:moveTo>
                  <a:pt x="0" y="0"/>
                </a:moveTo>
                <a:lnTo>
                  <a:pt x="696000" y="0"/>
                </a:lnTo>
                <a:lnTo>
                  <a:pt x="920226" y="0"/>
                </a:lnTo>
                <a:lnTo>
                  <a:pt x="4865254" y="0"/>
                </a:lnTo>
                <a:cubicBezTo>
                  <a:pt x="5070242" y="0"/>
                  <a:pt x="5236417" y="166175"/>
                  <a:pt x="5236417" y="371163"/>
                </a:cubicBezTo>
                <a:cubicBezTo>
                  <a:pt x="5236417" y="576151"/>
                  <a:pt x="5070242" y="742326"/>
                  <a:pt x="4865254" y="742326"/>
                </a:cubicBezTo>
                <a:lnTo>
                  <a:pt x="920226" y="742326"/>
                </a:lnTo>
                <a:lnTo>
                  <a:pt x="696000" y="742326"/>
                </a:lnTo>
                <a:lnTo>
                  <a:pt x="0" y="742326"/>
                </a:lnTo>
                <a:cubicBezTo>
                  <a:pt x="119237" y="662038"/>
                  <a:pt x="197646" y="525761"/>
                  <a:pt x="197646" y="371163"/>
                </a:cubicBezTo>
                <a:cubicBezTo>
                  <a:pt x="197646" y="216565"/>
                  <a:pt x="119237" y="80288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4682" tIns="102341" rIns="204682" bIns="102341" anchor="ctr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"/>
          <p:cNvSpPr txBox="1"/>
          <p:nvPr/>
        </p:nvSpPr>
        <p:spPr>
          <a:xfrm>
            <a:off x="253769" y="117400"/>
            <a:ext cx="2465430" cy="354523"/>
          </a:xfrm>
          <a:prstGeom prst="rect">
            <a:avLst/>
          </a:prstGeom>
          <a:noFill/>
        </p:spPr>
        <p:txBody>
          <a:bodyPr wrap="square" lIns="76773" tIns="38387" rIns="76773" bIns="38387" rtlCol="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合作案例</a:t>
            </a:r>
            <a:endParaRPr lang="zh-CN" altLang="en-US" b="1" kern="1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709243" y="1923605"/>
            <a:ext cx="2663232" cy="3552003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4682" tIns="102341" rIns="204682" bIns="102341" anchor="ctr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任意多边形 104"/>
          <p:cNvSpPr>
            <a:spLocks noChangeArrowheads="1"/>
          </p:cNvSpPr>
          <p:nvPr/>
        </p:nvSpPr>
        <p:spPr bwMode="auto">
          <a:xfrm>
            <a:off x="4229755" y="2008675"/>
            <a:ext cx="4156926" cy="665961"/>
          </a:xfrm>
          <a:custGeom>
            <a:avLst/>
            <a:gdLst>
              <a:gd name="T0" fmla="*/ 0 w 5236417"/>
              <a:gd name="T1" fmla="*/ 0 h 742326"/>
              <a:gd name="T2" fmla="*/ 926811 w 5236417"/>
              <a:gd name="T3" fmla="*/ 0 h 742326"/>
              <a:gd name="T4" fmla="*/ 1225395 w 5236417"/>
              <a:gd name="T5" fmla="*/ 0 h 742326"/>
              <a:gd name="T6" fmla="*/ 6478686 w 5236417"/>
              <a:gd name="T7" fmla="*/ 0 h 742326"/>
              <a:gd name="T8" fmla="*/ 6972935 w 5236417"/>
              <a:gd name="T9" fmla="*/ 497550 h 742326"/>
              <a:gd name="T10" fmla="*/ 6478686 w 5236417"/>
              <a:gd name="T11" fmla="*/ 995101 h 742326"/>
              <a:gd name="T12" fmla="*/ 1225395 w 5236417"/>
              <a:gd name="T13" fmla="*/ 995101 h 742326"/>
              <a:gd name="T14" fmla="*/ 926811 w 5236417"/>
              <a:gd name="T15" fmla="*/ 995101 h 742326"/>
              <a:gd name="T16" fmla="*/ 0 w 5236417"/>
              <a:gd name="T17" fmla="*/ 995101 h 742326"/>
              <a:gd name="T18" fmla="*/ 263190 w 5236417"/>
              <a:gd name="T19" fmla="*/ 497550 h 742326"/>
              <a:gd name="T20" fmla="*/ 0 w 5236417"/>
              <a:gd name="T21" fmla="*/ 0 h 7423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36417" h="742326">
                <a:moveTo>
                  <a:pt x="0" y="0"/>
                </a:moveTo>
                <a:lnTo>
                  <a:pt x="696000" y="0"/>
                </a:lnTo>
                <a:lnTo>
                  <a:pt x="920226" y="0"/>
                </a:lnTo>
                <a:lnTo>
                  <a:pt x="4865254" y="0"/>
                </a:lnTo>
                <a:cubicBezTo>
                  <a:pt x="5070242" y="0"/>
                  <a:pt x="5236417" y="166175"/>
                  <a:pt x="5236417" y="371163"/>
                </a:cubicBezTo>
                <a:cubicBezTo>
                  <a:pt x="5236417" y="576151"/>
                  <a:pt x="5070242" y="742326"/>
                  <a:pt x="4865254" y="742326"/>
                </a:cubicBezTo>
                <a:lnTo>
                  <a:pt x="920226" y="742326"/>
                </a:lnTo>
                <a:lnTo>
                  <a:pt x="696000" y="742326"/>
                </a:lnTo>
                <a:lnTo>
                  <a:pt x="0" y="742326"/>
                </a:lnTo>
                <a:cubicBezTo>
                  <a:pt x="119237" y="662038"/>
                  <a:pt x="197646" y="525761"/>
                  <a:pt x="197646" y="371163"/>
                </a:cubicBezTo>
                <a:cubicBezTo>
                  <a:pt x="197646" y="216565"/>
                  <a:pt x="119237" y="80288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4682" tIns="102341" rIns="204682" bIns="102341" anchor="ctr"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55"/>
          <p:cNvSpPr>
            <a:spLocks noChangeArrowheads="1"/>
          </p:cNvSpPr>
          <p:nvPr/>
        </p:nvSpPr>
        <p:spPr bwMode="auto">
          <a:xfrm>
            <a:off x="4620315" y="4063059"/>
            <a:ext cx="3719956" cy="30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73" tIns="38387" rIns="76773" bIns="383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兴业银行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分期业务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微软雅黑" panose="020B0503020204020204" pitchFamily="34" charset="-122"/>
            </a:endParaRPr>
          </a:p>
        </p:txBody>
      </p:sp>
      <p:sp>
        <p:nvSpPr>
          <p:cNvPr id="64" name="椭圆 63"/>
          <p:cNvSpPr>
            <a:spLocks noChangeArrowheads="1"/>
          </p:cNvSpPr>
          <p:nvPr/>
        </p:nvSpPr>
        <p:spPr bwMode="auto">
          <a:xfrm>
            <a:off x="2908373" y="1233520"/>
            <a:ext cx="548354" cy="68945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4682" tIns="102341" rIns="204682" bIns="102341" anchor="ctr"/>
          <a:lstStyle/>
          <a:p>
            <a:pPr>
              <a:defRPr/>
            </a:pPr>
            <a:endParaRPr lang="zh-CN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0" name="TextBox 86"/>
          <p:cNvSpPr>
            <a:spLocks noChangeArrowheads="1"/>
          </p:cNvSpPr>
          <p:nvPr/>
        </p:nvSpPr>
        <p:spPr bwMode="auto">
          <a:xfrm>
            <a:off x="990084" y="2898104"/>
            <a:ext cx="2438908" cy="35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73" tIns="38387" rIns="76773" bIns="38387">
            <a:spAutoFit/>
          </a:bodyPr>
          <a:lstStyle/>
          <a:p>
            <a:pPr algn="ctr"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微软雅黑" panose="020B0503020204020204" pitchFamily="34" charset="-122"/>
              </a:rPr>
              <a:t>银行类业务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微软雅黑" panose="020B0503020204020204" pitchFamily="34" charset="-122"/>
              </a:rPr>
              <a:t>(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微软雅黑" panose="020B0503020204020204" pitchFamily="34" charset="-122"/>
              </a:rPr>
              <a:t>重点案例）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1" name="TextBox 86"/>
          <p:cNvSpPr txBox="1">
            <a:spLocks noChangeArrowheads="1"/>
          </p:cNvSpPr>
          <p:nvPr/>
        </p:nvSpPr>
        <p:spPr bwMode="auto">
          <a:xfrm>
            <a:off x="785786" y="3643314"/>
            <a:ext cx="2714643" cy="100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73" tIns="38387" rIns="76773" bIns="383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承接信用卡客服类、信审类、催收类、分期、卡升级、签证类多元营销业务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</a:endParaRPr>
          </a:p>
        </p:txBody>
      </p:sp>
      <p:sp>
        <p:nvSpPr>
          <p:cNvPr id="72" name="椭圆 70"/>
          <p:cNvSpPr>
            <a:spLocks noChangeArrowheads="1"/>
          </p:cNvSpPr>
          <p:nvPr/>
        </p:nvSpPr>
        <p:spPr bwMode="auto">
          <a:xfrm>
            <a:off x="3149706" y="5610831"/>
            <a:ext cx="539786" cy="690085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4682" tIns="102341" rIns="204682" bIns="102341" anchor="ctr"/>
          <a:lstStyle/>
          <a:p>
            <a:pPr>
              <a:defRPr/>
            </a:pPr>
            <a:endParaRPr lang="zh-CN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4" name="TextBox 76"/>
          <p:cNvSpPr>
            <a:spLocks noChangeArrowheads="1"/>
          </p:cNvSpPr>
          <p:nvPr/>
        </p:nvSpPr>
        <p:spPr bwMode="auto">
          <a:xfrm>
            <a:off x="4456808" y="4911223"/>
            <a:ext cx="3702820" cy="30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73" tIns="38387" rIns="76773" bIns="383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广发银行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信审、催收业务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微软雅黑" panose="020B0503020204020204" pitchFamily="34" charset="-122"/>
            </a:endParaRP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1732"/>
          <a:stretch>
            <a:fillRect/>
          </a:stretch>
        </p:blipFill>
        <p:spPr>
          <a:xfrm>
            <a:off x="3785645" y="3899902"/>
            <a:ext cx="559302" cy="55105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34" b="4705"/>
          <a:stretch>
            <a:fillRect/>
          </a:stretch>
        </p:blipFill>
        <p:spPr>
          <a:xfrm>
            <a:off x="3663312" y="4762668"/>
            <a:ext cx="482666" cy="55422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6" name="TextBox 69"/>
          <p:cNvSpPr>
            <a:spLocks noChangeArrowheads="1"/>
          </p:cNvSpPr>
          <p:nvPr/>
        </p:nvSpPr>
        <p:spPr bwMode="auto">
          <a:xfrm>
            <a:off x="4069818" y="5825411"/>
            <a:ext cx="4288396" cy="30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73" tIns="38387" rIns="76773" bIns="383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微软雅黑" panose="020B0503020204020204" pitchFamily="34" charset="-122"/>
              </a:rPr>
              <a:t>光大银行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  <a:sym typeface="微软雅黑" panose="020B0503020204020204" pitchFamily="34" charset="-122"/>
              </a:rPr>
              <a:t>分期、卡升级、签证、呼入客服等业务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9" name="TextBox 76"/>
          <p:cNvSpPr>
            <a:spLocks noChangeArrowheads="1"/>
          </p:cNvSpPr>
          <p:nvPr/>
        </p:nvSpPr>
        <p:spPr bwMode="auto">
          <a:xfrm>
            <a:off x="4639117" y="3118398"/>
            <a:ext cx="3919877" cy="30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73" tIns="38387" rIns="76773" bIns="383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民生银行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账单分期业务、呼入客服业务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0505" t="2786" r="4839" b="29072"/>
          <a:stretch>
            <a:fillRect/>
          </a:stretch>
        </p:blipFill>
        <p:spPr>
          <a:xfrm>
            <a:off x="3805161" y="3014282"/>
            <a:ext cx="622611" cy="45709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TextBox 76"/>
          <p:cNvSpPr>
            <a:spLocks noChangeArrowheads="1"/>
          </p:cNvSpPr>
          <p:nvPr/>
        </p:nvSpPr>
        <p:spPr bwMode="auto">
          <a:xfrm>
            <a:off x="4456808" y="2212463"/>
            <a:ext cx="3919877" cy="30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73" tIns="38387" rIns="76773" bIns="383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华夏银行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呼入客服业务、账单分期业务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2112"/>
          <a:stretch>
            <a:fillRect/>
          </a:stretch>
        </p:blipFill>
        <p:spPr>
          <a:xfrm>
            <a:off x="3086874" y="5748594"/>
            <a:ext cx="649743" cy="4139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393" y="1295100"/>
            <a:ext cx="410314" cy="566289"/>
          </a:xfrm>
          <a:prstGeom prst="ellipse">
            <a:avLst/>
          </a:prstGeom>
        </p:spPr>
      </p:pic>
      <p:sp>
        <p:nvSpPr>
          <p:cNvPr id="23" name="TextBox 76"/>
          <p:cNvSpPr>
            <a:spLocks noChangeArrowheads="1"/>
          </p:cNvSpPr>
          <p:nvPr/>
        </p:nvSpPr>
        <p:spPr bwMode="auto">
          <a:xfrm>
            <a:off x="3857045" y="1295100"/>
            <a:ext cx="3919877" cy="33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73" tIns="38387" rIns="76773" bIns="383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建设银行（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总行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、北京分行）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账单分期业务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  <a:sym typeface="+mn-ea"/>
            </a:endParaRP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/>
          <p:nvPr/>
        </p:nvSpPr>
        <p:spPr>
          <a:xfrm>
            <a:off x="1506591" y="862462"/>
            <a:ext cx="6130259" cy="582567"/>
          </a:xfrm>
          <a:prstGeom prst="rect">
            <a:avLst/>
          </a:prstGeom>
        </p:spPr>
        <p:txBody>
          <a:bodyPr vert="horz" lIns="76786" tIns="38393" rIns="76786" bIns="3839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b="1" dirty="0">
                <a:sym typeface="+mn-ea"/>
              </a:rPr>
              <a:t>职场现场配套</a:t>
            </a:r>
            <a:r>
              <a:rPr lang="zh-CN" altLang="en-US" sz="2000" b="1" dirty="0" smtClean="0">
                <a:sym typeface="+mn-ea"/>
              </a:rPr>
              <a:t>环境</a:t>
            </a:r>
            <a:endParaRPr lang="zh-CN" altLang="en-US" sz="800" b="1" spc="252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214290"/>
            <a:ext cx="1027079" cy="339134"/>
          </a:xfrm>
          <a:prstGeom prst="rect">
            <a:avLst/>
          </a:prstGeom>
          <a:noFill/>
        </p:spPr>
        <p:txBody>
          <a:bodyPr wrap="none" lIns="76773" tIns="38387" rIns="76773" bIns="38387" rtlCol="0" anchor="t">
            <a:spAutoFit/>
          </a:bodyPr>
          <a:lstStyle/>
          <a:p>
            <a:r>
              <a:rPr lang="zh-CN" altLang="en-US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工作内容</a:t>
            </a:r>
            <a:endParaRPr lang="zh-CN" altLang="en-US" sz="17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010" y="2385674"/>
            <a:ext cx="3346629" cy="280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内容占位符 1"/>
          <p:cNvSpPr>
            <a:spLocks noGrp="1"/>
          </p:cNvSpPr>
          <p:nvPr>
            <p:ph idx="4294967295"/>
          </p:nvPr>
        </p:nvSpPr>
        <p:spPr>
          <a:xfrm>
            <a:off x="0" y="1412866"/>
            <a:ext cx="6286083" cy="5445134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内容： </a:t>
            </a:r>
            <a:endParaRPr lang="en-US" altLang="zh-CN" sz="15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r>
              <a:rPr lang="zh-CN" altLang="en-US" sz="1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协助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兴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业银行信用卡客户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申请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办理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账单分期业务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。（不催款，不办信用卡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客户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办理条件：（客户是兴业银行提供，其中百分之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90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以上是有效名单并且已经满足以下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点）</a:t>
            </a:r>
            <a:endParaRPr lang="en-US" altLang="zh-CN" sz="15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1. 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信用卡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客户已发生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消费。         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信用卡客户信誉度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良好。</a:t>
            </a:r>
            <a:endParaRPr lang="en-US" altLang="zh-CN" sz="15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实现方式：兴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业银行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系统电话外呼（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95561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全国客服热线）</a:t>
            </a:r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实现方式分类：</a:t>
            </a:r>
            <a:endParaRPr lang="en-US" altLang="zh-CN" sz="15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客户网上办理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----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文化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素质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制约。</a:t>
            </a:r>
            <a:endParaRPr lang="en-US" altLang="zh-CN" sz="15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2.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客服电话沟通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----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精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准高效快捷。</a:t>
            </a:r>
            <a:endParaRPr lang="zh-CN" altLang="en-US" sz="15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1"/>
          <p:cNvSpPr>
            <a:spLocks noGrp="1"/>
          </p:cNvSpPr>
          <p:nvPr>
            <p:ph idx="4294967295"/>
          </p:nvPr>
        </p:nvSpPr>
        <p:spPr>
          <a:xfrm>
            <a:off x="0" y="2143116"/>
            <a:ext cx="4404923" cy="272318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昆山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花桥运营中心</a:t>
            </a:r>
            <a:endParaRPr lang="en-US" altLang="zh-CN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运营业务：兴业分期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规模：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地址：昆山市花桥镇金融大道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518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endParaRPr lang="zh-CN" altLang="en-US" sz="15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506591" y="862462"/>
            <a:ext cx="6130259" cy="582567"/>
          </a:xfrm>
          <a:prstGeom prst="rect">
            <a:avLst/>
          </a:prstGeom>
        </p:spPr>
        <p:txBody>
          <a:bodyPr vert="horz" lIns="76786" tIns="38393" rIns="76786" bIns="3839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b="1" dirty="0">
                <a:sym typeface="+mn-ea"/>
              </a:rPr>
              <a:t>职场现场配套</a:t>
            </a:r>
            <a:r>
              <a:rPr lang="zh-CN" altLang="en-US" sz="2000" b="1" dirty="0" smtClean="0">
                <a:sym typeface="+mn-ea"/>
              </a:rPr>
              <a:t>环境</a:t>
            </a:r>
            <a:endParaRPr lang="zh-CN" altLang="en-US" sz="800" b="1" spc="252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377" y="239340"/>
            <a:ext cx="1027079" cy="339134"/>
          </a:xfrm>
          <a:prstGeom prst="rect">
            <a:avLst/>
          </a:prstGeom>
          <a:noFill/>
        </p:spPr>
        <p:txBody>
          <a:bodyPr wrap="none" lIns="76773" tIns="38387" rIns="76773" bIns="38387" rtlCol="0" anchor="t">
            <a:spAutoFit/>
          </a:bodyPr>
          <a:lstStyle/>
          <a:p>
            <a:r>
              <a:rPr lang="zh-CN" altLang="en-US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工作环境</a:t>
            </a:r>
            <a:endParaRPr lang="zh-CN" altLang="en-US" sz="17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职场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00562" y="1500174"/>
            <a:ext cx="4420263" cy="428628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大楼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4291"/>
            <a:ext cx="8929718" cy="6582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357166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昆  山  职  场</a:t>
            </a:r>
            <a:endParaRPr lang="zh-CN" altLang="en-US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131377" y="239340"/>
            <a:ext cx="1027079" cy="339134"/>
          </a:xfrm>
          <a:prstGeom prst="rect">
            <a:avLst/>
          </a:prstGeom>
          <a:noFill/>
        </p:spPr>
        <p:txBody>
          <a:bodyPr wrap="none" lIns="76773" tIns="38387" rIns="76773" bIns="38387" rtlCol="0" anchor="t">
            <a:spAutoFit/>
          </a:bodyPr>
          <a:lstStyle/>
          <a:p>
            <a:r>
              <a:rPr lang="zh-CN" altLang="en-US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工作氛围</a:t>
            </a:r>
            <a:endParaRPr lang="zh-CN" altLang="en-US" sz="17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5860"/>
            <a:ext cx="34289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员工平均年龄：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  </a:t>
            </a:r>
            <a:endParaRPr lang="en-US" altLang="zh-CN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基层管理层平均年龄：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en-US" altLang="zh-CN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工作氛围宽松愉悦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170759"/>
            <a:ext cx="750099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入职培训：信用卡相关知识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日常培训：办公自动化基础技能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加强培训：管理知识、与人沟通技巧、营销心理相关知识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845618"/>
            <a:ext cx="228601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你可以学习到的东西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928670"/>
            <a:ext cx="114300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管理团队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3571868" y="785794"/>
          <a:ext cx="557213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1" name="图片 10" descr="t0188a0cdd18a4532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643182"/>
            <a:ext cx="3000396" cy="2214578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1"/>
          <p:cNvSpPr>
            <a:spLocks noGrp="1"/>
          </p:cNvSpPr>
          <p:nvPr>
            <p:ph idx="4294967295"/>
          </p:nvPr>
        </p:nvSpPr>
        <p:spPr>
          <a:xfrm>
            <a:off x="265610" y="1277324"/>
            <a:ext cx="8686562" cy="2143264"/>
          </a:xfrm>
        </p:spPr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zh-CN" altLang="en-US" sz="15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园区食堂</a:t>
            </a:r>
            <a:endParaRPr lang="en-US" altLang="zh-CN" sz="15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园区附近食堂，能满足您一日三餐的全部需求</a:t>
            </a:r>
            <a:endParaRPr lang="zh-CN" altLang="en-US" sz="15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r>
              <a:rPr lang="zh-CN" altLang="en-US" sz="15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各式炒菜、小吃、面条、应有尽有</a:t>
            </a:r>
            <a:endParaRPr lang="en-US" altLang="zh-CN" sz="15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r>
              <a:rPr lang="zh-CN" altLang="en-US" sz="15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价格</a:t>
            </a:r>
            <a:r>
              <a:rPr lang="en-US" altLang="zh-CN" sz="15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10-12</a:t>
            </a:r>
            <a:r>
              <a:rPr lang="zh-CN" altLang="en-US" sz="15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endParaRPr lang="zh-CN" altLang="en-US" sz="15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506591" y="862462"/>
            <a:ext cx="6130259" cy="582567"/>
          </a:xfrm>
          <a:prstGeom prst="rect">
            <a:avLst/>
          </a:prstGeom>
        </p:spPr>
        <p:txBody>
          <a:bodyPr vert="horz" lIns="76786" tIns="38393" rIns="76786" bIns="3839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b="1" dirty="0">
                <a:sym typeface="+mn-ea"/>
              </a:rPr>
              <a:t>职场现场配套</a:t>
            </a:r>
            <a:r>
              <a:rPr lang="zh-CN" altLang="en-US" sz="2000" b="1" dirty="0" smtClean="0">
                <a:sym typeface="+mn-ea"/>
              </a:rPr>
              <a:t>环境</a:t>
            </a:r>
            <a:endParaRPr lang="zh-CN" altLang="en-US" sz="800" b="1" spc="252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377" y="239340"/>
            <a:ext cx="1027079" cy="339134"/>
          </a:xfrm>
          <a:prstGeom prst="rect">
            <a:avLst/>
          </a:prstGeom>
          <a:noFill/>
        </p:spPr>
        <p:txBody>
          <a:bodyPr wrap="none" lIns="76773" tIns="38387" rIns="76773" bIns="38387" rtlCol="0" anchor="t">
            <a:spAutoFit/>
          </a:bodyPr>
          <a:lstStyle/>
          <a:p>
            <a:r>
              <a:rPr lang="zh-CN" altLang="en-US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饮食环境</a:t>
            </a:r>
            <a:endParaRPr lang="zh-CN" altLang="en-US" sz="17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8" y="3514547"/>
            <a:ext cx="3930349" cy="2684793"/>
          </a:xfrm>
          <a:prstGeom prst="round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74" y="3514547"/>
            <a:ext cx="3811349" cy="2684793"/>
          </a:xfrm>
          <a:prstGeom prst="round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1"/>
          <p:cNvSpPr>
            <a:spLocks noGrp="1"/>
          </p:cNvSpPr>
          <p:nvPr>
            <p:ph idx="4294967295"/>
          </p:nvPr>
        </p:nvSpPr>
        <p:spPr>
          <a:xfrm>
            <a:off x="0" y="714356"/>
            <a:ext cx="5715008" cy="3083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公寓配套</a:t>
            </a:r>
            <a:endParaRPr lang="en-US" altLang="zh-CN" sz="15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内部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设施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en-US" altLang="zh-CN" sz="15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昆山职场：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四人间、上床下桌、独立卫生间</a:t>
            </a:r>
            <a:endParaRPr lang="en-US" altLang="zh-CN" sz="15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charset="0"/>
              <a:buChar char="n"/>
            </a:pPr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周边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：网吧、饭店、大型超市、商场</a:t>
            </a:r>
            <a:endParaRPr lang="zh-CN" altLang="en-US" sz="15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endParaRPr lang="zh-CN" altLang="en-US" sz="15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506591" y="779297"/>
            <a:ext cx="6130259" cy="582567"/>
          </a:xfrm>
          <a:prstGeom prst="rect">
            <a:avLst/>
          </a:prstGeom>
        </p:spPr>
        <p:txBody>
          <a:bodyPr vert="horz" lIns="76786" tIns="38393" rIns="76786" bIns="3839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800" b="1" spc="252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2" descr="C:\Users\admin\Desktop\新建文件夹\现场照片\微信图片_201910171424222.jpg微信图片_201910171424222"/>
          <p:cNvPicPr>
            <a:picLocks noChangeAspect="1"/>
          </p:cNvPicPr>
          <p:nvPr/>
        </p:nvPicPr>
        <p:blipFill>
          <a:blip r:embed="rId1" cstate="print"/>
          <a:srcRect l="-31" t="-390" r="491"/>
          <a:stretch>
            <a:fillRect/>
          </a:stretch>
        </p:blipFill>
        <p:spPr>
          <a:xfrm>
            <a:off x="6429388" y="3857628"/>
            <a:ext cx="2408347" cy="2429616"/>
          </a:xfrm>
          <a:prstGeom prst="round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1376" y="239340"/>
            <a:ext cx="1225913" cy="339134"/>
          </a:xfrm>
          <a:prstGeom prst="rect">
            <a:avLst/>
          </a:prstGeom>
          <a:noFill/>
        </p:spPr>
        <p:txBody>
          <a:bodyPr wrap="square" lIns="76773" tIns="38387" rIns="76773" bIns="38387" rtlCol="0" anchor="t">
            <a:spAutoFit/>
          </a:bodyPr>
          <a:lstStyle/>
          <a:p>
            <a:r>
              <a:rPr lang="zh-CN" altLang="en-US" sz="1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住宿环境</a:t>
            </a:r>
            <a:endParaRPr lang="zh-CN" altLang="en-US" sz="17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2" descr="C:\Users\admin\Desktop\新建文件夹\现场照片\微信图片_201910171424231.jpg微信图片_201910171424231"/>
          <p:cNvPicPr>
            <a:picLocks noChangeAspect="1"/>
          </p:cNvPicPr>
          <p:nvPr/>
        </p:nvPicPr>
        <p:blipFill>
          <a:blip r:embed="rId2" cstate="print"/>
          <a:srcRect l="679" t="-390" r="4505"/>
          <a:stretch>
            <a:fillRect/>
          </a:stretch>
        </p:blipFill>
        <p:spPr>
          <a:xfrm>
            <a:off x="0" y="3857628"/>
            <a:ext cx="2643206" cy="2500330"/>
          </a:xfrm>
          <a:prstGeom prst="roundRect">
            <a:avLst/>
          </a:prstGeom>
        </p:spPr>
      </p:pic>
      <p:pic>
        <p:nvPicPr>
          <p:cNvPr id="13" name="图片 12" descr="微信图片_201911202014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857628"/>
            <a:ext cx="3357586" cy="2571768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CATEGORY" val="diagram"/>
  <p:tag name="KSO_WM_TEMPLATE_INDEX" val="20169874"/>
  <p:tag name="KSO_WM_TAG_VERSION" val="1.0"/>
  <p:tag name="KSO_WM_BEAUTIFY_FLAG" val="#wm#"/>
  <p:tag name="KSO_WM_UNIT_TYPE" val="n_h_i"/>
  <p:tag name="KSO_WM_UNIT_INDEX" val="1_2_8"/>
  <p:tag name="KSO_WM_UNIT_ID" val="diagram20169874_2*n_h_i*1_2_8"/>
  <p:tag name="KSO_WM_UNIT_LAYERLEVEL" val="1_1_1"/>
  <p:tag name="KSO_WM_DIAGRAM_GROUP_CODE" val="n1-1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TEMPLATE_CATEGORY" val="diagram"/>
  <p:tag name="KSO_WM_TEMPLATE_INDEX" val="20169874"/>
  <p:tag name="KSO_WM_TAG_VERSION" val="1.0"/>
  <p:tag name="KSO_WM_BEAUTIFY_FLAG" val="#wm#"/>
  <p:tag name="KSO_WM_UNIT_TYPE" val="n_h_f"/>
  <p:tag name="KSO_WM_UNIT_INDEX" val="1_2_2"/>
  <p:tag name="KSO_WM_UNIT_LAYERLEVEL" val="1_1_1"/>
  <p:tag name="KSO_WM_UNIT_VALUE" val="72"/>
  <p:tag name="KSO_WM_UNIT_HIGHLIGHT" val="0"/>
  <p:tag name="KSO_WM_UNIT_COMPATIBLE" val="0"/>
  <p:tag name="KSO_WM_UNIT_CLEAR" val="0"/>
  <p:tag name="KSO_WM_DIAGRAM_GROUP_CODE" val="n1-1"/>
  <p:tag name="KSO_WM_UNIT_ID" val="diagram20169874_2*n_h_f*1_2_2"/>
  <p:tag name="KSO_WM_UNIT_PRESET_TEXT" val="Unified fonts make reading more fluent.&#10;Theme color makes PPT more convenient to change."/>
  <p:tag name="KSO_WM_UNIT_TEXT_FILL_FORE_SCHEMECOLOR_INDEX" val="14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TEMPLATE_CATEGORY" val="diagram"/>
  <p:tag name="KSO_WM_TEMPLATE_INDEX" val="20169874"/>
  <p:tag name="KSO_WM_TAG_VERSION" val="1.0"/>
  <p:tag name="KSO_WM_BEAUTIFY_FLAG" val="#wm#"/>
  <p:tag name="KSO_WM_UNIT_TYPE" val="n_h_i"/>
  <p:tag name="KSO_WM_UNIT_INDEX" val="1_2_9"/>
  <p:tag name="KSO_WM_UNIT_ID" val="diagram20169874_2*n_h_i*1_2_9"/>
  <p:tag name="KSO_WM_UNIT_LAYERLEVEL" val="1_1_1"/>
  <p:tag name="KSO_WM_DIAGRAM_GROUP_CODE" val="n1-1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TEMPLATE_CATEGORY" val="diagram"/>
  <p:tag name="KSO_WM_TEMPLATE_INDEX" val="20169874"/>
  <p:tag name="KSO_WM_TAG_VERSION" val="1.0"/>
  <p:tag name="KSO_WM_BEAUTIFY_FLAG" val="#wm#"/>
  <p:tag name="KSO_WM_UNIT_TYPE" val="n_h_f"/>
  <p:tag name="KSO_WM_UNIT_INDEX" val="1_2_2"/>
  <p:tag name="KSO_WM_UNIT_LAYERLEVEL" val="1_1_1"/>
  <p:tag name="KSO_WM_UNIT_VALUE" val="72"/>
  <p:tag name="KSO_WM_UNIT_HIGHLIGHT" val="0"/>
  <p:tag name="KSO_WM_UNIT_COMPATIBLE" val="0"/>
  <p:tag name="KSO_WM_UNIT_CLEAR" val="0"/>
  <p:tag name="KSO_WM_DIAGRAM_GROUP_CODE" val="n1-1"/>
  <p:tag name="KSO_WM_UNIT_ID" val="diagram20169874_2*n_h_f*1_2_2"/>
  <p:tag name="KSO_WM_UNIT_PRESET_TEXT" val="Unified fonts make reading more fluent.&#10;Theme color makes PPT more convenient to change."/>
  <p:tag name="KSO_WM_UNIT_TEXT_FILL_FORE_SCHEMECOLOR_INDEX" val="14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TAG_VERSION" val="1.0"/>
  <p:tag name="KSO_WM_SLIDE_ITEM_CNT" val="3"/>
  <p:tag name="KSO_WM_SLIDE_LAYOUT" val="a_n"/>
  <p:tag name="KSO_WM_SLIDE_LAYOUT_CNT" val="1_1"/>
  <p:tag name="KSO_WM_SLIDE_TYPE" val="text"/>
  <p:tag name="KSO_WM_BEAUTIFY_FLAG" val="#wm#"/>
  <p:tag name="KSO_WM_SLIDE_POSITION" val="100*159"/>
  <p:tag name="KSO_WM_SLIDE_SIZE" val="703*273"/>
  <p:tag name="KSO_WM_TEMPLATE_CATEGORY" val="diagram"/>
  <p:tag name="KSO_WM_TEMPLATE_INDEX" val="20169874"/>
  <p:tag name="KSO_WM_SLIDE_ID" val="diagram20169874_2"/>
  <p:tag name="KSO_WM_SLIDE_INDEX" val="2"/>
  <p:tag name="KSO_WM_DIAGRAM_GROUP_CODE" val="n1-1"/>
  <p:tag name="KSO_WM_SLIDE_SUBTYPE" val="diag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2385</Words>
  <Application>WPS 演示</Application>
  <PresentationFormat>全屏显示(4:3)</PresentationFormat>
  <Paragraphs>504</Paragraphs>
  <Slides>20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华文行楷</vt:lpstr>
      <vt:lpstr>微软雅黑</vt:lpstr>
      <vt:lpstr>Helvetica Light</vt:lpstr>
      <vt:lpstr>华文黑体</vt:lpstr>
      <vt:lpstr>黑体</vt:lpstr>
      <vt:lpstr>华文细黑</vt:lpstr>
      <vt:lpstr>Times New Roman</vt:lpstr>
      <vt:lpstr>Calibri</vt:lpstr>
      <vt:lpstr>Open Sans Light</vt:lpstr>
      <vt:lpstr>Segoe Print</vt:lpstr>
      <vt:lpstr>Open Sans Light</vt:lpstr>
      <vt:lpstr>Wingdings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</dc:creator>
  <cp:lastModifiedBy>@我是限量版全球仅一款</cp:lastModifiedBy>
  <cp:revision>43</cp:revision>
  <dcterms:created xsi:type="dcterms:W3CDTF">2019-11-15T03:11:00Z</dcterms:created>
  <dcterms:modified xsi:type="dcterms:W3CDTF">2020-03-10T08:40:37Z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