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78" r:id="rId3"/>
    <p:sldId id="762" r:id="rId4"/>
    <p:sldId id="764" r:id="rId5"/>
    <p:sldId id="763" r:id="rId6"/>
    <p:sldId id="765" r:id="rId7"/>
    <p:sldId id="768" r:id="rId8"/>
    <p:sldId id="770" r:id="rId9"/>
    <p:sldId id="771" r:id="rId10"/>
    <p:sldId id="772" r:id="rId11"/>
    <p:sldId id="773" r:id="rId12"/>
    <p:sldId id="774" r:id="rId13"/>
    <p:sldId id="577" r:id="rId14"/>
  </p:sldIdLst>
  <p:sldSz cx="9144000" cy="5143500"/>
  <p:notesSz cx="6858000" cy="9144000"/>
  <p:defaultTextStyle>
    <a:defPPr>
      <a:defRPr lang="zh-CN"/>
    </a:defPPr>
    <a:lvl1pPr marL="0" lvl="0" indent="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5930" lvl="1" indent="127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3130" lvl="2" indent="127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0330" lvl="3" indent="127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7530" lvl="4" indent="127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127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127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127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1270" algn="l" defTabSz="91313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5B9BD5"/>
    <a:srgbClr val="95BC49"/>
    <a:srgbClr val="1A7BAE"/>
    <a:srgbClr val="FDA907"/>
    <a:srgbClr val="9E0000"/>
    <a:srgbClr val="820000"/>
    <a:srgbClr val="00B05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132"/>
    <p:restoredTop sz="99407"/>
  </p:normalViewPr>
  <p:slideViewPr>
    <p:cSldViewPr showGuides="1">
      <p:cViewPr>
        <p:scale>
          <a:sx n="95" d="100"/>
          <a:sy n="95" d="100"/>
        </p:scale>
        <p:origin x="-870" y="-474"/>
      </p:cViewPr>
      <p:guideLst>
        <p:guide orient="horz" pos="649"/>
        <p:guide pos="2115"/>
      </p:guideLst>
    </p:cSldViewPr>
  </p:slideViewPr>
  <p:outlineViewPr>
    <p:cViewPr>
      <p:scale>
        <a:sx n="33" d="100"/>
        <a:sy n="33" d="100"/>
      </p:scale>
      <p:origin x="0" y="4578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45004" cy="45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3765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3765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37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3765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3765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3765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37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2495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2495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marL="455930" marR="0" lvl="1" indent="0" algn="l" defTabSz="912495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marL="913130" marR="0" lvl="2" indent="0" algn="l" defTabSz="912495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marL="1370330" marR="0" lvl="3" indent="0" algn="l" defTabSz="912495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marL="1827530" marR="0" lvl="4" indent="0" algn="l" defTabSz="912495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3765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91249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5930" algn="l" defTabSz="91249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3130" algn="l" defTabSz="91249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0330" algn="l" defTabSz="91249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7530" algn="l" defTabSz="91249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>
          <a:xfrm>
            <a:off x="628650" y="4892675"/>
            <a:ext cx="2057400" cy="273050"/>
          </a:xfrm>
          <a:prstGeom prst="rect">
            <a:avLst/>
          </a:prstGeom>
        </p:spPr>
        <p:txBody>
          <a:bodyPr lIns="68580" tIns="34290" rIns="68580" bIns="34290"/>
          <a:lstStyle>
            <a:lvl1pPr defTabSz="913765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>
          <a:xfrm>
            <a:off x="3028950" y="4892675"/>
            <a:ext cx="3086100" cy="273050"/>
          </a:xfrm>
          <a:prstGeom prst="rect">
            <a:avLst/>
          </a:prstGeom>
        </p:spPr>
        <p:txBody>
          <a:bodyPr lIns="68580" tIns="34290" rIns="68580" bIns="34290"/>
          <a:lstStyle>
            <a:lvl1pPr defTabSz="913765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幻灯片编号占位符 4"/>
          <p:cNvSpPr>
            <a:spLocks noGrp="1"/>
          </p:cNvSpPr>
          <p:nvPr>
            <p:ph type="sldNum" sz="quarter" idx="4"/>
          </p:nvPr>
        </p:nvSpPr>
        <p:spPr>
          <a:xfrm>
            <a:off x="0" y="4900613"/>
            <a:ext cx="331788" cy="274638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fld>
            <a:endParaRPr lang="zh-CN" altLang="en-US" strike="noStrike" noProof="1" dirty="0">
              <a:solidFill>
                <a:srgbClr val="000000"/>
              </a:solidFill>
              <a:latin typeface="黑体" panose="02010609060101010101" pitchFamily="49" charset="-122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3.png"/><Relationship Id="rId18" Type="http://schemas.openxmlformats.org/officeDocument/2006/relationships/image" Target="../media/image2.png"/><Relationship Id="rId17" Type="http://schemas.openxmlformats.org/officeDocument/2006/relationships/image" Target="../media/image1.jpe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2" descr="C:\Users\user\Desktop\图片3.jpg"/>
          <p:cNvPicPr>
            <a:picLocks noChangeAspect="1"/>
          </p:cNvPicPr>
          <p:nvPr userDrawn="1"/>
        </p:nvPicPr>
        <p:blipFill>
          <a:blip r:embed="rId17"/>
          <a:srcRect l="20509" r="20551"/>
          <a:stretch>
            <a:fillRect/>
          </a:stretch>
        </p:blipFill>
        <p:spPr>
          <a:xfrm>
            <a:off x="1879600" y="6350"/>
            <a:ext cx="7256463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图片 11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6738" y="128588"/>
            <a:ext cx="1312862" cy="54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2" descr="C:\Users\user\Desktop\图片3.jpg"/>
          <p:cNvPicPr>
            <a:picLocks noChangeAspect="1"/>
          </p:cNvPicPr>
          <p:nvPr userDrawn="1"/>
        </p:nvPicPr>
        <p:blipFill>
          <a:blip r:embed="rId17"/>
          <a:srcRect l="20509" r="20551"/>
          <a:stretch>
            <a:fillRect/>
          </a:stretch>
        </p:blipFill>
        <p:spPr>
          <a:xfrm>
            <a:off x="1588" y="6350"/>
            <a:ext cx="582612" cy="6223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" name="直接连接符 4"/>
          <p:cNvCxnSpPr/>
          <p:nvPr/>
        </p:nvCxnSpPr>
        <p:spPr>
          <a:xfrm>
            <a:off x="-3175" y="4776788"/>
            <a:ext cx="914717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图片 12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813675" y="4756150"/>
            <a:ext cx="1152525" cy="381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/>
  <p:hf sldNum="0" hdr="0" ftr="0" dt="0"/>
  <p:txStyles>
    <p:titleStyle>
      <a:lvl1pPr algn="ctr" defTabSz="91249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4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2pPr>
      <a:lvl3pPr algn="ctr" defTabSz="9124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3pPr>
      <a:lvl4pPr algn="ctr" defTabSz="9124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4pPr>
      <a:lvl5pPr algn="ctr" defTabSz="9124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5pPr>
      <a:lvl6pPr marL="457200"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341630" indent="-341630" algn="l" defTabSz="91249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80" indent="-284480" algn="l" defTabSz="91249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249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249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249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936625" y="1176020"/>
            <a:ext cx="74980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base"/>
            <a:r>
              <a:rPr lang="zh-CN" altLang="en-US" sz="3600" b="1" strike="noStrike" noProof="1">
                <a:ln w="50800" cmpd="thickThin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甘肃创和集团（长安汽车）公司简介</a:t>
            </a:r>
            <a:endParaRPr lang="zh-CN" altLang="en-US" sz="3600" b="1" strike="noStrike" noProof="1">
              <a:ln w="50800" cmpd="thickThin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5122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100" y="2919413"/>
            <a:ext cx="7913688" cy="1300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文本框 1"/>
          <p:cNvSpPr txBox="1"/>
          <p:nvPr/>
        </p:nvSpPr>
        <p:spPr>
          <a:xfrm>
            <a:off x="4697095" y="2165350"/>
            <a:ext cx="347535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</a:rPr>
              <a:t>甘肃创和嘉晟分公司招聘简章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490" y="1132205"/>
            <a:ext cx="3689350" cy="27673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55" y="1129665"/>
            <a:ext cx="3744595" cy="28086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4475" y="780415"/>
            <a:ext cx="5038090" cy="37788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1" name="Picture 2" descr="长安行天下 横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7225" y="1462088"/>
            <a:ext cx="5284788" cy="1763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21000" y="15875"/>
            <a:ext cx="3914775" cy="484188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甘肃民通集团旗下企业：</a:t>
            </a:r>
            <a:endParaRPr lang="zh-CN" altLang="en-US" sz="2400" b="1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146" name="图片 4" descr="4724796314194518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850" y="574675"/>
            <a:ext cx="3041650" cy="180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文本框 5"/>
          <p:cNvSpPr txBox="1"/>
          <p:nvPr/>
        </p:nvSpPr>
        <p:spPr>
          <a:xfrm>
            <a:off x="609600" y="2379663"/>
            <a:ext cx="272573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</a:rPr>
              <a:t>甘肃民通西北商城总公司</a:t>
            </a:r>
            <a:endParaRPr lang="zh-CN" altLang="en-US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148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" y="2825750"/>
            <a:ext cx="3009900" cy="180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9" name="文本框 7"/>
          <p:cNvSpPr txBox="1"/>
          <p:nvPr/>
        </p:nvSpPr>
        <p:spPr>
          <a:xfrm>
            <a:off x="646113" y="4725988"/>
            <a:ext cx="2935287" cy="3857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</a:rPr>
              <a:t>长安汽车</a:t>
            </a:r>
            <a:r>
              <a:rPr lang="en-US" altLang="zh-CN" b="1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</a:rPr>
              <a:t>天水嘉德店</a:t>
            </a:r>
            <a:endParaRPr lang="zh-CN" altLang="en-US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150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038" y="2825750"/>
            <a:ext cx="3100387" cy="180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1" name="文本框 9"/>
          <p:cNvSpPr txBox="1"/>
          <p:nvPr/>
        </p:nvSpPr>
        <p:spPr>
          <a:xfrm>
            <a:off x="4830763" y="4683125"/>
            <a:ext cx="2928937" cy="3841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</a:rPr>
              <a:t>长安汽车</a:t>
            </a:r>
            <a:r>
              <a:rPr lang="en-US" altLang="zh-CN" b="1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</a:rPr>
              <a:t>天水新长安店</a:t>
            </a:r>
            <a:endParaRPr lang="zh-CN" altLang="en-US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15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600" y="501650"/>
            <a:ext cx="2971800" cy="180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3" name="文本框 3"/>
          <p:cNvSpPr txBox="1"/>
          <p:nvPr/>
        </p:nvSpPr>
        <p:spPr>
          <a:xfrm>
            <a:off x="4886325" y="2362200"/>
            <a:ext cx="34956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</a:rPr>
              <a:t>兰州创和嘉通长安店</a:t>
            </a:r>
            <a:r>
              <a:rPr lang="en-US" altLang="zh-CN" b="1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</a:rPr>
              <a:t>沙井驿</a:t>
            </a:r>
            <a:endParaRPr lang="zh-CN" altLang="en-US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69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025" y="579438"/>
            <a:ext cx="3008313" cy="180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0" name="文本框 7"/>
          <p:cNvSpPr txBox="1"/>
          <p:nvPr/>
        </p:nvSpPr>
        <p:spPr>
          <a:xfrm>
            <a:off x="760413" y="2343150"/>
            <a:ext cx="268128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</a:rPr>
              <a:t>甘肃民通临夏分公司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171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2763838"/>
            <a:ext cx="3021013" cy="1858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文本框 2"/>
          <p:cNvSpPr txBox="1"/>
          <p:nvPr/>
        </p:nvSpPr>
        <p:spPr>
          <a:xfrm>
            <a:off x="198438" y="4622800"/>
            <a:ext cx="3806825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甘肃民通西北汽车分店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1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913" y="2763838"/>
            <a:ext cx="3370262" cy="1665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4" name="文本框 4"/>
          <p:cNvSpPr txBox="1"/>
          <p:nvPr/>
        </p:nvSpPr>
        <p:spPr>
          <a:xfrm>
            <a:off x="5607050" y="4429125"/>
            <a:ext cx="18859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</a:rPr>
              <a:t>甘肃创和嘉晟店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175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700" y="579438"/>
            <a:ext cx="3798888" cy="1763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6" name="文本框 6"/>
          <p:cNvSpPr txBox="1"/>
          <p:nvPr/>
        </p:nvSpPr>
        <p:spPr>
          <a:xfrm>
            <a:off x="5245100" y="2395538"/>
            <a:ext cx="26098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</a:rPr>
              <a:t>甘肃民通榆中汽车超市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图片 1" descr="14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230" y="2764155"/>
            <a:ext cx="3369310" cy="16649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03563" y="506413"/>
            <a:ext cx="2724150" cy="5492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长安汽车简介</a:t>
            </a:r>
            <a:endParaRPr lang="zh-CN" altLang="en-US" sz="2800" b="1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194" name="文本框 2"/>
          <p:cNvSpPr txBox="1"/>
          <p:nvPr/>
        </p:nvSpPr>
        <p:spPr>
          <a:xfrm>
            <a:off x="300038" y="1135063"/>
            <a:ext cx="8542337" cy="31384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</a:rPr>
              <a:t>      </a:t>
            </a:r>
            <a:r>
              <a:rPr lang="en-US" altLang="zh-CN" b="1">
                <a:latin typeface="仿宋_GB2312" charset="-122"/>
                <a:ea typeface="仿宋_GB2312" charset="-122"/>
              </a:rPr>
              <a:t> </a:t>
            </a:r>
            <a:r>
              <a:rPr lang="zh-CN" altLang="en-US" b="1">
                <a:latin typeface="仿宋_GB2312" charset="-122"/>
                <a:ea typeface="仿宋_GB2312" charset="-122"/>
              </a:rPr>
              <a:t>长安汽车拥有155年历史底蕴，3</a:t>
            </a:r>
            <a:r>
              <a:rPr lang="en-US" altLang="zh-CN" b="1">
                <a:latin typeface="仿宋_GB2312" charset="-122"/>
                <a:ea typeface="仿宋_GB2312" charset="-122"/>
              </a:rPr>
              <a:t>6</a:t>
            </a:r>
            <a:r>
              <a:rPr lang="zh-CN" altLang="en-US" b="1">
                <a:latin typeface="仿宋_GB2312" charset="-122"/>
                <a:ea typeface="仿宋_GB2312" charset="-122"/>
              </a:rPr>
              <a:t>年造车积累，全球19个生产基地、36个整车及发动机工厂，员工近10万人，是中国汽车四大集团阵营企业、中国品牌汽车领先企业，也是第一家中国品牌汽车产销累计突破1</a:t>
            </a:r>
            <a:r>
              <a:rPr lang="en-US" altLang="zh-CN" b="1">
                <a:latin typeface="仿宋_GB2312" charset="-122"/>
                <a:ea typeface="仿宋_GB2312" charset="-122"/>
              </a:rPr>
              <a:t>7</a:t>
            </a:r>
            <a:r>
              <a:rPr lang="zh-CN" altLang="en-US" b="1">
                <a:latin typeface="仿宋_GB2312" charset="-122"/>
                <a:ea typeface="仿宋_GB2312" charset="-122"/>
              </a:rPr>
              <a:t>00万辆的车企、第一家中国品牌乘用车年产销过百万辆的车企，连续10年实现中国品牌汽车销量第一。 　　</a:t>
            </a:r>
            <a:endParaRPr lang="zh-CN" altLang="en-US" b="1">
              <a:latin typeface="仿宋_GB2312" charset="-122"/>
              <a:ea typeface="仿宋_GB2312" charset="-122"/>
            </a:endParaRPr>
          </a:p>
          <a:p>
            <a:r>
              <a:rPr lang="zh-CN" altLang="en-US" b="1">
                <a:latin typeface="仿宋_GB2312" charset="-122"/>
                <a:ea typeface="仿宋_GB2312" charset="-122"/>
              </a:rPr>
              <a:t>       长安汽车坚持科技创新，打造中国最强大且持续领先的研发能力。拥有全球研发人员1.1万人（自主研发7500余人），高级专家400余人，15个国籍的员工一起工作，先后13人入选国家“千人计划”，居中国企业前列；在重庆、北京、河北、合肥，意大利都灵、日本横滨、英国伯明翰、美国底特律和美国硅谷建立起全球研发格局，实现24小时不间断协同研发；建立汽车研发流程体系和试验验证体系，确保开发的每一款产品满足用户使用10年或26万公里的用户需求。长安汽车科技研发实力已连续4届8年居中国汽车行业第一。</a:t>
            </a:r>
            <a:endParaRPr lang="zh-CN" altLang="en-US" b="1">
              <a:latin typeface="仿宋_GB2312" charset="-122"/>
              <a:ea typeface="仿宋_GB2312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86038" y="633413"/>
            <a:ext cx="3856038" cy="584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兰州创和集团简介</a:t>
            </a:r>
            <a:endParaRPr lang="zh-CN" altLang="en-US" sz="3200" b="1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218" name="文本框 2"/>
          <p:cNvSpPr txBox="1"/>
          <p:nvPr/>
        </p:nvSpPr>
        <p:spPr>
          <a:xfrm>
            <a:off x="174625" y="1528763"/>
            <a:ext cx="8677275" cy="29225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600">
                <a:latin typeface="Arial" panose="020B0604020202020204" pitchFamily="34" charset="0"/>
                <a:ea typeface="微软雅黑" panose="020B0503020204020204" pitchFamily="34" charset="-122"/>
              </a:rPr>
              <a:t>     </a:t>
            </a:r>
            <a:r>
              <a:rPr lang="zh-CN" altLang="en-US" sz="1400" b="1">
                <a:latin typeface="仿宋_GB2312" charset="-122"/>
                <a:ea typeface="仿宋_GB2312" charset="-122"/>
              </a:rPr>
              <a:t>甘肃民通公司成立于2004年3月，注册资金800万人民币，其中固定资产约300万人民币，公司位于交通便利环境优美的北滨河东路（西北汽车商城内</a:t>
            </a:r>
            <a:r>
              <a:rPr lang="en-US" altLang="zh-CN" sz="1400" b="1">
                <a:latin typeface="仿宋_GB2312" charset="-122"/>
                <a:ea typeface="仿宋_GB2312" charset="-122"/>
              </a:rPr>
              <a:t>·</a:t>
            </a:r>
            <a:r>
              <a:rPr lang="zh-CN" altLang="en-US" sz="1400" b="1">
                <a:latin typeface="仿宋_GB2312" charset="-122"/>
                <a:ea typeface="仿宋_GB2312" charset="-122"/>
              </a:rPr>
              <a:t>会展中心对面），公司面积达2400多平方米，下设有财务部、行政部、销售部、售后部等四大职能部门。它集“整车销售、零配件供应、售后维修服务、信息反馈”四位一体功能于一身的现代汽车营销企业，现阶段公司主要经营长安凌轩、二代逸动、二代逸动XT、新</a:t>
            </a:r>
            <a:r>
              <a:rPr lang="en-US" altLang="zh-CN" sz="1400" b="1">
                <a:latin typeface="仿宋_GB2312" charset="-122"/>
                <a:ea typeface="仿宋_GB2312" charset="-122"/>
              </a:rPr>
              <a:t>CS95</a:t>
            </a:r>
            <a:r>
              <a:rPr lang="zh-CN" altLang="en-US" sz="1400" b="1">
                <a:latin typeface="仿宋_GB2312" charset="-122"/>
                <a:ea typeface="仿宋_GB2312" charset="-122"/>
              </a:rPr>
              <a:t>、</a:t>
            </a:r>
            <a:r>
              <a:rPr lang="en-US" altLang="zh-CN" sz="1400" b="1">
                <a:latin typeface="仿宋_GB2312" charset="-122"/>
                <a:ea typeface="仿宋_GB2312" charset="-122"/>
              </a:rPr>
              <a:t>CS85</a:t>
            </a:r>
            <a:r>
              <a:rPr lang="zh-CN" altLang="en-US" sz="1400" b="1">
                <a:latin typeface="仿宋_GB2312" charset="-122"/>
                <a:ea typeface="仿宋_GB2312" charset="-122"/>
              </a:rPr>
              <a:t>、新CS75、新CS35、新CS15及睿骋</a:t>
            </a:r>
            <a:r>
              <a:rPr lang="en-US" altLang="zh-CN" sz="1400" b="1">
                <a:latin typeface="仿宋_GB2312" charset="-122"/>
                <a:ea typeface="仿宋_GB2312" charset="-122"/>
              </a:rPr>
              <a:t>CC</a:t>
            </a:r>
            <a:r>
              <a:rPr lang="zh-CN" altLang="en-US" sz="1400" b="1">
                <a:latin typeface="仿宋_GB2312" charset="-122"/>
                <a:ea typeface="仿宋_GB2312" charset="-122"/>
              </a:rPr>
              <a:t>等品牌，是长安汽车所在西北地区规模最大，时间最长，实力最强，硬件配备齐全，服务最周全的4S店。</a:t>
            </a:r>
            <a:endParaRPr lang="zh-CN" altLang="en-US" sz="1400" b="1">
              <a:latin typeface="仿宋_GB2312" charset="-122"/>
              <a:ea typeface="仿宋_GB2312" charset="-122"/>
            </a:endParaRPr>
          </a:p>
          <a:p>
            <a:r>
              <a:rPr lang="zh-CN" altLang="en-US" sz="1400" b="1">
                <a:latin typeface="仿宋_GB2312" charset="-122"/>
                <a:ea typeface="仿宋_GB2312" charset="-122"/>
              </a:rPr>
              <a:t>    现下辖分公司有：兰州创和嘉通长安</a:t>
            </a:r>
            <a:r>
              <a:rPr lang="en-US" altLang="zh-CN" sz="1400" b="1">
                <a:latin typeface="仿宋_GB2312" charset="-122"/>
                <a:ea typeface="仿宋_GB2312" charset="-122"/>
              </a:rPr>
              <a:t>4S</a:t>
            </a:r>
            <a:r>
              <a:rPr lang="zh-CN" altLang="en-US" sz="1400" b="1">
                <a:latin typeface="仿宋_GB2312" charset="-122"/>
                <a:ea typeface="仿宋_GB2312" charset="-122"/>
              </a:rPr>
              <a:t>店、甘肃民通榆中汽车超市、甘肃民通临夏分公司、天水嘉德长安汽车</a:t>
            </a:r>
            <a:r>
              <a:rPr lang="en-US" altLang="zh-CN" sz="1400" b="1">
                <a:latin typeface="仿宋_GB2312" charset="-122"/>
                <a:ea typeface="仿宋_GB2312" charset="-122"/>
              </a:rPr>
              <a:t>4S</a:t>
            </a:r>
            <a:r>
              <a:rPr lang="zh-CN" altLang="en-US" sz="1400" b="1">
                <a:latin typeface="仿宋_GB2312" charset="-122"/>
                <a:ea typeface="仿宋_GB2312" charset="-122"/>
              </a:rPr>
              <a:t>店、天水新长安</a:t>
            </a:r>
            <a:r>
              <a:rPr lang="en-US" altLang="zh-CN" sz="1400" b="1">
                <a:latin typeface="仿宋_GB2312" charset="-122"/>
                <a:ea typeface="仿宋_GB2312" charset="-122"/>
              </a:rPr>
              <a:t>4S</a:t>
            </a:r>
            <a:r>
              <a:rPr lang="zh-CN" altLang="en-US" sz="1400" b="1">
                <a:latin typeface="仿宋_GB2312" charset="-122"/>
                <a:ea typeface="仿宋_GB2312" charset="-122"/>
              </a:rPr>
              <a:t>店、甘肃创和嘉晟长安汽车</a:t>
            </a:r>
            <a:r>
              <a:rPr lang="en-US" altLang="zh-CN" sz="1400" b="1">
                <a:latin typeface="仿宋_GB2312" charset="-122"/>
                <a:ea typeface="仿宋_GB2312" charset="-122"/>
              </a:rPr>
              <a:t>4S</a:t>
            </a:r>
            <a:r>
              <a:rPr lang="zh-CN" altLang="en-US" sz="1400" b="1">
                <a:latin typeface="仿宋_GB2312" charset="-122"/>
                <a:ea typeface="仿宋_GB2312" charset="-122"/>
              </a:rPr>
              <a:t>店、甘肃民通西北汽车城分店（装修中）。</a:t>
            </a:r>
            <a:endParaRPr lang="zh-CN" altLang="en-US" sz="1400" b="1">
              <a:latin typeface="仿宋_GB2312" charset="-122"/>
              <a:ea typeface="仿宋_GB2312" charset="-122"/>
            </a:endParaRPr>
          </a:p>
          <a:p>
            <a:r>
              <a:rPr lang="zh-CN" altLang="en-US" sz="1400" b="1">
                <a:latin typeface="仿宋_GB2312" charset="-122"/>
                <a:ea typeface="仿宋_GB2312" charset="-122"/>
              </a:rPr>
              <a:t>    我公司不仅在销售、人才方面有完善的培训和晋升体制（中层管理岗位都优先从基层员工中进行提拔），同时您可以得到更优质可靠的售后服务，宽敞明亮的接待大厅，齐全的硬件设备，雄厚的技术力量，专业的维修人员，本着以“三个最好，达到三个满意”的企业理念—用精细经营管理创造最好的回报，让股东满意；以舒适的现场提供最好的工作环境，让员工满意；以完美的汽车创造最高的价值，让客户满意。公司将继续本着“追求卓越，尽善尽美”的服务理念，将更多有品位的汽车文化和人性化的服务，带给广大客户朋友。 </a:t>
            </a:r>
            <a:endParaRPr lang="zh-CN" altLang="en-US" sz="1400" b="1">
              <a:latin typeface="仿宋_GB2312" charset="-122"/>
              <a:ea typeface="仿宋_GB2312" charset="-122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13460" y="828675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/>
              <a:t>甘肃创和嘉晟简介</a:t>
            </a:r>
            <a:endParaRPr lang="zh-CN" altLang="zh-CN"/>
          </a:p>
        </p:txBody>
      </p:sp>
      <p:pic>
        <p:nvPicPr>
          <p:cNvPr id="4" name="图片 3" descr="微信图片_20190604094356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1241425" y="1761490"/>
            <a:ext cx="2550795" cy="1913255"/>
          </a:xfrm>
          <a:prstGeom prst="rect">
            <a:avLst/>
          </a:prstGeom>
        </p:spPr>
      </p:pic>
      <p:pic>
        <p:nvPicPr>
          <p:cNvPr id="3" name="图片 2" descr="微信图片_20190604094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0535" y="1687195"/>
            <a:ext cx="3419475" cy="19234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23925" y="1634490"/>
            <a:ext cx="3562350" cy="200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9725" y="17145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19150" y="1040765"/>
            <a:ext cx="4344035" cy="244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835" y="1185545"/>
            <a:ext cx="2870835" cy="215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1189355"/>
            <a:ext cx="3556635" cy="26682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440" y="1189355"/>
            <a:ext cx="3556635" cy="2668270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REFSHAPE" val="770782508"/>
  <p:tag name="KSO_WM_UNIT_PLACING_PICTURE_USER_VIEWPORT" val="{&quot;height&quot;:5443.4488188976375,&quot;width&quot;:7257.9307086614172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常用字体2">
      <a:majorFont>
        <a:latin typeface="Impact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A7BA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1161</Words>
  <Application>WPS 演示</Application>
  <PresentationFormat>全屏显示(16:9)</PresentationFormat>
  <Paragraphs>35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Impact</vt:lpstr>
      <vt:lpstr>黑体</vt:lpstr>
      <vt:lpstr>Calibri</vt:lpstr>
      <vt:lpstr>仿宋_GB2312</vt:lpstr>
      <vt:lpstr>仿宋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秀逗的狗狗</cp:lastModifiedBy>
  <cp:revision>15</cp:revision>
  <dcterms:created xsi:type="dcterms:W3CDTF">2016-06-02T05:53:00Z</dcterms:created>
  <dcterms:modified xsi:type="dcterms:W3CDTF">2020-03-12T06:48:23Z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